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3"/>
  </p:notesMasterIdLst>
  <p:sldIdLst>
    <p:sldId id="266" r:id="rId2"/>
    <p:sldId id="276" r:id="rId3"/>
    <p:sldId id="277" r:id="rId4"/>
    <p:sldId id="295" r:id="rId5"/>
    <p:sldId id="297" r:id="rId6"/>
    <p:sldId id="298" r:id="rId7"/>
    <p:sldId id="299" r:id="rId8"/>
    <p:sldId id="300" r:id="rId9"/>
    <p:sldId id="301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302" r:id="rId21"/>
    <p:sldId id="303" r:id="rId22"/>
    <p:sldId id="455" r:id="rId23"/>
    <p:sldId id="305" r:id="rId24"/>
    <p:sldId id="304" r:id="rId25"/>
    <p:sldId id="306" r:id="rId26"/>
    <p:sldId id="289" r:id="rId27"/>
    <p:sldId id="307" r:id="rId28"/>
    <p:sldId id="290" r:id="rId29"/>
    <p:sldId id="308" r:id="rId30"/>
    <p:sldId id="309" r:id="rId31"/>
    <p:sldId id="291" r:id="rId32"/>
    <p:sldId id="310" r:id="rId33"/>
    <p:sldId id="292" r:id="rId34"/>
    <p:sldId id="293" r:id="rId35"/>
    <p:sldId id="355" r:id="rId36"/>
    <p:sldId id="313" r:id="rId37"/>
    <p:sldId id="294" r:id="rId38"/>
    <p:sldId id="356" r:id="rId39"/>
    <p:sldId id="312" r:id="rId40"/>
    <p:sldId id="316" r:id="rId41"/>
    <p:sldId id="357" r:id="rId42"/>
    <p:sldId id="320" r:id="rId43"/>
    <p:sldId id="315" r:id="rId44"/>
    <p:sldId id="358" r:id="rId45"/>
    <p:sldId id="314" r:id="rId46"/>
    <p:sldId id="319" r:id="rId47"/>
    <p:sldId id="318" r:id="rId48"/>
    <p:sldId id="317" r:id="rId49"/>
    <p:sldId id="311" r:id="rId50"/>
    <p:sldId id="336" r:id="rId51"/>
    <p:sldId id="335" r:id="rId52"/>
    <p:sldId id="334" r:id="rId53"/>
    <p:sldId id="333" r:id="rId54"/>
    <p:sldId id="332" r:id="rId55"/>
    <p:sldId id="331" r:id="rId56"/>
    <p:sldId id="330" r:id="rId57"/>
    <p:sldId id="329" r:id="rId58"/>
    <p:sldId id="328" r:id="rId59"/>
    <p:sldId id="327" r:id="rId60"/>
    <p:sldId id="325" r:id="rId61"/>
    <p:sldId id="326" r:id="rId62"/>
    <p:sldId id="359" r:id="rId63"/>
    <p:sldId id="324" r:id="rId64"/>
    <p:sldId id="360" r:id="rId65"/>
    <p:sldId id="361" r:id="rId66"/>
    <p:sldId id="321" r:id="rId67"/>
    <p:sldId id="354" r:id="rId68"/>
    <p:sldId id="353" r:id="rId69"/>
    <p:sldId id="352" r:id="rId70"/>
    <p:sldId id="351" r:id="rId71"/>
    <p:sldId id="350" r:id="rId72"/>
    <p:sldId id="348" r:id="rId73"/>
    <p:sldId id="349" r:id="rId74"/>
    <p:sldId id="345" r:id="rId75"/>
    <p:sldId id="347" r:id="rId76"/>
    <p:sldId id="344" r:id="rId77"/>
    <p:sldId id="339" r:id="rId78"/>
    <p:sldId id="343" r:id="rId79"/>
    <p:sldId id="342" r:id="rId80"/>
    <p:sldId id="341" r:id="rId81"/>
    <p:sldId id="323" r:id="rId82"/>
    <p:sldId id="322" r:id="rId83"/>
    <p:sldId id="369" r:id="rId84"/>
    <p:sldId id="373" r:id="rId85"/>
    <p:sldId id="376" r:id="rId86"/>
    <p:sldId id="375" r:id="rId87"/>
    <p:sldId id="374" r:id="rId88"/>
    <p:sldId id="368" r:id="rId89"/>
    <p:sldId id="386" r:id="rId90"/>
    <p:sldId id="385" r:id="rId91"/>
    <p:sldId id="384" r:id="rId92"/>
    <p:sldId id="383" r:id="rId93"/>
    <p:sldId id="397" r:id="rId94"/>
    <p:sldId id="382" r:id="rId95"/>
    <p:sldId id="396" r:id="rId96"/>
    <p:sldId id="395" r:id="rId97"/>
    <p:sldId id="394" r:id="rId98"/>
    <p:sldId id="393" r:id="rId99"/>
    <p:sldId id="392" r:id="rId100"/>
    <p:sldId id="391" r:id="rId101"/>
    <p:sldId id="390" r:id="rId102"/>
    <p:sldId id="389" r:id="rId103"/>
    <p:sldId id="388" r:id="rId104"/>
    <p:sldId id="387" r:id="rId105"/>
    <p:sldId id="398" r:id="rId106"/>
    <p:sldId id="402" r:id="rId107"/>
    <p:sldId id="405" r:id="rId108"/>
    <p:sldId id="406" r:id="rId109"/>
    <p:sldId id="403" r:id="rId110"/>
    <p:sldId id="404" r:id="rId111"/>
    <p:sldId id="401" r:id="rId112"/>
    <p:sldId id="400" r:id="rId113"/>
    <p:sldId id="408" r:id="rId114"/>
    <p:sldId id="399" r:id="rId115"/>
    <p:sldId id="416" r:id="rId116"/>
    <p:sldId id="407" r:id="rId117"/>
    <p:sldId id="409" r:id="rId118"/>
    <p:sldId id="410" r:id="rId119"/>
    <p:sldId id="411" r:id="rId120"/>
    <p:sldId id="412" r:id="rId121"/>
    <p:sldId id="413" r:id="rId122"/>
    <p:sldId id="414" r:id="rId123"/>
    <p:sldId id="415" r:id="rId124"/>
    <p:sldId id="417" r:id="rId125"/>
    <p:sldId id="425" r:id="rId126"/>
    <p:sldId id="424" r:id="rId127"/>
    <p:sldId id="423" r:id="rId128"/>
    <p:sldId id="422" r:id="rId129"/>
    <p:sldId id="421" r:id="rId130"/>
    <p:sldId id="420" r:id="rId131"/>
    <p:sldId id="418" r:id="rId132"/>
    <p:sldId id="419" r:id="rId133"/>
    <p:sldId id="426" r:id="rId134"/>
    <p:sldId id="432" r:id="rId135"/>
    <p:sldId id="431" r:id="rId136"/>
    <p:sldId id="439" r:id="rId137"/>
    <p:sldId id="429" r:id="rId138"/>
    <p:sldId id="438" r:id="rId139"/>
    <p:sldId id="437" r:id="rId140"/>
    <p:sldId id="436" r:id="rId141"/>
    <p:sldId id="435" r:id="rId142"/>
    <p:sldId id="434" r:id="rId143"/>
    <p:sldId id="433" r:id="rId144"/>
    <p:sldId id="428" r:id="rId145"/>
    <p:sldId id="427" r:id="rId146"/>
    <p:sldId id="448" r:id="rId147"/>
    <p:sldId id="446" r:id="rId148"/>
    <p:sldId id="449" r:id="rId149"/>
    <p:sldId id="450" r:id="rId150"/>
    <p:sldId id="447" r:id="rId151"/>
    <p:sldId id="441" r:id="rId15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A89"/>
    <a:srgbClr val="EC4E7F"/>
    <a:srgbClr val="E852C8"/>
    <a:srgbClr val="E5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6" autoAdjust="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96E9B-D4D5-48A9-96B7-15E4D494ABFE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0D6C161E-AD28-4029-9F7A-BDC6DB19FD07}">
      <dgm:prSet phldrT="[Tekst]"/>
      <dgm:spPr>
        <a:xfrm>
          <a:off x="1778757" y="678551"/>
          <a:ext cx="1044235" cy="521992"/>
        </a:xfrm>
        <a:noFill/>
        <a:ln>
          <a:noFill/>
        </a:ln>
        <a:effectLst/>
      </dgm:spPr>
      <dgm:t>
        <a:bodyPr/>
        <a:lstStyle/>
        <a:p>
          <a:r>
            <a:rPr lang="pl-P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PPP</a:t>
          </a:r>
        </a:p>
      </dgm:t>
    </dgm:pt>
    <dgm:pt modelId="{AD6CE6E0-1F73-4A12-9073-AD62DF46A52C}" type="parTrans" cxnId="{8C99E977-8E49-4901-89EA-9F9F7A580792}">
      <dgm:prSet/>
      <dgm:spPr/>
      <dgm:t>
        <a:bodyPr/>
        <a:lstStyle/>
        <a:p>
          <a:endParaRPr lang="pl-PL"/>
        </a:p>
      </dgm:t>
    </dgm:pt>
    <dgm:pt modelId="{660C3112-6C34-45B8-9A3C-632374B0F73D}" type="sibTrans" cxnId="{8C99E977-8E49-4901-89EA-9F9F7A580792}">
      <dgm:prSet/>
      <dgm:spPr/>
      <dgm:t>
        <a:bodyPr/>
        <a:lstStyle/>
        <a:p>
          <a:endParaRPr lang="pl-PL"/>
        </a:p>
      </dgm:t>
    </dgm:pt>
    <dgm:pt modelId="{068A6B7A-80FD-477F-8AFC-117B89F47B38}">
      <dgm:prSet phldrT="[Tekst]"/>
      <dgm:spPr>
        <a:xfrm>
          <a:off x="1258933" y="1764702"/>
          <a:ext cx="1044235" cy="521992"/>
        </a:xfrm>
        <a:noFill/>
        <a:ln>
          <a:noFill/>
        </a:ln>
        <a:effectLst/>
      </dgm:spPr>
      <dgm:t>
        <a:bodyPr/>
        <a:lstStyle/>
        <a:p>
          <a:r>
            <a:rPr lang="pl-P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KS</a:t>
          </a:r>
        </a:p>
      </dgm:t>
    </dgm:pt>
    <dgm:pt modelId="{8A48413D-B4B1-4D79-AE95-0A994C313476}" type="parTrans" cxnId="{7B1F0F03-6626-4E17-A13C-98F424FB3C6D}">
      <dgm:prSet/>
      <dgm:spPr/>
      <dgm:t>
        <a:bodyPr/>
        <a:lstStyle/>
        <a:p>
          <a:endParaRPr lang="pl-PL"/>
        </a:p>
      </dgm:t>
    </dgm:pt>
    <dgm:pt modelId="{D41351C1-2600-421E-B07A-FE592746F03A}" type="sibTrans" cxnId="{7B1F0F03-6626-4E17-A13C-98F424FB3C6D}">
      <dgm:prSet/>
      <dgm:spPr/>
      <dgm:t>
        <a:bodyPr/>
        <a:lstStyle/>
        <a:p>
          <a:endParaRPr lang="pl-PL"/>
        </a:p>
      </dgm:t>
    </dgm:pt>
    <dgm:pt modelId="{D59DA3CC-BBE6-4AAF-8AA5-16C364B7C60E}">
      <dgm:prSet phldrT="[Tekst]"/>
      <dgm:spPr>
        <a:xfrm>
          <a:off x="1781227" y="2852414"/>
          <a:ext cx="1044235" cy="521992"/>
        </a:xfrm>
        <a:noFill/>
        <a:ln>
          <a:noFill/>
        </a:ln>
        <a:effectLst/>
      </dgm:spPr>
      <dgm:t>
        <a:bodyPr/>
        <a:lstStyle/>
        <a:p>
          <a:r>
            <a:rPr lang="pl-P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WWR</a:t>
          </a:r>
        </a:p>
      </dgm:t>
    </dgm:pt>
    <dgm:pt modelId="{03A7FA4C-CBE2-4413-B5CD-9DAD3F687FA6}" type="parTrans" cxnId="{80AE90A4-4C24-49EE-B850-2B21F81F4645}">
      <dgm:prSet/>
      <dgm:spPr/>
      <dgm:t>
        <a:bodyPr/>
        <a:lstStyle/>
        <a:p>
          <a:endParaRPr lang="pl-PL"/>
        </a:p>
      </dgm:t>
    </dgm:pt>
    <dgm:pt modelId="{B449EFB4-B0C3-4F69-8733-28ECDBA0E6BB}" type="sibTrans" cxnId="{80AE90A4-4C24-49EE-B850-2B21F81F4645}">
      <dgm:prSet/>
      <dgm:spPr/>
      <dgm:t>
        <a:bodyPr/>
        <a:lstStyle/>
        <a:p>
          <a:endParaRPr lang="pl-PL"/>
        </a:p>
      </dgm:t>
    </dgm:pt>
    <dgm:pt modelId="{7952CA26-C11A-48E4-B758-2CE75BB6D601}" type="pres">
      <dgm:prSet presAssocID="{D3496E9B-D4D5-48A9-96B7-15E4D494ABF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861D6DB-19C7-4CED-BE7E-3DA35BA6F423}" type="pres">
      <dgm:prSet presAssocID="{0D6C161E-AD28-4029-9F7A-BDC6DB19FD07}" presName="Accent1" presStyleCnt="0"/>
      <dgm:spPr/>
    </dgm:pt>
    <dgm:pt modelId="{1135779B-55FE-4D23-A21E-135F5E22C1A5}" type="pres">
      <dgm:prSet presAssocID="{0D6C161E-AD28-4029-9F7A-BDC6DB19FD07}" presName="Accent" presStyleLbl="node1" presStyleIdx="0" presStyleCnt="3"/>
      <dgm:spPr>
        <a:xfrm>
          <a:off x="1363392" y="0"/>
          <a:ext cx="1879199" cy="18794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D4E155C9-F301-4A79-ABA3-2B9366CD3B08}" type="pres">
      <dgm:prSet presAssocID="{0D6C161E-AD28-4029-9F7A-BDC6DB19FD07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44489B02-C208-41CD-903D-D3D53446ED84}" type="pres">
      <dgm:prSet presAssocID="{068A6B7A-80FD-477F-8AFC-117B89F47B38}" presName="Accent2" presStyleCnt="0"/>
      <dgm:spPr/>
    </dgm:pt>
    <dgm:pt modelId="{3CB247B9-170D-4A15-86CB-AC445FAC39F8}" type="pres">
      <dgm:prSet presAssocID="{068A6B7A-80FD-477F-8AFC-117B89F47B38}" presName="Accent" presStyleLbl="node1" presStyleIdx="1" presStyleCnt="3"/>
      <dgm:spPr>
        <a:xfrm>
          <a:off x="841451" y="1079903"/>
          <a:ext cx="1879199" cy="18794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tint val="50000"/>
                <a:satMod val="300000"/>
              </a:srgbClr>
            </a:gs>
            <a:gs pos="35000">
              <a:srgbClr val="4BACC6">
                <a:hueOff val="-4966938"/>
                <a:satOff val="19906"/>
                <a:lumOff val="4314"/>
                <a:alphaOff val="0"/>
                <a:tint val="37000"/>
                <a:satMod val="30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946EF580-0734-42DC-99D3-273DC9800DC6}" type="pres">
      <dgm:prSet presAssocID="{068A6B7A-80FD-477F-8AFC-117B89F47B38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8AAF2CE-AEFD-489D-87B2-9778C7FB5602}" type="pres">
      <dgm:prSet presAssocID="{D59DA3CC-BBE6-4AAF-8AA5-16C364B7C60E}" presName="Accent3" presStyleCnt="0"/>
      <dgm:spPr/>
    </dgm:pt>
    <dgm:pt modelId="{09DA2CF8-2201-4F78-B3BF-A20F7275CA9E}" type="pres">
      <dgm:prSet presAssocID="{D59DA3CC-BBE6-4AAF-8AA5-16C364B7C60E}" presName="Accent" presStyleLbl="node1" presStyleIdx="2" presStyleCnt="3"/>
      <dgm:spPr>
        <a:xfrm>
          <a:off x="1497142" y="2289037"/>
          <a:ext cx="1614523" cy="16151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DE0DF1ED-D49D-4934-9F08-0143A283341B}" type="pres">
      <dgm:prSet presAssocID="{D59DA3CC-BBE6-4AAF-8AA5-16C364B7C60E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8C99E977-8E49-4901-89EA-9F9F7A580792}" srcId="{D3496E9B-D4D5-48A9-96B7-15E4D494ABFE}" destId="{0D6C161E-AD28-4029-9F7A-BDC6DB19FD07}" srcOrd="0" destOrd="0" parTransId="{AD6CE6E0-1F73-4A12-9073-AD62DF46A52C}" sibTransId="{660C3112-6C34-45B8-9A3C-632374B0F73D}"/>
    <dgm:cxn modelId="{7B1F0F03-6626-4E17-A13C-98F424FB3C6D}" srcId="{D3496E9B-D4D5-48A9-96B7-15E4D494ABFE}" destId="{068A6B7A-80FD-477F-8AFC-117B89F47B38}" srcOrd="1" destOrd="0" parTransId="{8A48413D-B4B1-4D79-AE95-0A994C313476}" sibTransId="{D41351C1-2600-421E-B07A-FE592746F03A}"/>
    <dgm:cxn modelId="{62A798DF-219B-4A7F-8B49-18127DC39AA7}" type="presOf" srcId="{0D6C161E-AD28-4029-9F7A-BDC6DB19FD07}" destId="{D4E155C9-F301-4A79-ABA3-2B9366CD3B08}" srcOrd="0" destOrd="0" presId="urn:microsoft.com/office/officeart/2009/layout/CircleArrowProcess"/>
    <dgm:cxn modelId="{80AE90A4-4C24-49EE-B850-2B21F81F4645}" srcId="{D3496E9B-D4D5-48A9-96B7-15E4D494ABFE}" destId="{D59DA3CC-BBE6-4AAF-8AA5-16C364B7C60E}" srcOrd="2" destOrd="0" parTransId="{03A7FA4C-CBE2-4413-B5CD-9DAD3F687FA6}" sibTransId="{B449EFB4-B0C3-4F69-8733-28ECDBA0E6BB}"/>
    <dgm:cxn modelId="{E4F703B1-2E34-4257-8FBE-5012397D14EB}" type="presOf" srcId="{D3496E9B-D4D5-48A9-96B7-15E4D494ABFE}" destId="{7952CA26-C11A-48E4-B758-2CE75BB6D601}" srcOrd="0" destOrd="0" presId="urn:microsoft.com/office/officeart/2009/layout/CircleArrowProcess"/>
    <dgm:cxn modelId="{EF95D283-8A35-466B-93F3-973F518BA276}" type="presOf" srcId="{068A6B7A-80FD-477F-8AFC-117B89F47B38}" destId="{946EF580-0734-42DC-99D3-273DC9800DC6}" srcOrd="0" destOrd="0" presId="urn:microsoft.com/office/officeart/2009/layout/CircleArrowProcess"/>
    <dgm:cxn modelId="{DDFE80B5-7925-426E-8897-5D83C3254968}" type="presOf" srcId="{D59DA3CC-BBE6-4AAF-8AA5-16C364B7C60E}" destId="{DE0DF1ED-D49D-4934-9F08-0143A283341B}" srcOrd="0" destOrd="0" presId="urn:microsoft.com/office/officeart/2009/layout/CircleArrowProcess"/>
    <dgm:cxn modelId="{0DA8214A-0670-4245-A5D2-C914BB6DB2C7}" type="presParOf" srcId="{7952CA26-C11A-48E4-B758-2CE75BB6D601}" destId="{2861D6DB-19C7-4CED-BE7E-3DA35BA6F423}" srcOrd="0" destOrd="0" presId="urn:microsoft.com/office/officeart/2009/layout/CircleArrowProcess"/>
    <dgm:cxn modelId="{7FD91654-D1EF-47A3-9CD8-E7EBAB794C47}" type="presParOf" srcId="{2861D6DB-19C7-4CED-BE7E-3DA35BA6F423}" destId="{1135779B-55FE-4D23-A21E-135F5E22C1A5}" srcOrd="0" destOrd="0" presId="urn:microsoft.com/office/officeart/2009/layout/CircleArrowProcess"/>
    <dgm:cxn modelId="{13C54AFC-F419-41C8-BE82-3534A3DCFAD8}" type="presParOf" srcId="{7952CA26-C11A-48E4-B758-2CE75BB6D601}" destId="{D4E155C9-F301-4A79-ABA3-2B9366CD3B08}" srcOrd="1" destOrd="0" presId="urn:microsoft.com/office/officeart/2009/layout/CircleArrowProcess"/>
    <dgm:cxn modelId="{EA84EC1C-3A33-40CE-9B81-DAEE6F129D14}" type="presParOf" srcId="{7952CA26-C11A-48E4-B758-2CE75BB6D601}" destId="{44489B02-C208-41CD-903D-D3D53446ED84}" srcOrd="2" destOrd="0" presId="urn:microsoft.com/office/officeart/2009/layout/CircleArrowProcess"/>
    <dgm:cxn modelId="{2DF6143D-14F3-4923-8F2E-7602DEF9FDF3}" type="presParOf" srcId="{44489B02-C208-41CD-903D-D3D53446ED84}" destId="{3CB247B9-170D-4A15-86CB-AC445FAC39F8}" srcOrd="0" destOrd="0" presId="urn:microsoft.com/office/officeart/2009/layout/CircleArrowProcess"/>
    <dgm:cxn modelId="{ACFAA088-162F-4425-A543-CCADA0377F65}" type="presParOf" srcId="{7952CA26-C11A-48E4-B758-2CE75BB6D601}" destId="{946EF580-0734-42DC-99D3-273DC9800DC6}" srcOrd="3" destOrd="0" presId="urn:microsoft.com/office/officeart/2009/layout/CircleArrowProcess"/>
    <dgm:cxn modelId="{32C1B5E2-27D2-48FF-B09D-48B03F70725E}" type="presParOf" srcId="{7952CA26-C11A-48E4-B758-2CE75BB6D601}" destId="{18AAF2CE-AEFD-489D-87B2-9778C7FB5602}" srcOrd="4" destOrd="0" presId="urn:microsoft.com/office/officeart/2009/layout/CircleArrowProcess"/>
    <dgm:cxn modelId="{A19B0199-9BF4-4FE9-9888-7FCE8DEAA4F6}" type="presParOf" srcId="{18AAF2CE-AEFD-489D-87B2-9778C7FB5602}" destId="{09DA2CF8-2201-4F78-B3BF-A20F7275CA9E}" srcOrd="0" destOrd="0" presId="urn:microsoft.com/office/officeart/2009/layout/CircleArrowProcess"/>
    <dgm:cxn modelId="{6BB0FFBE-4DC1-479C-9933-E9575189C50A}" type="presParOf" srcId="{7952CA26-C11A-48E4-B758-2CE75BB6D601}" destId="{DE0DF1ED-D49D-4934-9F08-0143A283341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F94446-9A4F-41A6-A167-7BD8E85B4F9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28D58A3-BB44-4FA3-AEAF-1D83F1020C90}">
      <dgm:prSet phldrT="[Tekst]" custT="1"/>
      <dgm:spPr>
        <a:xfrm rot="10800000">
          <a:off x="0" y="0"/>
          <a:ext cx="9001000" cy="2243625"/>
        </a:xfr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rgbClr val="F79646">
              <a:lumMod val="20000"/>
              <a:lumOff val="80000"/>
            </a:srgbClr>
          </a:outerShdw>
        </a:effectLst>
      </dgm:spPr>
      <dgm:t>
        <a:bodyPr/>
        <a:lstStyle/>
        <a:p>
          <a:r>
            <a:rPr lang="pl-PL" sz="16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Diagnoza i wsparcie</a:t>
          </a:r>
        </a:p>
        <a:p>
          <a:r>
            <a:rPr lang="pl-PL" sz="16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 przedszkolu/szkole/placówce</a:t>
          </a:r>
        </a:p>
      </dgm:t>
    </dgm:pt>
    <dgm:pt modelId="{6F2F1EA9-5E9C-440F-AE8E-9BD2BAEEAAF5}" type="parTrans" cxnId="{9284F0EF-A5AC-42E8-953F-B1512EC309BA}">
      <dgm:prSet/>
      <dgm:spPr/>
      <dgm:t>
        <a:bodyPr/>
        <a:lstStyle/>
        <a:p>
          <a:endParaRPr lang="pl-PL"/>
        </a:p>
      </dgm:t>
    </dgm:pt>
    <dgm:pt modelId="{0E21DD32-2B7E-418D-BA23-6603DA48131A}" type="sibTrans" cxnId="{9284F0EF-A5AC-42E8-953F-B1512EC309BA}">
      <dgm:prSet/>
      <dgm:spPr/>
      <dgm:t>
        <a:bodyPr/>
        <a:lstStyle/>
        <a:p>
          <a:endParaRPr lang="pl-PL"/>
        </a:p>
      </dgm:t>
    </dgm:pt>
    <dgm:pt modelId="{273A3E10-7264-45DF-9562-349C0EDDA315}">
      <dgm:prSet phldrT="[Tekst]" custT="1"/>
      <dgm:spPr>
        <a:xfrm rot="10800000">
          <a:off x="2149648" y="2233888"/>
          <a:ext cx="4686332" cy="1105165"/>
        </a:xfrm>
        <a:noFill/>
        <a:ln w="38100" cap="flat" cmpd="sng" algn="ctr">
          <a:solidFill>
            <a:srgbClr val="EC4E7F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pl-PL" sz="1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Wspólna diagnoza </a:t>
          </a:r>
        </a:p>
        <a:p>
          <a:pPr>
            <a:spcAft>
              <a:spcPts val="0"/>
            </a:spcAft>
          </a:pPr>
          <a:r>
            <a:rPr lang="pl-PL" sz="14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z poradnią w przedszkolu/szkole/placówce </a:t>
          </a:r>
          <a:endParaRPr lang="pl-PL" sz="1400" b="1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D401F4F-A583-4FEB-8735-862612327DE2}" type="parTrans" cxnId="{80D9090D-9CEE-4F0F-806A-48D53362BE92}">
      <dgm:prSet/>
      <dgm:spPr/>
      <dgm:t>
        <a:bodyPr/>
        <a:lstStyle/>
        <a:p>
          <a:endParaRPr lang="pl-PL"/>
        </a:p>
      </dgm:t>
    </dgm:pt>
    <dgm:pt modelId="{B19FBC3C-7553-4571-90C7-762B4AD521A4}" type="sibTrans" cxnId="{80D9090D-9CEE-4F0F-806A-48D53362BE92}">
      <dgm:prSet/>
      <dgm:spPr/>
      <dgm:t>
        <a:bodyPr/>
        <a:lstStyle/>
        <a:p>
          <a:endParaRPr lang="pl-PL"/>
        </a:p>
      </dgm:t>
    </dgm:pt>
    <dgm:pt modelId="{E15A2D2A-9A4A-43A7-985A-E8B398B37074}">
      <dgm:prSet phldrT="[Tekst]" custT="1"/>
      <dgm:spPr>
        <a:xfrm rot="10800000">
          <a:off x="3242939" y="3348790"/>
          <a:ext cx="2561013" cy="1331726"/>
        </a:xfr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gm:spPr>
      <dgm:t>
        <a:bodyPr/>
        <a:lstStyle/>
        <a:p>
          <a:pPr>
            <a:spcAft>
              <a:spcPct val="35000"/>
            </a:spcAft>
          </a:pPr>
          <a:endParaRPr lang="pl-PL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pl-PL" sz="14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Diagnoza</a:t>
          </a:r>
          <a:r>
            <a:rPr lang="pl-PL" sz="1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pl-PL" sz="14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 poradni</a:t>
          </a:r>
        </a:p>
        <a:p>
          <a:pPr>
            <a:spcAft>
              <a:spcPct val="35000"/>
            </a:spcAft>
          </a:pPr>
          <a:endParaRPr lang="pl-PL" sz="2800" b="1" dirty="0">
            <a:solidFill>
              <a:srgbClr val="FF0000"/>
            </a:solidFill>
            <a:latin typeface="Arial" pitchFamily="34" charset="0"/>
            <a:ea typeface="+mn-ea"/>
            <a:cs typeface="Arial" pitchFamily="34" charset="0"/>
          </a:endParaRPr>
        </a:p>
        <a:p>
          <a:pPr>
            <a:spcAft>
              <a:spcPct val="35000"/>
            </a:spcAft>
          </a:pPr>
          <a:endParaRPr lang="pl-PL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>
            <a:spcAft>
              <a:spcPct val="35000"/>
            </a:spcAft>
          </a:pPr>
          <a:endParaRPr lang="pl-PL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C78935-43A6-4E66-9B3F-3E9CEE6827BC}" type="parTrans" cxnId="{FDC5AC31-37E0-4A48-8F51-76051B68C57D}">
      <dgm:prSet/>
      <dgm:spPr/>
      <dgm:t>
        <a:bodyPr/>
        <a:lstStyle/>
        <a:p>
          <a:endParaRPr lang="pl-PL"/>
        </a:p>
      </dgm:t>
    </dgm:pt>
    <dgm:pt modelId="{66954FC0-9686-4EC4-8F8E-2AFF7FD5C6A1}" type="sibTrans" cxnId="{FDC5AC31-37E0-4A48-8F51-76051B68C57D}">
      <dgm:prSet/>
      <dgm:spPr/>
      <dgm:t>
        <a:bodyPr/>
        <a:lstStyle/>
        <a:p>
          <a:endParaRPr lang="pl-PL"/>
        </a:p>
      </dgm:t>
    </dgm:pt>
    <dgm:pt modelId="{2195AA80-7920-4DC5-B8B6-89703A5B9EAC}" type="pres">
      <dgm:prSet presAssocID="{D3F94446-9A4F-41A6-A167-7BD8E85B4F96}" presName="Name0" presStyleCnt="0">
        <dgm:presLayoutVars>
          <dgm:dir/>
          <dgm:animLvl val="lvl"/>
          <dgm:resizeHandles val="exact"/>
        </dgm:presLayoutVars>
      </dgm:prSet>
      <dgm:spPr/>
    </dgm:pt>
    <dgm:pt modelId="{D8CF876F-BAFE-46EE-BF1C-69FBF96E87B4}" type="pres">
      <dgm:prSet presAssocID="{C28D58A3-BB44-4FA3-AEAF-1D83F1020C90}" presName="Name8" presStyleCnt="0"/>
      <dgm:spPr/>
    </dgm:pt>
    <dgm:pt modelId="{F8B02C76-795B-4044-9299-EC93F824CB5E}" type="pres">
      <dgm:prSet presAssocID="{C28D58A3-BB44-4FA3-AEAF-1D83F1020C90}" presName="level" presStyleLbl="node1" presStyleIdx="0" presStyleCnt="3">
        <dgm:presLayoutVars>
          <dgm:chMax val="1"/>
          <dgm:bulletEnabled val="1"/>
        </dgm:presLayoutVars>
      </dgm:prSet>
      <dgm:spPr>
        <a:prstGeom prst="trapezoid">
          <a:avLst>
            <a:gd name="adj" fmla="val 96154"/>
          </a:avLst>
        </a:prstGeom>
      </dgm:spPr>
      <dgm:t>
        <a:bodyPr/>
        <a:lstStyle/>
        <a:p>
          <a:endParaRPr lang="pl-PL"/>
        </a:p>
      </dgm:t>
    </dgm:pt>
    <dgm:pt modelId="{244F822A-D156-4DAD-85AA-19111889D9DF}" type="pres">
      <dgm:prSet presAssocID="{C28D58A3-BB44-4FA3-AEAF-1D83F1020C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C22E94-FF7C-4561-B594-91AF02CDCDD6}" type="pres">
      <dgm:prSet presAssocID="{273A3E10-7264-45DF-9562-349C0EDDA315}" presName="Name8" presStyleCnt="0"/>
      <dgm:spPr/>
    </dgm:pt>
    <dgm:pt modelId="{C8ABBBCD-C084-4E05-B997-D3DCB07F8A58}" type="pres">
      <dgm:prSet presAssocID="{273A3E10-7264-45DF-9562-349C0EDDA315}" presName="level" presStyleLbl="node1" presStyleIdx="1" presStyleCnt="3" custScaleY="49258" custLinFactNeighborX="-164" custLinFactNeighborY="-434">
        <dgm:presLayoutVars>
          <dgm:chMax val="1"/>
          <dgm:bulletEnabled val="1"/>
        </dgm:presLayoutVars>
      </dgm:prSet>
      <dgm:spPr>
        <a:prstGeom prst="trapezoid">
          <a:avLst>
            <a:gd name="adj" fmla="val 96154"/>
          </a:avLst>
        </a:prstGeom>
      </dgm:spPr>
      <dgm:t>
        <a:bodyPr/>
        <a:lstStyle/>
        <a:p>
          <a:endParaRPr lang="pl-PL"/>
        </a:p>
      </dgm:t>
    </dgm:pt>
    <dgm:pt modelId="{8D9E158C-43A9-4679-8B94-FCBFAABC173D}" type="pres">
      <dgm:prSet presAssocID="{273A3E10-7264-45DF-9562-349C0EDDA3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A6E16-F811-4AF8-B3F2-605C826983B8}" type="pres">
      <dgm:prSet presAssocID="{E15A2D2A-9A4A-43A7-985A-E8B398B37074}" presName="Name8" presStyleCnt="0"/>
      <dgm:spPr/>
    </dgm:pt>
    <dgm:pt modelId="{334A5112-8DCC-44F6-84E2-BC21C6E3E2BB}" type="pres">
      <dgm:prSet presAssocID="{E15A2D2A-9A4A-43A7-985A-E8B398B37074}" presName="level" presStyleLbl="node1" presStyleIdx="2" presStyleCnt="3" custScaleY="59356" custLinFactNeighborX="896" custLinFactNeighborY="91">
        <dgm:presLayoutVars>
          <dgm:chMax val="1"/>
          <dgm:bulletEnabled val="1"/>
        </dgm:presLayoutVars>
      </dgm:prSet>
      <dgm:spPr>
        <a:prstGeom prst="trapezoid">
          <a:avLst>
            <a:gd name="adj" fmla="val 96154"/>
          </a:avLst>
        </a:prstGeom>
      </dgm:spPr>
      <dgm:t>
        <a:bodyPr/>
        <a:lstStyle/>
        <a:p>
          <a:endParaRPr lang="pl-PL"/>
        </a:p>
      </dgm:t>
    </dgm:pt>
    <dgm:pt modelId="{308DD4C6-9C9E-495E-95D6-C21AE3842E27}" type="pres">
      <dgm:prSet presAssocID="{E15A2D2A-9A4A-43A7-985A-E8B398B370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D9090D-9CEE-4F0F-806A-48D53362BE92}" srcId="{D3F94446-9A4F-41A6-A167-7BD8E85B4F96}" destId="{273A3E10-7264-45DF-9562-349C0EDDA315}" srcOrd="1" destOrd="0" parTransId="{DD401F4F-A583-4FEB-8735-862612327DE2}" sibTransId="{B19FBC3C-7553-4571-90C7-762B4AD521A4}"/>
    <dgm:cxn modelId="{B83C7826-15C6-4FF8-92C9-8B35A36D5626}" type="presOf" srcId="{D3F94446-9A4F-41A6-A167-7BD8E85B4F96}" destId="{2195AA80-7920-4DC5-B8B6-89703A5B9EAC}" srcOrd="0" destOrd="0" presId="urn:microsoft.com/office/officeart/2005/8/layout/pyramid3"/>
    <dgm:cxn modelId="{1C0CBEBA-289C-43E4-93CE-0AF811D76148}" type="presOf" srcId="{E15A2D2A-9A4A-43A7-985A-E8B398B37074}" destId="{334A5112-8DCC-44F6-84E2-BC21C6E3E2BB}" srcOrd="0" destOrd="0" presId="urn:microsoft.com/office/officeart/2005/8/layout/pyramid3"/>
    <dgm:cxn modelId="{FDC5AC31-37E0-4A48-8F51-76051B68C57D}" srcId="{D3F94446-9A4F-41A6-A167-7BD8E85B4F96}" destId="{E15A2D2A-9A4A-43A7-985A-E8B398B37074}" srcOrd="2" destOrd="0" parTransId="{4CC78935-43A6-4E66-9B3F-3E9CEE6827BC}" sibTransId="{66954FC0-9686-4EC4-8F8E-2AFF7FD5C6A1}"/>
    <dgm:cxn modelId="{9284F0EF-A5AC-42E8-953F-B1512EC309BA}" srcId="{D3F94446-9A4F-41A6-A167-7BD8E85B4F96}" destId="{C28D58A3-BB44-4FA3-AEAF-1D83F1020C90}" srcOrd="0" destOrd="0" parTransId="{6F2F1EA9-5E9C-440F-AE8E-9BD2BAEEAAF5}" sibTransId="{0E21DD32-2B7E-418D-BA23-6603DA48131A}"/>
    <dgm:cxn modelId="{DA1DD44C-EA79-425B-886C-EC68CF24E841}" type="presOf" srcId="{C28D58A3-BB44-4FA3-AEAF-1D83F1020C90}" destId="{244F822A-D156-4DAD-85AA-19111889D9DF}" srcOrd="1" destOrd="0" presId="urn:microsoft.com/office/officeart/2005/8/layout/pyramid3"/>
    <dgm:cxn modelId="{E6745547-C1FA-4866-9136-475CB9C8DB93}" type="presOf" srcId="{C28D58A3-BB44-4FA3-AEAF-1D83F1020C90}" destId="{F8B02C76-795B-4044-9299-EC93F824CB5E}" srcOrd="0" destOrd="0" presId="urn:microsoft.com/office/officeart/2005/8/layout/pyramid3"/>
    <dgm:cxn modelId="{CF08FC44-5A86-4A4B-BC2F-449A4B17CD50}" type="presOf" srcId="{273A3E10-7264-45DF-9562-349C0EDDA315}" destId="{C8ABBBCD-C084-4E05-B997-D3DCB07F8A58}" srcOrd="0" destOrd="0" presId="urn:microsoft.com/office/officeart/2005/8/layout/pyramid3"/>
    <dgm:cxn modelId="{0892A100-39A2-4C11-A080-2088D36A4D92}" type="presOf" srcId="{E15A2D2A-9A4A-43A7-985A-E8B398B37074}" destId="{308DD4C6-9C9E-495E-95D6-C21AE3842E27}" srcOrd="1" destOrd="0" presId="urn:microsoft.com/office/officeart/2005/8/layout/pyramid3"/>
    <dgm:cxn modelId="{4712DE30-C0C9-4C88-99F8-C9DD7C45D869}" type="presOf" srcId="{273A3E10-7264-45DF-9562-349C0EDDA315}" destId="{8D9E158C-43A9-4679-8B94-FCBFAABC173D}" srcOrd="1" destOrd="0" presId="urn:microsoft.com/office/officeart/2005/8/layout/pyramid3"/>
    <dgm:cxn modelId="{13691E3C-7659-41FF-AC1C-02728578F0B2}" type="presParOf" srcId="{2195AA80-7920-4DC5-B8B6-89703A5B9EAC}" destId="{D8CF876F-BAFE-46EE-BF1C-69FBF96E87B4}" srcOrd="0" destOrd="0" presId="urn:microsoft.com/office/officeart/2005/8/layout/pyramid3"/>
    <dgm:cxn modelId="{67344EB5-B15F-410B-85D8-676933396A77}" type="presParOf" srcId="{D8CF876F-BAFE-46EE-BF1C-69FBF96E87B4}" destId="{F8B02C76-795B-4044-9299-EC93F824CB5E}" srcOrd="0" destOrd="0" presId="urn:microsoft.com/office/officeart/2005/8/layout/pyramid3"/>
    <dgm:cxn modelId="{9F537DD9-3962-487C-98AA-C8305CB5B485}" type="presParOf" srcId="{D8CF876F-BAFE-46EE-BF1C-69FBF96E87B4}" destId="{244F822A-D156-4DAD-85AA-19111889D9DF}" srcOrd="1" destOrd="0" presId="urn:microsoft.com/office/officeart/2005/8/layout/pyramid3"/>
    <dgm:cxn modelId="{E523E102-2BA7-4B5E-81F5-0325FB17B270}" type="presParOf" srcId="{2195AA80-7920-4DC5-B8B6-89703A5B9EAC}" destId="{81C22E94-FF7C-4561-B594-91AF02CDCDD6}" srcOrd="1" destOrd="0" presId="urn:microsoft.com/office/officeart/2005/8/layout/pyramid3"/>
    <dgm:cxn modelId="{058D08EF-C993-4BD5-BB7B-E329A87F7CE6}" type="presParOf" srcId="{81C22E94-FF7C-4561-B594-91AF02CDCDD6}" destId="{C8ABBBCD-C084-4E05-B997-D3DCB07F8A58}" srcOrd="0" destOrd="0" presId="urn:microsoft.com/office/officeart/2005/8/layout/pyramid3"/>
    <dgm:cxn modelId="{94DC1EA8-0602-4B2A-9556-4856AC630E46}" type="presParOf" srcId="{81C22E94-FF7C-4561-B594-91AF02CDCDD6}" destId="{8D9E158C-43A9-4679-8B94-FCBFAABC173D}" srcOrd="1" destOrd="0" presId="urn:microsoft.com/office/officeart/2005/8/layout/pyramid3"/>
    <dgm:cxn modelId="{32096F0B-97E1-4D4F-A4C8-5E482CB835DD}" type="presParOf" srcId="{2195AA80-7920-4DC5-B8B6-89703A5B9EAC}" destId="{0FEA6E16-F811-4AF8-B3F2-605C826983B8}" srcOrd="2" destOrd="0" presId="urn:microsoft.com/office/officeart/2005/8/layout/pyramid3"/>
    <dgm:cxn modelId="{6A4788F1-EDBD-4144-BA26-CD773F411485}" type="presParOf" srcId="{0FEA6E16-F811-4AF8-B3F2-605C826983B8}" destId="{334A5112-8DCC-44F6-84E2-BC21C6E3E2BB}" srcOrd="0" destOrd="0" presId="urn:microsoft.com/office/officeart/2005/8/layout/pyramid3"/>
    <dgm:cxn modelId="{07980BBA-7B06-4FEE-9940-51B02C727A19}" type="presParOf" srcId="{0FEA6E16-F811-4AF8-B3F2-605C826983B8}" destId="{308DD4C6-9C9E-495E-95D6-C21AE3842E27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03E8E5-18C5-4638-8C7C-1A9FA07DE43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374A0D8-0950-445A-95AB-342F816D5769}">
      <dgm:prSet phldrT="[Tekst]" custT="1"/>
      <dgm:spPr>
        <a:xfrm>
          <a:off x="2201393" y="894253"/>
          <a:ext cx="2018315" cy="1095442"/>
        </a:xfrm>
        <a:noFill/>
        <a:ln>
          <a:noFill/>
        </a:ln>
        <a:effectLst/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Rozpoznanie </a:t>
          </a:r>
        </a:p>
        <a:p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i zaspakajanie potrzeb...</a:t>
          </a:r>
        </a:p>
        <a:p>
          <a:r>
            <a:rPr lang="pl-P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pl-PL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 szkole</a:t>
          </a:r>
        </a:p>
      </dgm:t>
    </dgm:pt>
    <dgm:pt modelId="{4223052A-0805-4BB0-844E-C2042887EAF9}" type="parTrans" cxnId="{1E548E0E-AC92-4A28-AE74-18C075ABFBAB}">
      <dgm:prSet/>
      <dgm:spPr/>
      <dgm:t>
        <a:bodyPr/>
        <a:lstStyle/>
        <a:p>
          <a:endParaRPr lang="pl-PL"/>
        </a:p>
      </dgm:t>
    </dgm:pt>
    <dgm:pt modelId="{8E0C7563-076B-429A-8CA8-B6D297106260}" type="sibTrans" cxnId="{1E548E0E-AC92-4A28-AE74-18C075ABFBAB}">
      <dgm:prSet/>
      <dgm:spPr/>
      <dgm:t>
        <a:bodyPr/>
        <a:lstStyle/>
        <a:p>
          <a:endParaRPr lang="pl-PL"/>
        </a:p>
      </dgm:t>
    </dgm:pt>
    <dgm:pt modelId="{29F7E461-BB99-410A-BF06-F3B92BD2BA66}">
      <dgm:prSet phldrT="[Tekst]" custT="1"/>
      <dgm:spPr>
        <a:xfrm>
          <a:off x="4584264" y="515682"/>
          <a:ext cx="1885134" cy="1095442"/>
        </a:xfrm>
        <a:noFill/>
        <a:ln>
          <a:noFill/>
        </a:ln>
        <a:effectLst/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Diagnoza specjalistyczna</a:t>
          </a:r>
        </a:p>
        <a:p>
          <a:r>
            <a:rPr lang="pl-PL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 PPP</a:t>
          </a:r>
        </a:p>
        <a:p>
          <a:r>
            <a:rPr lang="pl-PL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-opinia</a:t>
          </a:r>
        </a:p>
        <a:p>
          <a:r>
            <a:rPr lang="pl-PL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-orzeczenie</a:t>
          </a:r>
        </a:p>
      </dgm:t>
    </dgm:pt>
    <dgm:pt modelId="{92D89B15-1B72-476B-B6EA-913F5FF3EBF2}" type="parTrans" cxnId="{B5E7D27F-31E5-40C0-8A10-B57A3F30BF67}">
      <dgm:prSet/>
      <dgm:spPr/>
      <dgm:t>
        <a:bodyPr/>
        <a:lstStyle/>
        <a:p>
          <a:endParaRPr lang="pl-PL"/>
        </a:p>
      </dgm:t>
    </dgm:pt>
    <dgm:pt modelId="{08C78A21-4F3A-48AF-A28D-BAB26482E16A}" type="sibTrans" cxnId="{B5E7D27F-31E5-40C0-8A10-B57A3F30BF67}">
      <dgm:prSet/>
      <dgm:spPr/>
      <dgm:t>
        <a:bodyPr/>
        <a:lstStyle/>
        <a:p>
          <a:endParaRPr lang="pl-PL"/>
        </a:p>
      </dgm:t>
    </dgm:pt>
    <dgm:pt modelId="{B3B13066-8146-4632-8329-5FD537D82F2C}">
      <dgm:prSet phldrT="[Tekst]" custT="1"/>
      <dgm:spPr>
        <a:xfrm>
          <a:off x="6992981" y="245361"/>
          <a:ext cx="2716677" cy="973026"/>
        </a:xfrm>
        <a:noFill/>
        <a:ln>
          <a:noFill/>
        </a:ln>
        <a:effectLst/>
      </dgm:spPr>
      <dgm:t>
        <a:bodyPr/>
        <a:lstStyle/>
        <a:p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Wsparcie w szkole </a:t>
          </a:r>
        </a:p>
        <a:p>
          <a:r>
            <a:rPr lang="pl-PL" sz="1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i w domu na podstawie opinii/orzeczenia</a:t>
          </a:r>
        </a:p>
        <a:p>
          <a:r>
            <a:rPr lang="pl-PL" sz="1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Konsultacje szkolne z udziałem specjalistów z PPP</a:t>
          </a:r>
        </a:p>
      </dgm:t>
    </dgm:pt>
    <dgm:pt modelId="{CC577C83-30CD-4AB9-B963-1B0150BD6CA0}" type="parTrans" cxnId="{91E5D1BC-3691-479B-B3CF-F921534CF13D}">
      <dgm:prSet/>
      <dgm:spPr/>
      <dgm:t>
        <a:bodyPr/>
        <a:lstStyle/>
        <a:p>
          <a:endParaRPr lang="pl-PL"/>
        </a:p>
      </dgm:t>
    </dgm:pt>
    <dgm:pt modelId="{7336F280-597B-4166-A8B7-5437DC5B03C3}" type="sibTrans" cxnId="{91E5D1BC-3691-479B-B3CF-F921534CF13D}">
      <dgm:prSet/>
      <dgm:spPr/>
      <dgm:t>
        <a:bodyPr/>
        <a:lstStyle/>
        <a:p>
          <a:endParaRPr lang="pl-PL"/>
        </a:p>
      </dgm:t>
    </dgm:pt>
    <dgm:pt modelId="{AAAB7415-BF38-48ED-9CA2-8C735E5C9F56}" type="pres">
      <dgm:prSet presAssocID="{9A03E8E5-18C5-4638-8C7C-1A9FA07DE4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88349BF-92A3-431A-BA8D-E5171368BBAD}" type="pres">
      <dgm:prSet presAssocID="{6374A0D8-0950-445A-95AB-342F816D5769}" presName="composite" presStyleCnt="0"/>
      <dgm:spPr/>
    </dgm:pt>
    <dgm:pt modelId="{BC13685F-DEBC-4E19-AC78-AC258663E8F5}" type="pres">
      <dgm:prSet presAssocID="{6374A0D8-0950-445A-95AB-342F816D5769}" presName="LShape" presStyleLbl="alignNode1" presStyleIdx="0" presStyleCnt="5" custScaleX="151187" custScaleY="108408"/>
      <dgm:spPr>
        <a:xfrm rot="5400000">
          <a:off x="2689588" y="126383"/>
          <a:ext cx="901837" cy="2092804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</dgm:pt>
    <dgm:pt modelId="{FE5CB2E0-FE82-410C-8FA6-7D1AD4AE2290}" type="pres">
      <dgm:prSet presAssocID="{6374A0D8-0950-445A-95AB-342F816D5769}" presName="ParentText" presStyleLbl="revTx" presStyleIdx="0" presStyleCnt="3" custScaleX="144986" custScaleY="8838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197C415-4B78-4AA7-A608-A4DDD0923066}" type="pres">
      <dgm:prSet presAssocID="{6374A0D8-0950-445A-95AB-342F816D5769}" presName="Triangle" presStyleLbl="alignNode1" presStyleIdx="1" presStyleCnt="5" custLinFactX="30369" custLinFactNeighborX="100000" custLinFactNeighborY="19026"/>
      <dgm:spPr>
        <a:xfrm>
          <a:off x="3599611" y="378751"/>
          <a:ext cx="235793" cy="235793"/>
        </a:xfrm>
        <a:prstGeom prst="triangle">
          <a:avLst>
            <a:gd name="adj" fmla="val 1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</dgm:pt>
    <dgm:pt modelId="{F76A30D2-E092-4D75-9B11-897C1CF4ACF4}" type="pres">
      <dgm:prSet presAssocID="{8E0C7563-076B-429A-8CA8-B6D297106260}" presName="sibTrans" presStyleCnt="0"/>
      <dgm:spPr/>
    </dgm:pt>
    <dgm:pt modelId="{7EC68626-B5EF-4853-8034-8723493DE985}" type="pres">
      <dgm:prSet presAssocID="{8E0C7563-076B-429A-8CA8-B6D297106260}" presName="space" presStyleCnt="0"/>
      <dgm:spPr/>
    </dgm:pt>
    <dgm:pt modelId="{0E42D8E1-74D5-4FFC-A059-7E15A614F58C}" type="pres">
      <dgm:prSet presAssocID="{29F7E461-BB99-410A-BF06-F3B92BD2BA66}" presName="composite" presStyleCnt="0"/>
      <dgm:spPr/>
    </dgm:pt>
    <dgm:pt modelId="{470A3512-BE3E-4978-9C70-786F36E11FA6}" type="pres">
      <dgm:prSet presAssocID="{29F7E461-BB99-410A-BF06-F3B92BD2BA66}" presName="LShape" presStyleLbl="alignNode1" presStyleIdx="2" presStyleCnt="5" custScaleX="158095" custScaleY="99226"/>
      <dgm:spPr>
        <a:xfrm rot="5400000">
          <a:off x="5044060" y="-300000"/>
          <a:ext cx="825452" cy="2188428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gm:spPr>
    </dgm:pt>
    <dgm:pt modelId="{43038A91-8E5A-49A8-92BC-AC643F24A2EA}" type="pres">
      <dgm:prSet presAssocID="{29F7E461-BB99-410A-BF06-F3B92BD2BA66}" presName="ParentText" presStyleLbl="revTx" presStyleIdx="1" presStyleCnt="3" custScaleX="15084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36B5A47-3D61-4791-972F-8FBFF83C9F3D}" type="pres">
      <dgm:prSet presAssocID="{29F7E461-BB99-410A-BF06-F3B92BD2BA66}" presName="Triangle" presStyleLbl="alignNode1" presStyleIdx="3" presStyleCnt="5" custLinFactX="73220" custLinFactNeighborX="100000" custLinFactNeighborY="48310"/>
      <dgm:spPr>
        <a:xfrm>
          <a:off x="5915891" y="179"/>
          <a:ext cx="235793" cy="235793"/>
        </a:xfrm>
        <a:prstGeom prst="triangle">
          <a:avLst>
            <a:gd name="adj" fmla="val 10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gm:spPr>
    </dgm:pt>
    <dgm:pt modelId="{433E17EC-D887-4BAF-B926-2EBC3711E0F3}" type="pres">
      <dgm:prSet presAssocID="{08C78A21-4F3A-48AF-A28D-BAB26482E16A}" presName="sibTrans" presStyleCnt="0"/>
      <dgm:spPr/>
    </dgm:pt>
    <dgm:pt modelId="{FB77226D-A847-4E79-80F9-43A9DD4BFE02}" type="pres">
      <dgm:prSet presAssocID="{08C78A21-4F3A-48AF-A28D-BAB26482E16A}" presName="space" presStyleCnt="0"/>
      <dgm:spPr/>
    </dgm:pt>
    <dgm:pt modelId="{57A947A5-446E-4D44-BD2D-02375A8C2008}" type="pres">
      <dgm:prSet presAssocID="{B3B13066-8146-4632-8329-5FD537D82F2C}" presName="composite" presStyleCnt="0"/>
      <dgm:spPr/>
    </dgm:pt>
    <dgm:pt modelId="{CFF7ABDC-8B38-4583-B22F-3AECD9FFDADD}" type="pres">
      <dgm:prSet presAssocID="{B3B13066-8146-4632-8329-5FD537D82F2C}" presName="LShape" presStyleLbl="alignNode1" presStyleIdx="4" presStyleCnt="5" custScaleX="153654" custScaleY="70980"/>
      <dgm:spPr>
        <a:xfrm rot="5400000">
          <a:off x="7624096" y="-586626"/>
          <a:ext cx="590476" cy="2126954"/>
        </a:xfrm>
        <a:prstGeom prst="corner">
          <a:avLst>
            <a:gd name="adj1" fmla="val 16120"/>
            <a:gd name="adj2" fmla="val 1611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gm:spPr>
    </dgm:pt>
    <dgm:pt modelId="{A583A331-8916-4A5D-949E-2B1A2791FE03}" type="pres">
      <dgm:prSet presAssocID="{B3B13066-8146-4632-8329-5FD537D82F2C}" presName="ParentText" presStyleLbl="revTx" presStyleIdx="2" presStyleCnt="3" custScaleX="167200" custScaleY="111696" custLinFactNeighborX="10901" custLinFactNeighborY="1554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B5E7D27F-31E5-40C0-8A10-B57A3F30BF67}" srcId="{9A03E8E5-18C5-4638-8C7C-1A9FA07DE43D}" destId="{29F7E461-BB99-410A-BF06-F3B92BD2BA66}" srcOrd="1" destOrd="0" parTransId="{92D89B15-1B72-476B-B6EA-913F5FF3EBF2}" sibTransId="{08C78A21-4F3A-48AF-A28D-BAB26482E16A}"/>
    <dgm:cxn modelId="{0FDACD95-A347-4ABB-B2CE-A7D25683C97B}" type="presOf" srcId="{B3B13066-8146-4632-8329-5FD537D82F2C}" destId="{A583A331-8916-4A5D-949E-2B1A2791FE03}" srcOrd="0" destOrd="0" presId="urn:microsoft.com/office/officeart/2009/3/layout/StepUpProcess"/>
    <dgm:cxn modelId="{D036F266-B564-4C0A-AD43-EA332428E639}" type="presOf" srcId="{29F7E461-BB99-410A-BF06-F3B92BD2BA66}" destId="{43038A91-8E5A-49A8-92BC-AC643F24A2EA}" srcOrd="0" destOrd="0" presId="urn:microsoft.com/office/officeart/2009/3/layout/StepUpProcess"/>
    <dgm:cxn modelId="{1E548E0E-AC92-4A28-AE74-18C075ABFBAB}" srcId="{9A03E8E5-18C5-4638-8C7C-1A9FA07DE43D}" destId="{6374A0D8-0950-445A-95AB-342F816D5769}" srcOrd="0" destOrd="0" parTransId="{4223052A-0805-4BB0-844E-C2042887EAF9}" sibTransId="{8E0C7563-076B-429A-8CA8-B6D297106260}"/>
    <dgm:cxn modelId="{9C9858FF-3009-49AD-B7F3-7820809F61EA}" type="presOf" srcId="{9A03E8E5-18C5-4638-8C7C-1A9FA07DE43D}" destId="{AAAB7415-BF38-48ED-9CA2-8C735E5C9F56}" srcOrd="0" destOrd="0" presId="urn:microsoft.com/office/officeart/2009/3/layout/StepUpProcess"/>
    <dgm:cxn modelId="{947066FB-1783-45D0-AEC5-FDF29806CD6F}" type="presOf" srcId="{6374A0D8-0950-445A-95AB-342F816D5769}" destId="{FE5CB2E0-FE82-410C-8FA6-7D1AD4AE2290}" srcOrd="0" destOrd="0" presId="urn:microsoft.com/office/officeart/2009/3/layout/StepUpProcess"/>
    <dgm:cxn modelId="{91E5D1BC-3691-479B-B3CF-F921534CF13D}" srcId="{9A03E8E5-18C5-4638-8C7C-1A9FA07DE43D}" destId="{B3B13066-8146-4632-8329-5FD537D82F2C}" srcOrd="2" destOrd="0" parTransId="{CC577C83-30CD-4AB9-B963-1B0150BD6CA0}" sibTransId="{7336F280-597B-4166-A8B7-5437DC5B03C3}"/>
    <dgm:cxn modelId="{97F36347-03AE-47FE-A027-5D2373FA9687}" type="presParOf" srcId="{AAAB7415-BF38-48ED-9CA2-8C735E5C9F56}" destId="{588349BF-92A3-431A-BA8D-E5171368BBAD}" srcOrd="0" destOrd="0" presId="urn:microsoft.com/office/officeart/2009/3/layout/StepUpProcess"/>
    <dgm:cxn modelId="{8B6E840E-A7A2-45DB-98C3-205DDAFF783A}" type="presParOf" srcId="{588349BF-92A3-431A-BA8D-E5171368BBAD}" destId="{BC13685F-DEBC-4E19-AC78-AC258663E8F5}" srcOrd="0" destOrd="0" presId="urn:microsoft.com/office/officeart/2009/3/layout/StepUpProcess"/>
    <dgm:cxn modelId="{618DCC86-54ED-4AAF-9707-EACA5BC32D76}" type="presParOf" srcId="{588349BF-92A3-431A-BA8D-E5171368BBAD}" destId="{FE5CB2E0-FE82-410C-8FA6-7D1AD4AE2290}" srcOrd="1" destOrd="0" presId="urn:microsoft.com/office/officeart/2009/3/layout/StepUpProcess"/>
    <dgm:cxn modelId="{1345D588-AD37-4F2E-A68A-884CF578EE8E}" type="presParOf" srcId="{588349BF-92A3-431A-BA8D-E5171368BBAD}" destId="{6197C415-4B78-4AA7-A608-A4DDD0923066}" srcOrd="2" destOrd="0" presId="urn:microsoft.com/office/officeart/2009/3/layout/StepUpProcess"/>
    <dgm:cxn modelId="{CD230A5F-637B-4024-B97B-4EE48C456928}" type="presParOf" srcId="{AAAB7415-BF38-48ED-9CA2-8C735E5C9F56}" destId="{F76A30D2-E092-4D75-9B11-897C1CF4ACF4}" srcOrd="1" destOrd="0" presId="urn:microsoft.com/office/officeart/2009/3/layout/StepUpProcess"/>
    <dgm:cxn modelId="{9456A272-CBA7-4013-AB1B-E27A2D765801}" type="presParOf" srcId="{F76A30D2-E092-4D75-9B11-897C1CF4ACF4}" destId="{7EC68626-B5EF-4853-8034-8723493DE985}" srcOrd="0" destOrd="0" presId="urn:microsoft.com/office/officeart/2009/3/layout/StepUpProcess"/>
    <dgm:cxn modelId="{A9D36168-8ED0-4709-B13A-F5AE7521225C}" type="presParOf" srcId="{AAAB7415-BF38-48ED-9CA2-8C735E5C9F56}" destId="{0E42D8E1-74D5-4FFC-A059-7E15A614F58C}" srcOrd="2" destOrd="0" presId="urn:microsoft.com/office/officeart/2009/3/layout/StepUpProcess"/>
    <dgm:cxn modelId="{9D3D576F-B213-4E4E-AA0D-E6FB32EA8B72}" type="presParOf" srcId="{0E42D8E1-74D5-4FFC-A059-7E15A614F58C}" destId="{470A3512-BE3E-4978-9C70-786F36E11FA6}" srcOrd="0" destOrd="0" presId="urn:microsoft.com/office/officeart/2009/3/layout/StepUpProcess"/>
    <dgm:cxn modelId="{CD0B3DD0-9352-4E13-98CC-70A3D075D602}" type="presParOf" srcId="{0E42D8E1-74D5-4FFC-A059-7E15A614F58C}" destId="{43038A91-8E5A-49A8-92BC-AC643F24A2EA}" srcOrd="1" destOrd="0" presId="urn:microsoft.com/office/officeart/2009/3/layout/StepUpProcess"/>
    <dgm:cxn modelId="{81F24E61-F939-4939-A8C5-0D2BAF0C261E}" type="presParOf" srcId="{0E42D8E1-74D5-4FFC-A059-7E15A614F58C}" destId="{236B5A47-3D61-4791-972F-8FBFF83C9F3D}" srcOrd="2" destOrd="0" presId="urn:microsoft.com/office/officeart/2009/3/layout/StepUpProcess"/>
    <dgm:cxn modelId="{C659F4C1-4A57-4B59-A5B3-F8E50A299E84}" type="presParOf" srcId="{AAAB7415-BF38-48ED-9CA2-8C735E5C9F56}" destId="{433E17EC-D887-4BAF-B926-2EBC3711E0F3}" srcOrd="3" destOrd="0" presId="urn:microsoft.com/office/officeart/2009/3/layout/StepUpProcess"/>
    <dgm:cxn modelId="{2BAE4A74-FC98-48BF-85F1-F4C469F4F186}" type="presParOf" srcId="{433E17EC-D887-4BAF-B926-2EBC3711E0F3}" destId="{FB77226D-A847-4E79-80F9-43A9DD4BFE02}" srcOrd="0" destOrd="0" presId="urn:microsoft.com/office/officeart/2009/3/layout/StepUpProcess"/>
    <dgm:cxn modelId="{FAB902D4-28C4-4B97-870A-C50CB9E06855}" type="presParOf" srcId="{AAAB7415-BF38-48ED-9CA2-8C735E5C9F56}" destId="{57A947A5-446E-4D44-BD2D-02375A8C2008}" srcOrd="4" destOrd="0" presId="urn:microsoft.com/office/officeart/2009/3/layout/StepUpProcess"/>
    <dgm:cxn modelId="{3DB2D2C8-20A4-4288-9800-7051011E4D38}" type="presParOf" srcId="{57A947A5-446E-4D44-BD2D-02375A8C2008}" destId="{CFF7ABDC-8B38-4583-B22F-3AECD9FFDADD}" srcOrd="0" destOrd="0" presId="urn:microsoft.com/office/officeart/2009/3/layout/StepUpProcess"/>
    <dgm:cxn modelId="{C8AB2EEB-A979-455D-8E59-6D5A3BD1226A}" type="presParOf" srcId="{57A947A5-446E-4D44-BD2D-02375A8C2008}" destId="{A583A331-8916-4A5D-949E-2B1A2791FE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C0F039-946E-49C8-822B-8353B90205E0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E7868B4-0D08-4CA9-ACC8-ACB3144C9987}">
      <dgm:prSet phldrT="[Tekst]" custT="1"/>
      <dgm:spPr>
        <a:xfrm>
          <a:off x="3495787" y="284577"/>
          <a:ext cx="2160883" cy="2160883"/>
        </a:xfr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rozwijające uzdolnienia</a:t>
          </a:r>
        </a:p>
      </dgm:t>
    </dgm:pt>
    <dgm:pt modelId="{C3658C1A-F7A6-40A4-8D79-53FCF2844DCC}" type="parTrans" cxnId="{D457D97B-B87B-469A-A9A0-D594CD6AA421}">
      <dgm:prSet/>
      <dgm:spPr/>
      <dgm:t>
        <a:bodyPr/>
        <a:lstStyle/>
        <a:p>
          <a:endParaRPr lang="pl-PL"/>
        </a:p>
      </dgm:t>
    </dgm:pt>
    <dgm:pt modelId="{C47D7B00-14DE-4ED7-B9A2-B9707AEFBC2E}" type="sibTrans" cxnId="{D457D97B-B87B-469A-A9A0-D594CD6AA421}">
      <dgm:prSet/>
      <dgm:spPr/>
      <dgm:t>
        <a:bodyPr/>
        <a:lstStyle/>
        <a:p>
          <a:endParaRPr lang="pl-PL"/>
        </a:p>
      </dgm:t>
    </dgm:pt>
    <dgm:pt modelId="{1072606C-25AC-412C-9F4A-04D681BE9090}">
      <dgm:prSet phldrT="[Tekst]" custT="1"/>
      <dgm:spPr>
        <a:xfrm>
          <a:off x="1117254" y="-119"/>
          <a:ext cx="4203785" cy="1596957"/>
        </a:xfrm>
        <a:solidFill>
          <a:srgbClr val="EC4E7F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specjalistyczne</a:t>
          </a:r>
        </a:p>
      </dgm:t>
    </dgm:pt>
    <dgm:pt modelId="{7E10811F-C199-4D00-BD85-D0346D19F13E}" type="parTrans" cxnId="{81EAE8C1-FBFE-45CC-88A8-20F11115C1FE}">
      <dgm:prSet/>
      <dgm:spPr/>
      <dgm:t>
        <a:bodyPr/>
        <a:lstStyle/>
        <a:p>
          <a:endParaRPr lang="pl-PL"/>
        </a:p>
      </dgm:t>
    </dgm:pt>
    <dgm:pt modelId="{5F744BF7-6D49-413A-8D26-B5A0C9E04AAB}" type="sibTrans" cxnId="{81EAE8C1-FBFE-45CC-88A8-20F11115C1FE}">
      <dgm:prSet/>
      <dgm:spPr/>
      <dgm:t>
        <a:bodyPr/>
        <a:lstStyle/>
        <a:p>
          <a:endParaRPr lang="pl-PL"/>
        </a:p>
      </dgm:t>
    </dgm:pt>
    <dgm:pt modelId="{0B62DAA9-0F07-4538-B707-9976945ECB71}">
      <dgm:prSet phldrT="[Tekst]" custT="1"/>
      <dgm:spPr>
        <a:xfrm rot="5400000">
          <a:off x="5756480" y="284577"/>
          <a:ext cx="2160883" cy="2160883"/>
        </a:xfrm>
        <a:solidFill>
          <a:schemeClr val="bg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rozwijające umiejętności uczenia się</a:t>
          </a:r>
        </a:p>
      </dgm:t>
    </dgm:pt>
    <dgm:pt modelId="{01D093AF-E763-476B-B4D7-E4C8256E4E61}" type="parTrans" cxnId="{FBDC646A-4E8E-4C91-A984-20871FCD18EE}">
      <dgm:prSet/>
      <dgm:spPr/>
      <dgm:t>
        <a:bodyPr/>
        <a:lstStyle/>
        <a:p>
          <a:endParaRPr lang="pl-PL"/>
        </a:p>
      </dgm:t>
    </dgm:pt>
    <dgm:pt modelId="{052B0EB5-57BB-41A3-A119-720252C344C7}" type="sibTrans" cxnId="{FBDC646A-4E8E-4C91-A984-20871FCD18EE}">
      <dgm:prSet/>
      <dgm:spPr/>
      <dgm:t>
        <a:bodyPr/>
        <a:lstStyle/>
        <a:p>
          <a:endParaRPr lang="pl-PL"/>
        </a:p>
      </dgm:t>
    </dgm:pt>
    <dgm:pt modelId="{DBF490D6-90D5-493F-A132-16E8A8A6922A}">
      <dgm:prSet phldrT="[Tekst]" custT="1"/>
      <dgm:spPr>
        <a:xfrm>
          <a:off x="6370866" y="11769"/>
          <a:ext cx="5042284" cy="1498888"/>
        </a:xfr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Zindywidualizowana ścieżka kształcenia</a:t>
          </a:r>
        </a:p>
      </dgm:t>
    </dgm:pt>
    <dgm:pt modelId="{DD94B512-6A9A-4467-AAE8-BE59B0A20543}" type="parTrans" cxnId="{A808A0F1-9C5A-4195-BA78-B044EC42E126}">
      <dgm:prSet/>
      <dgm:spPr/>
      <dgm:t>
        <a:bodyPr/>
        <a:lstStyle/>
        <a:p>
          <a:endParaRPr lang="pl-PL"/>
        </a:p>
      </dgm:t>
    </dgm:pt>
    <dgm:pt modelId="{21A3A11A-0B41-45C0-B694-758646E64D29}" type="sibTrans" cxnId="{A808A0F1-9C5A-4195-BA78-B044EC42E126}">
      <dgm:prSet/>
      <dgm:spPr/>
      <dgm:t>
        <a:bodyPr/>
        <a:lstStyle/>
        <a:p>
          <a:endParaRPr lang="pl-PL"/>
        </a:p>
      </dgm:t>
    </dgm:pt>
    <dgm:pt modelId="{4182135A-233B-4D53-A45D-AECBE0780726}">
      <dgm:prSet phldrT="[Tekst]" custT="1"/>
      <dgm:spPr>
        <a:xfrm rot="10800000">
          <a:off x="5833948" y="2527465"/>
          <a:ext cx="2160883" cy="2160883"/>
        </a:xfrm>
        <a:solidFill>
          <a:schemeClr val="bg1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</a:t>
          </a:r>
          <a:r>
            <a:rPr lang="pl-PL" sz="1400" b="1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dydaktyczno</a:t>
          </a:r>
          <a:endParaRPr lang="pl-PL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wyrównawcze</a:t>
          </a:r>
        </a:p>
      </dgm:t>
    </dgm:pt>
    <dgm:pt modelId="{A0159D67-2FD4-4701-A70D-A933FF2C5384}" type="parTrans" cxnId="{7CF4D1AF-992B-4414-B54F-A2188C361F61}">
      <dgm:prSet/>
      <dgm:spPr/>
      <dgm:t>
        <a:bodyPr/>
        <a:lstStyle/>
        <a:p>
          <a:endParaRPr lang="pl-PL"/>
        </a:p>
      </dgm:t>
    </dgm:pt>
    <dgm:pt modelId="{29A41907-6AE2-4AC6-8C58-00420D79993A}" type="sibTrans" cxnId="{7CF4D1AF-992B-4414-B54F-A2188C361F61}">
      <dgm:prSet/>
      <dgm:spPr/>
      <dgm:t>
        <a:bodyPr/>
        <a:lstStyle/>
        <a:p>
          <a:endParaRPr lang="pl-PL"/>
        </a:p>
      </dgm:t>
    </dgm:pt>
    <dgm:pt modelId="{2C3A4945-8DC4-4676-AA6A-4C87738B263A}">
      <dgm:prSet phldrT="[Tekst]" custT="1"/>
      <dgm:spPr>
        <a:xfrm>
          <a:off x="6300897" y="2657920"/>
          <a:ext cx="4958612" cy="1491207"/>
        </a:xfr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Klasy terapeutyczne</a:t>
          </a:r>
        </a:p>
      </dgm:t>
    </dgm:pt>
    <dgm:pt modelId="{1E110D35-F10C-4AFE-BB91-73D5E6D084EF}" type="parTrans" cxnId="{C398DA34-93A6-4AFF-AE16-32F3F846E74E}">
      <dgm:prSet/>
      <dgm:spPr/>
      <dgm:t>
        <a:bodyPr/>
        <a:lstStyle/>
        <a:p>
          <a:endParaRPr lang="pl-PL"/>
        </a:p>
      </dgm:t>
    </dgm:pt>
    <dgm:pt modelId="{14E0F3F2-9CF1-496A-862C-EA7224B28B3D}" type="sibTrans" cxnId="{C398DA34-93A6-4AFF-AE16-32F3F846E74E}">
      <dgm:prSet/>
      <dgm:spPr/>
      <dgm:t>
        <a:bodyPr/>
        <a:lstStyle/>
        <a:p>
          <a:endParaRPr lang="pl-PL"/>
        </a:p>
      </dgm:t>
    </dgm:pt>
    <dgm:pt modelId="{7ACA185D-AF94-4E0D-BA99-E5AFD6880235}">
      <dgm:prSet phldrT="[Tekst]" custT="1"/>
      <dgm:spPr>
        <a:xfrm rot="16200000">
          <a:off x="3472493" y="2626347"/>
          <a:ext cx="2160883" cy="2160883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Porady  konsultacje warsztaty </a:t>
          </a:r>
        </a:p>
      </dgm:t>
    </dgm:pt>
    <dgm:pt modelId="{259A92BF-AE8E-4BC1-9089-FECD5F1EBC77}" type="parTrans" cxnId="{D67EAB8E-8AC6-4F6C-A21B-6F95D0CF6CEA}">
      <dgm:prSet/>
      <dgm:spPr/>
      <dgm:t>
        <a:bodyPr/>
        <a:lstStyle/>
        <a:p>
          <a:endParaRPr lang="pl-PL"/>
        </a:p>
      </dgm:t>
    </dgm:pt>
    <dgm:pt modelId="{696102B5-DBA9-4290-AC34-71643F23DCC7}" type="sibTrans" cxnId="{D67EAB8E-8AC6-4F6C-A21B-6F95D0CF6CEA}">
      <dgm:prSet/>
      <dgm:spPr/>
      <dgm:t>
        <a:bodyPr/>
        <a:lstStyle/>
        <a:p>
          <a:endParaRPr lang="pl-PL"/>
        </a:p>
      </dgm:t>
    </dgm:pt>
    <dgm:pt modelId="{641572F0-7B06-4560-81A2-FE9EE55189D3}">
      <dgm:prSet phldrT="[Tekst]" custT="1"/>
      <dgm:spPr>
        <a:xfrm>
          <a:off x="100859" y="3211026"/>
          <a:ext cx="5470902" cy="1597915"/>
        </a:xfr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Zajęcia związane z wyborem kierunku kształcenia  w szkole zgodnie </a:t>
          </a:r>
          <a:r>
            <a:rPr lang="pl-PL" sz="1400" b="1" dirty="0">
              <a:solidFill>
                <a:srgbClr val="C00000"/>
              </a:solidFill>
              <a:latin typeface="Calibri"/>
              <a:ea typeface="+mn-ea"/>
              <a:cs typeface="+mn-cs"/>
            </a:rPr>
            <a:t>uzupełniają PPP </a:t>
          </a:r>
          <a:r>
            <a:rPr lang="pl-P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r>
            <a:rPr lang="pl-PL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§ 18</a:t>
          </a:r>
          <a:endParaRPr lang="pl-PL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5F8EE0A-D495-47AC-B9FB-D614F9070837}" type="parTrans" cxnId="{5F92CC90-475E-4396-B877-97C8FD149695}">
      <dgm:prSet/>
      <dgm:spPr/>
      <dgm:t>
        <a:bodyPr/>
        <a:lstStyle/>
        <a:p>
          <a:endParaRPr lang="pl-PL"/>
        </a:p>
      </dgm:t>
    </dgm:pt>
    <dgm:pt modelId="{C7219065-B392-4C4C-9D18-7D5A4E9CEA31}" type="sibTrans" cxnId="{5F92CC90-475E-4396-B877-97C8FD149695}">
      <dgm:prSet/>
      <dgm:spPr/>
      <dgm:t>
        <a:bodyPr/>
        <a:lstStyle/>
        <a:p>
          <a:endParaRPr lang="pl-PL"/>
        </a:p>
      </dgm:t>
    </dgm:pt>
    <dgm:pt modelId="{096A8A49-20BC-4A62-B03A-F7914D91E9F7}">
      <dgm:prSet phldrT="[Tekst]" custT="1"/>
      <dgm:spPr>
        <a:xfrm>
          <a:off x="6370866" y="11769"/>
          <a:ext cx="5042284" cy="1498888"/>
        </a:xfr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</dgm:t>
    </dgm:pt>
    <dgm:pt modelId="{456F2552-75B8-491E-B577-A2502D992112}" type="parTrans" cxnId="{487567B7-5C4E-4E33-A9DD-2CDC7A92436A}">
      <dgm:prSet/>
      <dgm:spPr/>
      <dgm:t>
        <a:bodyPr/>
        <a:lstStyle/>
        <a:p>
          <a:endParaRPr lang="pl-PL"/>
        </a:p>
      </dgm:t>
    </dgm:pt>
    <dgm:pt modelId="{554683BA-CE0B-4337-A998-DFB714A8585C}" type="sibTrans" cxnId="{487567B7-5C4E-4E33-A9DD-2CDC7A92436A}">
      <dgm:prSet/>
      <dgm:spPr/>
      <dgm:t>
        <a:bodyPr/>
        <a:lstStyle/>
        <a:p>
          <a:endParaRPr lang="pl-PL"/>
        </a:p>
      </dgm:t>
    </dgm:pt>
    <dgm:pt modelId="{A224D18D-1D6A-489C-8FC8-C89CA95A0D2E}">
      <dgm:prSet phldrT="[Tekst]" custT="1"/>
      <dgm:spPr>
        <a:xfrm>
          <a:off x="6300897" y="2657920"/>
          <a:ext cx="4958612" cy="1491207"/>
        </a:xfr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</dgm:t>
    </dgm:pt>
    <dgm:pt modelId="{DB14B141-EAB4-47F7-91A6-1C152531C528}" type="parTrans" cxnId="{AB9732A9-A0AA-4D42-80AA-9DF63BC083D1}">
      <dgm:prSet/>
      <dgm:spPr/>
      <dgm:t>
        <a:bodyPr/>
        <a:lstStyle/>
        <a:p>
          <a:endParaRPr lang="pl-PL"/>
        </a:p>
      </dgm:t>
    </dgm:pt>
    <dgm:pt modelId="{F52CDB3D-FD15-4551-AEDA-E05369FB6BDB}" type="sibTrans" cxnId="{AB9732A9-A0AA-4D42-80AA-9DF63BC083D1}">
      <dgm:prSet/>
      <dgm:spPr/>
      <dgm:t>
        <a:bodyPr/>
        <a:lstStyle/>
        <a:p>
          <a:endParaRPr lang="pl-PL"/>
        </a:p>
      </dgm:t>
    </dgm:pt>
    <dgm:pt modelId="{86201B1E-F7BF-42B3-920E-F80F8E0FA3C2}">
      <dgm:prSet phldrT="[Tekst]" custT="1"/>
      <dgm:spPr>
        <a:xfrm>
          <a:off x="1117254" y="-119"/>
          <a:ext cx="4203785" cy="1596957"/>
        </a:xfrm>
        <a:solidFill>
          <a:srgbClr val="EC4E7F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</dgm:t>
    </dgm:pt>
    <dgm:pt modelId="{51909D47-F328-4674-9848-918F586B6AD7}" type="parTrans" cxnId="{4CC8AF59-8CA7-4072-BF56-0D546F69842E}">
      <dgm:prSet/>
      <dgm:spPr/>
      <dgm:t>
        <a:bodyPr/>
        <a:lstStyle/>
        <a:p>
          <a:endParaRPr lang="pl-PL"/>
        </a:p>
      </dgm:t>
    </dgm:pt>
    <dgm:pt modelId="{39942136-D8B2-46B3-8205-48A72FFD9578}" type="sibTrans" cxnId="{4CC8AF59-8CA7-4072-BF56-0D546F69842E}">
      <dgm:prSet/>
      <dgm:spPr/>
      <dgm:t>
        <a:bodyPr/>
        <a:lstStyle/>
        <a:p>
          <a:endParaRPr lang="pl-PL"/>
        </a:p>
      </dgm:t>
    </dgm:pt>
    <dgm:pt modelId="{3BB466A1-B357-4EFA-A307-C4A39833AC57}">
      <dgm:prSet phldrT="[Tekst]" custT="1"/>
      <dgm:spPr>
        <a:xfrm>
          <a:off x="1117254" y="-119"/>
          <a:ext cx="4203785" cy="1596957"/>
        </a:xfrm>
        <a:solidFill>
          <a:srgbClr val="EC4E7F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Rozpoznanie w szkole</a:t>
          </a:r>
          <a:r>
            <a:rPr lang="pl-PL" sz="18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478C59E5-D489-494E-8E6A-8A1807C5991D}" type="parTrans" cxnId="{8E363300-089D-40A2-80A4-79B4A6EE35D5}">
      <dgm:prSet/>
      <dgm:spPr/>
      <dgm:t>
        <a:bodyPr/>
        <a:lstStyle/>
        <a:p>
          <a:endParaRPr lang="pl-PL"/>
        </a:p>
      </dgm:t>
    </dgm:pt>
    <dgm:pt modelId="{70134840-46D5-4324-AE31-9C340B969632}" type="sibTrans" cxnId="{8E363300-089D-40A2-80A4-79B4A6EE35D5}">
      <dgm:prSet/>
      <dgm:spPr/>
      <dgm:t>
        <a:bodyPr/>
        <a:lstStyle/>
        <a:p>
          <a:endParaRPr lang="pl-PL"/>
        </a:p>
      </dgm:t>
    </dgm:pt>
    <dgm:pt modelId="{B9020C8F-A645-486A-AE3B-78C1C79BF185}">
      <dgm:prSet phldrT="[Tekst]" custT="1"/>
      <dgm:spPr>
        <a:xfrm>
          <a:off x="6370866" y="11769"/>
          <a:ext cx="5042284" cy="1498888"/>
        </a:xfr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4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Orzeczenie PPP </a:t>
          </a:r>
        </a:p>
      </dgm:t>
    </dgm:pt>
    <dgm:pt modelId="{EE495F97-C5CB-41A0-9BCC-8FFEFD460D10}" type="parTrans" cxnId="{393CEFF5-9257-496F-9F08-E8C4FE5914E8}">
      <dgm:prSet/>
      <dgm:spPr/>
      <dgm:t>
        <a:bodyPr/>
        <a:lstStyle/>
        <a:p>
          <a:endParaRPr lang="pl-PL"/>
        </a:p>
      </dgm:t>
    </dgm:pt>
    <dgm:pt modelId="{3F7551EA-DA6F-4B20-8F69-9DF21098B452}" type="sibTrans" cxnId="{393CEFF5-9257-496F-9F08-E8C4FE5914E8}">
      <dgm:prSet/>
      <dgm:spPr/>
      <dgm:t>
        <a:bodyPr/>
        <a:lstStyle/>
        <a:p>
          <a:endParaRPr lang="pl-PL"/>
        </a:p>
      </dgm:t>
    </dgm:pt>
    <dgm:pt modelId="{BB9BF34E-302D-41BC-954A-7A39A1970DA7}" type="pres">
      <dgm:prSet presAssocID="{42C0F039-946E-49C8-822B-8353B90205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4A79CD-9666-4A1E-B32C-C5FD30E326A8}" type="pres">
      <dgm:prSet presAssocID="{42C0F039-946E-49C8-822B-8353B90205E0}" presName="children" presStyleCnt="0"/>
      <dgm:spPr/>
    </dgm:pt>
    <dgm:pt modelId="{F5AF54E7-422E-4EC1-9F9C-D638BC70AAD8}" type="pres">
      <dgm:prSet presAssocID="{42C0F039-946E-49C8-822B-8353B90205E0}" presName="child1group" presStyleCnt="0"/>
      <dgm:spPr/>
    </dgm:pt>
    <dgm:pt modelId="{BD348E51-6F84-4E54-8549-62D27913CD5F}" type="pres">
      <dgm:prSet presAssocID="{42C0F039-946E-49C8-822B-8353B90205E0}" presName="child1" presStyleLbl="bgAcc1" presStyleIdx="0" presStyleCnt="4" custScaleX="104223" custScaleY="89386" custLinFactNeighborX="-83508" custLinFactNeighborY="-50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DA2F6130-08B9-405B-B5C3-24D7D9B46465}" type="pres">
      <dgm:prSet presAssocID="{42C0F039-946E-49C8-822B-8353B90205E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D95BEA-19E2-4AE1-95DE-671C848D73FC}" type="pres">
      <dgm:prSet presAssocID="{42C0F039-946E-49C8-822B-8353B90205E0}" presName="child2group" presStyleCnt="0"/>
      <dgm:spPr/>
    </dgm:pt>
    <dgm:pt modelId="{9A19696F-F5ED-4DEE-B40B-4905EB76CB86}" type="pres">
      <dgm:prSet presAssocID="{42C0F039-946E-49C8-822B-8353B90205E0}" presName="child2" presStyleLbl="bgAcc1" presStyleIdx="1" presStyleCnt="4" custScaleX="135136" custScaleY="66882" custLinFactNeighborX="31814" custLinFactNeighborY="-906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2FA4EC94-60A8-4A0B-A6B7-A06663933717}" type="pres">
      <dgm:prSet presAssocID="{42C0F039-946E-49C8-822B-8353B90205E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2D8E3D-5D2C-4BDF-9BDA-9E750717B74F}" type="pres">
      <dgm:prSet presAssocID="{42C0F039-946E-49C8-822B-8353B90205E0}" presName="child3group" presStyleCnt="0"/>
      <dgm:spPr/>
    </dgm:pt>
    <dgm:pt modelId="{5700B73D-2E02-40D0-A633-0F4BFCA9CABD}" type="pres">
      <dgm:prSet presAssocID="{42C0F039-946E-49C8-822B-8353B90205E0}" presName="child3" presStyleLbl="bgAcc1" presStyleIdx="2" presStyleCnt="4" custScaleX="127484" custScaleY="70911" custLinFactNeighborX="47790" custLinFactNeighborY="1726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A12EB873-F8A8-4939-B643-4CC8084465D9}" type="pres">
      <dgm:prSet presAssocID="{42C0F039-946E-49C8-822B-8353B90205E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B5C0BB-625B-45C0-9478-A9453F3D2B3B}" type="pres">
      <dgm:prSet presAssocID="{42C0F039-946E-49C8-822B-8353B90205E0}" presName="child4group" presStyleCnt="0"/>
      <dgm:spPr/>
    </dgm:pt>
    <dgm:pt modelId="{CAB83A24-9695-4970-8A3B-F1E443014AD0}" type="pres">
      <dgm:prSet presAssocID="{42C0F039-946E-49C8-822B-8353B90205E0}" presName="child4" presStyleLbl="bgAcc1" presStyleIdx="3" presStyleCnt="4" custScaleX="116130" custScaleY="115822" custLinFactNeighborX="-80661" custLinFactNeighborY="-48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5E52B68B-DC1D-48BC-AB74-DAB8B4A0A0BC}" type="pres">
      <dgm:prSet presAssocID="{42C0F039-946E-49C8-822B-8353B90205E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7DBCD3-A2BB-45C6-B352-E0FCF20DA672}" type="pres">
      <dgm:prSet presAssocID="{42C0F039-946E-49C8-822B-8353B90205E0}" presName="childPlaceholder" presStyleCnt="0"/>
      <dgm:spPr/>
    </dgm:pt>
    <dgm:pt modelId="{79E35151-D653-4D58-BE41-7D1AD535F9F9}" type="pres">
      <dgm:prSet presAssocID="{42C0F039-946E-49C8-822B-8353B90205E0}" presName="circle" presStyleCnt="0"/>
      <dgm:spPr/>
    </dgm:pt>
    <dgm:pt modelId="{81D525F7-99E1-441F-A67C-5D79C8209589}" type="pres">
      <dgm:prSet presAssocID="{42C0F039-946E-49C8-822B-8353B90205E0}" presName="quadrant1" presStyleLbl="node1" presStyleIdx="0" presStyleCnt="4" custScaleX="92366" custScaleY="84806" custLinFactNeighborX="-8543" custLinFactNeighborY="656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pl-PL"/>
        </a:p>
      </dgm:t>
    </dgm:pt>
    <dgm:pt modelId="{381DBD70-981C-4529-BACE-47579FEB8818}" type="pres">
      <dgm:prSet presAssocID="{42C0F039-946E-49C8-822B-8353B90205E0}" presName="quadrant2" presStyleLbl="node1" presStyleIdx="1" presStyleCnt="4" custScaleX="87860" custScaleY="84807" custLinFactNeighborX="-13860" custLinFactNeighborY="656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pl-PL"/>
        </a:p>
      </dgm:t>
    </dgm:pt>
    <dgm:pt modelId="{05916DD7-6B0E-4CF1-B94B-18CBC41E2618}" type="pres">
      <dgm:prSet presAssocID="{42C0F039-946E-49C8-822B-8353B90205E0}" presName="quadrant3" presStyleLbl="node1" presStyleIdx="2" presStyleCnt="4" custScaleX="87311" custScaleY="85956" custLinFactNeighborX="-12321" custLinFactNeighborY="-1965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pl-PL"/>
        </a:p>
      </dgm:t>
    </dgm:pt>
    <dgm:pt modelId="{3DEC0DEC-5AA5-4919-954C-9EB469A1E496}" type="pres">
      <dgm:prSet presAssocID="{42C0F039-946E-49C8-822B-8353B90205E0}" presName="quadrant4" presStyleLbl="node1" presStyleIdx="3" presStyleCnt="4" custScaleX="93846" custScaleY="83469" custLinFactNeighborX="-9283" custLinFactNeighborY="-3692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pl-PL"/>
        </a:p>
      </dgm:t>
    </dgm:pt>
    <dgm:pt modelId="{AC088732-3DF7-4021-BB79-29D2FFCB39B7}" type="pres">
      <dgm:prSet presAssocID="{42C0F039-946E-49C8-822B-8353B90205E0}" presName="quadrantPlaceholder" presStyleCnt="0"/>
      <dgm:spPr/>
    </dgm:pt>
    <dgm:pt modelId="{E39FCAED-B08D-45D1-8201-DD8D1E5217A3}" type="pres">
      <dgm:prSet presAssocID="{42C0F039-946E-49C8-822B-8353B90205E0}" presName="center1" presStyleLbl="fgShp" presStyleIdx="0" presStyleCnt="2" custLinFactNeighborX="-38087" custLinFactNeighborY="16719"/>
      <dgm:spPr>
        <a:xfrm>
          <a:off x="5333536" y="2046221"/>
          <a:ext cx="746078" cy="648764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2B2A11E-06B3-432B-BF1D-3F212B99D41B}" type="pres">
      <dgm:prSet presAssocID="{42C0F039-946E-49C8-822B-8353B90205E0}" presName="center2" presStyleLbl="fgShp" presStyleIdx="1" presStyleCnt="2" custLinFactNeighborX="-31865" custLinFactNeighborY="22553"/>
      <dgm:spPr>
        <a:xfrm rot="10800000">
          <a:off x="5333536" y="2295746"/>
          <a:ext cx="746078" cy="648764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D457D97B-B87B-469A-A9A0-D594CD6AA421}" srcId="{42C0F039-946E-49C8-822B-8353B90205E0}" destId="{6E7868B4-0D08-4CA9-ACC8-ACB3144C9987}" srcOrd="0" destOrd="0" parTransId="{C3658C1A-F7A6-40A4-8D79-53FCF2844DCC}" sibTransId="{C47D7B00-14DE-4ED7-B9A2-B9707AEFBC2E}"/>
    <dgm:cxn modelId="{45BAED16-DB1E-438B-809E-1A98D39E4FB0}" type="presOf" srcId="{86201B1E-F7BF-42B3-920E-F80F8E0FA3C2}" destId="{DA2F6130-08B9-405B-B5C3-24D7D9B46465}" srcOrd="1" destOrd="1" presId="urn:microsoft.com/office/officeart/2005/8/layout/cycle4"/>
    <dgm:cxn modelId="{CD1ADBCF-C27B-4698-A8E5-E79073DC8B97}" type="presOf" srcId="{DBF490D6-90D5-493F-A132-16E8A8A6922A}" destId="{2FA4EC94-60A8-4A0B-A6B7-A06663933717}" srcOrd="1" destOrd="0" presId="urn:microsoft.com/office/officeart/2005/8/layout/cycle4"/>
    <dgm:cxn modelId="{8E363300-089D-40A2-80A4-79B4A6EE35D5}" srcId="{6E7868B4-0D08-4CA9-ACC8-ACB3144C9987}" destId="{3BB466A1-B357-4EFA-A307-C4A39833AC57}" srcOrd="2" destOrd="0" parTransId="{478C59E5-D489-494E-8E6A-8A1807C5991D}" sibTransId="{70134840-46D5-4324-AE31-9C340B969632}"/>
    <dgm:cxn modelId="{80AC4718-03B4-431F-97FE-C48B1B6772CA}" type="presOf" srcId="{641572F0-7B06-4560-81A2-FE9EE55189D3}" destId="{CAB83A24-9695-4970-8A3B-F1E443014AD0}" srcOrd="0" destOrd="0" presId="urn:microsoft.com/office/officeart/2005/8/layout/cycle4"/>
    <dgm:cxn modelId="{A2F05A9C-C08F-4429-85BF-B63A4AAE1118}" type="presOf" srcId="{1072606C-25AC-412C-9F4A-04D681BE9090}" destId="{BD348E51-6F84-4E54-8549-62D27913CD5F}" srcOrd="0" destOrd="0" presId="urn:microsoft.com/office/officeart/2005/8/layout/cycle4"/>
    <dgm:cxn modelId="{F35B5828-8E83-433C-8AE6-13C66C73F3F4}" type="presOf" srcId="{2C3A4945-8DC4-4676-AA6A-4C87738B263A}" destId="{5700B73D-2E02-40D0-A633-0F4BFCA9CABD}" srcOrd="0" destOrd="0" presId="urn:microsoft.com/office/officeart/2005/8/layout/cycle4"/>
    <dgm:cxn modelId="{393CEFF5-9257-496F-9F08-E8C4FE5914E8}" srcId="{0B62DAA9-0F07-4538-B707-9976945ECB71}" destId="{B9020C8F-A645-486A-AE3B-78C1C79BF185}" srcOrd="2" destOrd="0" parTransId="{EE495F97-C5CB-41A0-9BCC-8FFEFD460D10}" sibTransId="{3F7551EA-DA6F-4B20-8F69-9DF21098B452}"/>
    <dgm:cxn modelId="{F7B3641F-1276-4BE0-977D-EC6F23B5A5EC}" type="presOf" srcId="{A224D18D-1D6A-489C-8FC8-C89CA95A0D2E}" destId="{5700B73D-2E02-40D0-A633-0F4BFCA9CABD}" srcOrd="0" destOrd="1" presId="urn:microsoft.com/office/officeart/2005/8/layout/cycle4"/>
    <dgm:cxn modelId="{5F92CC90-475E-4396-B877-97C8FD149695}" srcId="{7ACA185D-AF94-4E0D-BA99-E5AFD6880235}" destId="{641572F0-7B06-4560-81A2-FE9EE55189D3}" srcOrd="0" destOrd="0" parTransId="{C5F8EE0A-D495-47AC-B9FB-D614F9070837}" sibTransId="{C7219065-B392-4C4C-9D18-7D5A4E9CEA31}"/>
    <dgm:cxn modelId="{FBDC646A-4E8E-4C91-A984-20871FCD18EE}" srcId="{42C0F039-946E-49C8-822B-8353B90205E0}" destId="{0B62DAA9-0F07-4538-B707-9976945ECB71}" srcOrd="1" destOrd="0" parTransId="{01D093AF-E763-476B-B4D7-E4C8256E4E61}" sibTransId="{052B0EB5-57BB-41A3-A119-720252C344C7}"/>
    <dgm:cxn modelId="{02E19739-908B-45E3-B6F0-28F0C67C01E6}" type="presOf" srcId="{096A8A49-20BC-4A62-B03A-F7914D91E9F7}" destId="{9A19696F-F5ED-4DEE-B40B-4905EB76CB86}" srcOrd="0" destOrd="1" presId="urn:microsoft.com/office/officeart/2005/8/layout/cycle4"/>
    <dgm:cxn modelId="{C398DA34-93A6-4AFF-AE16-32F3F846E74E}" srcId="{4182135A-233B-4D53-A45D-AECBE0780726}" destId="{2C3A4945-8DC4-4676-AA6A-4C87738B263A}" srcOrd="0" destOrd="0" parTransId="{1E110D35-F10C-4AFE-BB91-73D5E6D084EF}" sibTransId="{14E0F3F2-9CF1-496A-862C-EA7224B28B3D}"/>
    <dgm:cxn modelId="{81EAE8C1-FBFE-45CC-88A8-20F11115C1FE}" srcId="{6E7868B4-0D08-4CA9-ACC8-ACB3144C9987}" destId="{1072606C-25AC-412C-9F4A-04D681BE9090}" srcOrd="0" destOrd="0" parTransId="{7E10811F-C199-4D00-BD85-D0346D19F13E}" sibTransId="{5F744BF7-6D49-413A-8D26-B5A0C9E04AAB}"/>
    <dgm:cxn modelId="{73974562-7211-4D69-96C2-26E67685F00E}" type="presOf" srcId="{86201B1E-F7BF-42B3-920E-F80F8E0FA3C2}" destId="{BD348E51-6F84-4E54-8549-62D27913CD5F}" srcOrd="0" destOrd="1" presId="urn:microsoft.com/office/officeart/2005/8/layout/cycle4"/>
    <dgm:cxn modelId="{ED0FF4B1-2CBD-4299-BD1C-3045CEFCAB0B}" type="presOf" srcId="{0B62DAA9-0F07-4538-B707-9976945ECB71}" destId="{381DBD70-981C-4529-BACE-47579FEB8818}" srcOrd="0" destOrd="0" presId="urn:microsoft.com/office/officeart/2005/8/layout/cycle4"/>
    <dgm:cxn modelId="{56015A36-8C26-411C-A346-435036A0EB2D}" type="presOf" srcId="{B9020C8F-A645-486A-AE3B-78C1C79BF185}" destId="{9A19696F-F5ED-4DEE-B40B-4905EB76CB86}" srcOrd="0" destOrd="2" presId="urn:microsoft.com/office/officeart/2005/8/layout/cycle4"/>
    <dgm:cxn modelId="{2CBA0DCF-295F-4E20-93D1-0193231D9BAA}" type="presOf" srcId="{3BB466A1-B357-4EFA-A307-C4A39833AC57}" destId="{BD348E51-6F84-4E54-8549-62D27913CD5F}" srcOrd="0" destOrd="2" presId="urn:microsoft.com/office/officeart/2005/8/layout/cycle4"/>
    <dgm:cxn modelId="{3C19D951-DFF9-46C6-88EE-1F0C0C66F6A9}" type="presOf" srcId="{6E7868B4-0D08-4CA9-ACC8-ACB3144C9987}" destId="{81D525F7-99E1-441F-A67C-5D79C8209589}" srcOrd="0" destOrd="0" presId="urn:microsoft.com/office/officeart/2005/8/layout/cycle4"/>
    <dgm:cxn modelId="{D0305863-C81D-4E67-A4BC-7AC03D2F2716}" type="presOf" srcId="{096A8A49-20BC-4A62-B03A-F7914D91E9F7}" destId="{2FA4EC94-60A8-4A0B-A6B7-A06663933717}" srcOrd="1" destOrd="1" presId="urn:microsoft.com/office/officeart/2005/8/layout/cycle4"/>
    <dgm:cxn modelId="{7CF4D1AF-992B-4414-B54F-A2188C361F61}" srcId="{42C0F039-946E-49C8-822B-8353B90205E0}" destId="{4182135A-233B-4D53-A45D-AECBE0780726}" srcOrd="2" destOrd="0" parTransId="{A0159D67-2FD4-4701-A70D-A933FF2C5384}" sibTransId="{29A41907-6AE2-4AC6-8C58-00420D79993A}"/>
    <dgm:cxn modelId="{D67EAB8E-8AC6-4F6C-A21B-6F95D0CF6CEA}" srcId="{42C0F039-946E-49C8-822B-8353B90205E0}" destId="{7ACA185D-AF94-4E0D-BA99-E5AFD6880235}" srcOrd="3" destOrd="0" parTransId="{259A92BF-AE8E-4BC1-9089-FECD5F1EBC77}" sibTransId="{696102B5-DBA9-4290-AC34-71643F23DCC7}"/>
    <dgm:cxn modelId="{487567B7-5C4E-4E33-A9DD-2CDC7A92436A}" srcId="{0B62DAA9-0F07-4538-B707-9976945ECB71}" destId="{096A8A49-20BC-4A62-B03A-F7914D91E9F7}" srcOrd="1" destOrd="0" parTransId="{456F2552-75B8-491E-B577-A2502D992112}" sibTransId="{554683BA-CE0B-4337-A998-DFB714A8585C}"/>
    <dgm:cxn modelId="{5EBD34F6-5C0E-4565-8568-8AFD900D4064}" type="presOf" srcId="{A224D18D-1D6A-489C-8FC8-C89CA95A0D2E}" destId="{A12EB873-F8A8-4939-B643-4CC8084465D9}" srcOrd="1" destOrd="1" presId="urn:microsoft.com/office/officeart/2005/8/layout/cycle4"/>
    <dgm:cxn modelId="{AB9732A9-A0AA-4D42-80AA-9DF63BC083D1}" srcId="{4182135A-233B-4D53-A45D-AECBE0780726}" destId="{A224D18D-1D6A-489C-8FC8-C89CA95A0D2E}" srcOrd="1" destOrd="0" parTransId="{DB14B141-EAB4-47F7-91A6-1C152531C528}" sibTransId="{F52CDB3D-FD15-4551-AEDA-E05369FB6BDB}"/>
    <dgm:cxn modelId="{F83F4840-4DF3-4F1F-91C2-D4F3AE014914}" type="presOf" srcId="{42C0F039-946E-49C8-822B-8353B90205E0}" destId="{BB9BF34E-302D-41BC-954A-7A39A1970DA7}" srcOrd="0" destOrd="0" presId="urn:microsoft.com/office/officeart/2005/8/layout/cycle4"/>
    <dgm:cxn modelId="{4CC8AF59-8CA7-4072-BF56-0D546F69842E}" srcId="{6E7868B4-0D08-4CA9-ACC8-ACB3144C9987}" destId="{86201B1E-F7BF-42B3-920E-F80F8E0FA3C2}" srcOrd="1" destOrd="0" parTransId="{51909D47-F328-4674-9848-918F586B6AD7}" sibTransId="{39942136-D8B2-46B3-8205-48A72FFD9578}"/>
    <dgm:cxn modelId="{1B5B09F4-C819-4048-B979-9CF47AF22361}" type="presOf" srcId="{3BB466A1-B357-4EFA-A307-C4A39833AC57}" destId="{DA2F6130-08B9-405B-B5C3-24D7D9B46465}" srcOrd="1" destOrd="2" presId="urn:microsoft.com/office/officeart/2005/8/layout/cycle4"/>
    <dgm:cxn modelId="{C5C44CB8-FF05-487C-976E-FE940613CFA5}" type="presOf" srcId="{641572F0-7B06-4560-81A2-FE9EE55189D3}" destId="{5E52B68B-DC1D-48BC-AB74-DAB8B4A0A0BC}" srcOrd="1" destOrd="0" presId="urn:microsoft.com/office/officeart/2005/8/layout/cycle4"/>
    <dgm:cxn modelId="{21A64008-9558-461B-87AA-40605C6B69AC}" type="presOf" srcId="{7ACA185D-AF94-4E0D-BA99-E5AFD6880235}" destId="{3DEC0DEC-5AA5-4919-954C-9EB469A1E496}" srcOrd="0" destOrd="0" presId="urn:microsoft.com/office/officeart/2005/8/layout/cycle4"/>
    <dgm:cxn modelId="{5A7812F0-07E8-4D81-B8AF-A11AEBB496EE}" type="presOf" srcId="{DBF490D6-90D5-493F-A132-16E8A8A6922A}" destId="{9A19696F-F5ED-4DEE-B40B-4905EB76CB86}" srcOrd="0" destOrd="0" presId="urn:microsoft.com/office/officeart/2005/8/layout/cycle4"/>
    <dgm:cxn modelId="{A808A0F1-9C5A-4195-BA78-B044EC42E126}" srcId="{0B62DAA9-0F07-4538-B707-9976945ECB71}" destId="{DBF490D6-90D5-493F-A132-16E8A8A6922A}" srcOrd="0" destOrd="0" parTransId="{DD94B512-6A9A-4467-AAE8-BE59B0A20543}" sibTransId="{21A3A11A-0B41-45C0-B694-758646E64D29}"/>
    <dgm:cxn modelId="{E0B7ABFF-780C-4F2D-B43C-DFF928F5C510}" type="presOf" srcId="{4182135A-233B-4D53-A45D-AECBE0780726}" destId="{05916DD7-6B0E-4CF1-B94B-18CBC41E2618}" srcOrd="0" destOrd="0" presId="urn:microsoft.com/office/officeart/2005/8/layout/cycle4"/>
    <dgm:cxn modelId="{C8EFD51D-34E1-4D60-B79B-7B752DA9A2AB}" type="presOf" srcId="{1072606C-25AC-412C-9F4A-04D681BE9090}" destId="{DA2F6130-08B9-405B-B5C3-24D7D9B46465}" srcOrd="1" destOrd="0" presId="urn:microsoft.com/office/officeart/2005/8/layout/cycle4"/>
    <dgm:cxn modelId="{0E4D50C7-EE63-4EF3-A678-0529DA284C18}" type="presOf" srcId="{B9020C8F-A645-486A-AE3B-78C1C79BF185}" destId="{2FA4EC94-60A8-4A0B-A6B7-A06663933717}" srcOrd="1" destOrd="2" presId="urn:microsoft.com/office/officeart/2005/8/layout/cycle4"/>
    <dgm:cxn modelId="{23F43047-49BC-4F13-9072-2717C461884A}" type="presOf" srcId="{2C3A4945-8DC4-4676-AA6A-4C87738B263A}" destId="{A12EB873-F8A8-4939-B643-4CC8084465D9}" srcOrd="1" destOrd="0" presId="urn:microsoft.com/office/officeart/2005/8/layout/cycle4"/>
    <dgm:cxn modelId="{41B33587-07E5-4EA3-97C3-C6CACC251F87}" type="presParOf" srcId="{BB9BF34E-302D-41BC-954A-7A39A1970DA7}" destId="{A04A79CD-9666-4A1E-B32C-C5FD30E326A8}" srcOrd="0" destOrd="0" presId="urn:microsoft.com/office/officeart/2005/8/layout/cycle4"/>
    <dgm:cxn modelId="{945A6877-84EF-44F6-B946-2981144FF984}" type="presParOf" srcId="{A04A79CD-9666-4A1E-B32C-C5FD30E326A8}" destId="{F5AF54E7-422E-4EC1-9F9C-D638BC70AAD8}" srcOrd="0" destOrd="0" presId="urn:microsoft.com/office/officeart/2005/8/layout/cycle4"/>
    <dgm:cxn modelId="{3380385B-3377-4B97-BE23-743E6066766E}" type="presParOf" srcId="{F5AF54E7-422E-4EC1-9F9C-D638BC70AAD8}" destId="{BD348E51-6F84-4E54-8549-62D27913CD5F}" srcOrd="0" destOrd="0" presId="urn:microsoft.com/office/officeart/2005/8/layout/cycle4"/>
    <dgm:cxn modelId="{1DC3B54A-5D44-4334-AC05-858E5E70C6A6}" type="presParOf" srcId="{F5AF54E7-422E-4EC1-9F9C-D638BC70AAD8}" destId="{DA2F6130-08B9-405B-B5C3-24D7D9B46465}" srcOrd="1" destOrd="0" presId="urn:microsoft.com/office/officeart/2005/8/layout/cycle4"/>
    <dgm:cxn modelId="{486441A3-E6F0-4F57-B3D2-30E79F61DEFA}" type="presParOf" srcId="{A04A79CD-9666-4A1E-B32C-C5FD30E326A8}" destId="{84D95BEA-19E2-4AE1-95DE-671C848D73FC}" srcOrd="1" destOrd="0" presId="urn:microsoft.com/office/officeart/2005/8/layout/cycle4"/>
    <dgm:cxn modelId="{85C77F14-1E2F-4095-850A-BE7F3B558F3B}" type="presParOf" srcId="{84D95BEA-19E2-4AE1-95DE-671C848D73FC}" destId="{9A19696F-F5ED-4DEE-B40B-4905EB76CB86}" srcOrd="0" destOrd="0" presId="urn:microsoft.com/office/officeart/2005/8/layout/cycle4"/>
    <dgm:cxn modelId="{491F8FA4-D469-4095-A481-948AF16574B3}" type="presParOf" srcId="{84D95BEA-19E2-4AE1-95DE-671C848D73FC}" destId="{2FA4EC94-60A8-4A0B-A6B7-A06663933717}" srcOrd="1" destOrd="0" presId="urn:microsoft.com/office/officeart/2005/8/layout/cycle4"/>
    <dgm:cxn modelId="{6DDE256E-C80A-4F36-9968-190F02F0F5B0}" type="presParOf" srcId="{A04A79CD-9666-4A1E-B32C-C5FD30E326A8}" destId="{4C2D8E3D-5D2C-4BDF-9BDA-9E750717B74F}" srcOrd="2" destOrd="0" presId="urn:microsoft.com/office/officeart/2005/8/layout/cycle4"/>
    <dgm:cxn modelId="{FCB2D613-36EC-4C15-8D7F-99436DB78CC8}" type="presParOf" srcId="{4C2D8E3D-5D2C-4BDF-9BDA-9E750717B74F}" destId="{5700B73D-2E02-40D0-A633-0F4BFCA9CABD}" srcOrd="0" destOrd="0" presId="urn:microsoft.com/office/officeart/2005/8/layout/cycle4"/>
    <dgm:cxn modelId="{2C29EA41-84D8-4F40-AF85-AB6BBDB867B1}" type="presParOf" srcId="{4C2D8E3D-5D2C-4BDF-9BDA-9E750717B74F}" destId="{A12EB873-F8A8-4939-B643-4CC8084465D9}" srcOrd="1" destOrd="0" presId="urn:microsoft.com/office/officeart/2005/8/layout/cycle4"/>
    <dgm:cxn modelId="{4CE0B12A-999B-49DE-99D3-2A61742B5A4A}" type="presParOf" srcId="{A04A79CD-9666-4A1E-B32C-C5FD30E326A8}" destId="{7FB5C0BB-625B-45C0-9478-A9453F3D2B3B}" srcOrd="3" destOrd="0" presId="urn:microsoft.com/office/officeart/2005/8/layout/cycle4"/>
    <dgm:cxn modelId="{8848171C-37ED-4BAD-85E8-0B72ADBED1AC}" type="presParOf" srcId="{7FB5C0BB-625B-45C0-9478-A9453F3D2B3B}" destId="{CAB83A24-9695-4970-8A3B-F1E443014AD0}" srcOrd="0" destOrd="0" presId="urn:microsoft.com/office/officeart/2005/8/layout/cycle4"/>
    <dgm:cxn modelId="{80871A01-B453-4043-80F4-9B6E9BCC5559}" type="presParOf" srcId="{7FB5C0BB-625B-45C0-9478-A9453F3D2B3B}" destId="{5E52B68B-DC1D-48BC-AB74-DAB8B4A0A0BC}" srcOrd="1" destOrd="0" presId="urn:microsoft.com/office/officeart/2005/8/layout/cycle4"/>
    <dgm:cxn modelId="{7E32AA90-C6DA-4D11-BB8A-32C379817F5F}" type="presParOf" srcId="{A04A79CD-9666-4A1E-B32C-C5FD30E326A8}" destId="{247DBCD3-A2BB-45C6-B352-E0FCF20DA672}" srcOrd="4" destOrd="0" presId="urn:microsoft.com/office/officeart/2005/8/layout/cycle4"/>
    <dgm:cxn modelId="{94C279F1-FB7D-4E9C-A28B-CB66026013FC}" type="presParOf" srcId="{BB9BF34E-302D-41BC-954A-7A39A1970DA7}" destId="{79E35151-D653-4D58-BE41-7D1AD535F9F9}" srcOrd="1" destOrd="0" presId="urn:microsoft.com/office/officeart/2005/8/layout/cycle4"/>
    <dgm:cxn modelId="{114B9C6F-5078-4C6E-8A4E-5EE46E1F3E02}" type="presParOf" srcId="{79E35151-D653-4D58-BE41-7D1AD535F9F9}" destId="{81D525F7-99E1-441F-A67C-5D79C8209589}" srcOrd="0" destOrd="0" presId="urn:microsoft.com/office/officeart/2005/8/layout/cycle4"/>
    <dgm:cxn modelId="{FE7234EE-B084-40BD-AB3E-FC30D906C187}" type="presParOf" srcId="{79E35151-D653-4D58-BE41-7D1AD535F9F9}" destId="{381DBD70-981C-4529-BACE-47579FEB8818}" srcOrd="1" destOrd="0" presId="urn:microsoft.com/office/officeart/2005/8/layout/cycle4"/>
    <dgm:cxn modelId="{2809DE49-0896-4E61-AF53-C291366E0DF0}" type="presParOf" srcId="{79E35151-D653-4D58-BE41-7D1AD535F9F9}" destId="{05916DD7-6B0E-4CF1-B94B-18CBC41E2618}" srcOrd="2" destOrd="0" presId="urn:microsoft.com/office/officeart/2005/8/layout/cycle4"/>
    <dgm:cxn modelId="{A434D3CA-DD26-4D35-84E7-E2E07F61D17B}" type="presParOf" srcId="{79E35151-D653-4D58-BE41-7D1AD535F9F9}" destId="{3DEC0DEC-5AA5-4919-954C-9EB469A1E496}" srcOrd="3" destOrd="0" presId="urn:microsoft.com/office/officeart/2005/8/layout/cycle4"/>
    <dgm:cxn modelId="{21111819-F2A8-49FD-BA49-9C34BF93D379}" type="presParOf" srcId="{79E35151-D653-4D58-BE41-7D1AD535F9F9}" destId="{AC088732-3DF7-4021-BB79-29D2FFCB39B7}" srcOrd="4" destOrd="0" presId="urn:microsoft.com/office/officeart/2005/8/layout/cycle4"/>
    <dgm:cxn modelId="{889171F7-5F6B-45F8-8C3E-DE8CB0EBDD86}" type="presParOf" srcId="{BB9BF34E-302D-41BC-954A-7A39A1970DA7}" destId="{E39FCAED-B08D-45D1-8201-DD8D1E5217A3}" srcOrd="2" destOrd="0" presId="urn:microsoft.com/office/officeart/2005/8/layout/cycle4"/>
    <dgm:cxn modelId="{FB6052CC-B4AF-49AF-B405-B241CD16CE90}" type="presParOf" srcId="{BB9BF34E-302D-41BC-954A-7A39A1970DA7}" destId="{C2B2A11E-06B3-432B-BF1D-3F212B99D41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0950B2-F6EC-45B0-BB3D-3E0A6152168F}" type="doc">
      <dgm:prSet loTypeId="urn:microsoft.com/office/officeart/2005/8/layout/hierarchy4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ECD85F67-3C4F-405C-A6AC-E7B5587A2282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3607" y="568"/>
          <a:ext cx="9764747" cy="1328537"/>
        </a:xfrm>
        <a:solidFill>
          <a:srgbClr val="EC4E7F"/>
        </a:solidFill>
        <a:ln w="12700" cap="flat" cmpd="sng" algn="ctr">
          <a:solidFill>
            <a:srgbClr val="FEB80A">
              <a:shade val="5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3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Zindywidualizowanej ścieżki  nie organizuje się dla:</a:t>
          </a:r>
        </a:p>
      </dgm:t>
    </dgm:pt>
    <dgm:pt modelId="{D510110E-563E-4825-867E-30DE80AE27D2}" type="parTrans" cxnId="{2FB3CE8B-D2C1-4500-B68A-7DFB68865A2C}">
      <dgm:prSet/>
      <dgm:spPr/>
      <dgm:t>
        <a:bodyPr/>
        <a:lstStyle/>
        <a:p>
          <a:endParaRPr lang="pl-PL"/>
        </a:p>
      </dgm:t>
    </dgm:pt>
    <dgm:pt modelId="{A910F660-A8DA-480D-95AA-31171A4F593E}" type="sibTrans" cxnId="{2FB3CE8B-D2C1-4500-B68A-7DFB68865A2C}">
      <dgm:prSet/>
      <dgm:spPr/>
      <dgm:t>
        <a:bodyPr/>
        <a:lstStyle/>
        <a:p>
          <a:endParaRPr lang="pl-PL"/>
        </a:p>
      </dgm:t>
    </dgm:pt>
    <dgm:pt modelId="{6D36D858-D996-4DE7-AECD-40C1ECAE8F9B}">
      <dgm:prSet phldrT="[Teks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3138" y="1461771"/>
          <a:ext cx="7211058" cy="1328537"/>
        </a:xfrm>
        <a:solidFill>
          <a:schemeClr val="bg1">
            <a:lumMod val="85000"/>
          </a:schemeClr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uczniów objętych kształceniem specjalnym zgodnie z przepisami wydanymi na podstawie art. 127 ust. 19 pkt 2 UPO</a:t>
          </a:r>
        </a:p>
      </dgm:t>
    </dgm:pt>
    <dgm:pt modelId="{E19839DF-B155-40DE-A88A-06451FAF1B5E}" type="parTrans" cxnId="{03B7EEA0-AB55-48A2-9573-B871D34EF6B7}">
      <dgm:prSet/>
      <dgm:spPr/>
      <dgm:t>
        <a:bodyPr/>
        <a:lstStyle/>
        <a:p>
          <a:endParaRPr lang="pl-PL" sz="2800"/>
        </a:p>
      </dgm:t>
    </dgm:pt>
    <dgm:pt modelId="{61FC8F7F-15DA-4419-85EF-33CAF4123C46}" type="sibTrans" cxnId="{03B7EEA0-AB55-48A2-9573-B871D34EF6B7}">
      <dgm:prSet/>
      <dgm:spPr/>
      <dgm:t>
        <a:bodyPr/>
        <a:lstStyle/>
        <a:p>
          <a:endParaRPr lang="pl-PL"/>
        </a:p>
      </dgm:t>
    </dgm:pt>
    <dgm:pt modelId="{3CF7FAA3-67DC-47ED-A79E-55FBE1770D48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3138" y="2922975"/>
          <a:ext cx="2338216" cy="1328537"/>
        </a:xfrm>
        <a:solidFill>
          <a:schemeClr val="bg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niepełnosprawnych</a:t>
          </a:r>
        </a:p>
      </dgm:t>
    </dgm:pt>
    <dgm:pt modelId="{D45E9B9C-4E8D-4AEE-A3FA-FFACBFFE77E2}" type="parTrans" cxnId="{35E64B16-8B98-426E-8E88-2770A49E518C}">
      <dgm:prSet/>
      <dgm:spPr/>
      <dgm:t>
        <a:bodyPr/>
        <a:lstStyle/>
        <a:p>
          <a:endParaRPr lang="pl-PL" sz="2800"/>
        </a:p>
      </dgm:t>
    </dgm:pt>
    <dgm:pt modelId="{59AC7CE2-5BF7-456F-B86E-2FF0369EA426}" type="sibTrans" cxnId="{35E64B16-8B98-426E-8E88-2770A49E518C}">
      <dgm:prSet/>
      <dgm:spPr/>
      <dgm:t>
        <a:bodyPr/>
        <a:lstStyle/>
        <a:p>
          <a:endParaRPr lang="pl-PL"/>
        </a:p>
      </dgm:t>
    </dgm:pt>
    <dgm:pt modelId="{ADC318FE-2EF8-4C56-A236-1454FFED4675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2449559" y="2922975"/>
          <a:ext cx="2338216" cy="1328537"/>
        </a:xfrm>
        <a:solidFill>
          <a:schemeClr val="bg1">
            <a:lumMod val="6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zagrożonych niedostosowaniem społecznym</a:t>
          </a:r>
        </a:p>
      </dgm:t>
    </dgm:pt>
    <dgm:pt modelId="{2307EC19-4D86-47DC-8458-BF3698FC9744}" type="parTrans" cxnId="{0077ACAF-B2BB-4147-9FF5-650FBC6B254D}">
      <dgm:prSet/>
      <dgm:spPr/>
      <dgm:t>
        <a:bodyPr/>
        <a:lstStyle/>
        <a:p>
          <a:endParaRPr lang="pl-PL" sz="2800"/>
        </a:p>
      </dgm:t>
    </dgm:pt>
    <dgm:pt modelId="{54E488D5-C276-45DA-92EA-CF15664E1B83}" type="sibTrans" cxnId="{0077ACAF-B2BB-4147-9FF5-650FBC6B254D}">
      <dgm:prSet/>
      <dgm:spPr/>
      <dgm:t>
        <a:bodyPr/>
        <a:lstStyle/>
        <a:p>
          <a:endParaRPr lang="pl-PL"/>
        </a:p>
      </dgm:t>
    </dgm:pt>
    <dgm:pt modelId="{C6ADF514-5F7C-4A94-B688-0EFF70AC8D5C}">
      <dgm:prSet phldrT="[Teks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7420607" y="1461771"/>
          <a:ext cx="2338216" cy="4017710"/>
        </a:xfr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uczniów objętych indywidualnym obowiązkowym rocznym przygotowaniem przedszkolnym albo indywidualnym nauczaniem zgodnie z przepisami wydanymi na podstawie art. 127 ust. 20 UPO</a:t>
          </a:r>
        </a:p>
      </dgm:t>
    </dgm:pt>
    <dgm:pt modelId="{C650978A-62D0-4915-AAD1-1FC5F6A221B8}" type="parTrans" cxnId="{EB4E97D3-C358-4EA9-8C34-B78A7BFA4690}">
      <dgm:prSet/>
      <dgm:spPr/>
      <dgm:t>
        <a:bodyPr/>
        <a:lstStyle/>
        <a:p>
          <a:endParaRPr lang="pl-PL" sz="2800"/>
        </a:p>
      </dgm:t>
    </dgm:pt>
    <dgm:pt modelId="{A81B183E-E8CE-432A-AC98-9BE3D82DCA70}" type="sibTrans" cxnId="{EB4E97D3-C358-4EA9-8C34-B78A7BFA4690}">
      <dgm:prSet/>
      <dgm:spPr/>
      <dgm:t>
        <a:bodyPr/>
        <a:lstStyle/>
        <a:p>
          <a:endParaRPr lang="pl-PL"/>
        </a:p>
      </dgm:t>
    </dgm:pt>
    <dgm:pt modelId="{540062AE-3C9E-410A-8D70-A79B17B16A06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4885981" y="2922975"/>
          <a:ext cx="2338216" cy="1328537"/>
        </a:xfrm>
        <a:gradFill rotWithShape="1">
          <a:gsLst>
            <a:gs pos="0">
              <a:sysClr val="windowText" lastClr="000000">
                <a:lumMod val="110000"/>
                <a:satMod val="105000"/>
                <a:tint val="67000"/>
              </a:sysClr>
            </a:gs>
            <a:gs pos="50000">
              <a:sysClr val="windowText" lastClr="000000">
                <a:lumMod val="105000"/>
                <a:satMod val="103000"/>
                <a:tint val="73000"/>
              </a:sysClr>
            </a:gs>
            <a:gs pos="100000">
              <a:sysClr val="windowText" lastClr="000000">
                <a:lumMod val="105000"/>
                <a:satMod val="109000"/>
                <a:tint val="81000"/>
              </a:sys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niedostosowanych społecznie</a:t>
          </a:r>
        </a:p>
      </dgm:t>
    </dgm:pt>
    <dgm:pt modelId="{BDFF420D-6309-450A-B6AD-5A9F264EB525}" type="parTrans" cxnId="{0F92234F-98DB-43AD-A5D6-F32201FAF5BD}">
      <dgm:prSet/>
      <dgm:spPr/>
      <dgm:t>
        <a:bodyPr/>
        <a:lstStyle/>
        <a:p>
          <a:endParaRPr lang="pl-PL" sz="2800"/>
        </a:p>
      </dgm:t>
    </dgm:pt>
    <dgm:pt modelId="{3459B8A6-6371-4AA2-9156-9A1023D2D14B}" type="sibTrans" cxnId="{0F92234F-98DB-43AD-A5D6-F32201FAF5BD}">
      <dgm:prSet/>
      <dgm:spPr/>
      <dgm:t>
        <a:bodyPr/>
        <a:lstStyle/>
        <a:p>
          <a:endParaRPr lang="pl-PL"/>
        </a:p>
      </dgm:t>
    </dgm:pt>
    <dgm:pt modelId="{9A8FDF6C-1DD8-4692-999C-0042B7873256}" type="pres">
      <dgm:prSet presAssocID="{EA0950B2-F6EC-45B0-BB3D-3E0A615216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DCC631D-045B-49EC-B930-47F00057C6DC}" type="pres">
      <dgm:prSet presAssocID="{ECD85F67-3C4F-405C-A6AC-E7B5587A2282}" presName="vertOne" presStyleCnt="0"/>
      <dgm:spPr/>
    </dgm:pt>
    <dgm:pt modelId="{953494F6-1C92-405E-842C-4839C9360993}" type="pres">
      <dgm:prSet presAssocID="{ECD85F67-3C4F-405C-A6AC-E7B5587A2282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09C8C53A-1A5F-45E3-BD0C-8ACC4112481D}" type="pres">
      <dgm:prSet presAssocID="{ECD85F67-3C4F-405C-A6AC-E7B5587A2282}" presName="parTransOne" presStyleCnt="0"/>
      <dgm:spPr/>
    </dgm:pt>
    <dgm:pt modelId="{F15B98FC-12D6-4FA0-BF65-4759DF130ACA}" type="pres">
      <dgm:prSet presAssocID="{ECD85F67-3C4F-405C-A6AC-E7B5587A2282}" presName="horzOne" presStyleCnt="0"/>
      <dgm:spPr/>
    </dgm:pt>
    <dgm:pt modelId="{5748BB17-F251-401A-9362-AB7D831A09EF}" type="pres">
      <dgm:prSet presAssocID="{6D36D858-D996-4DE7-AECD-40C1ECAE8F9B}" presName="vertTwo" presStyleCnt="0"/>
      <dgm:spPr/>
    </dgm:pt>
    <dgm:pt modelId="{1283F36A-3B1C-497B-BD4A-7AFBA8BE27BA}" type="pres">
      <dgm:prSet presAssocID="{6D36D858-D996-4DE7-AECD-40C1ECAE8F9B}" presName="txTwo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FCBD31F4-0B71-4284-BA53-837BA4CD6A2F}" type="pres">
      <dgm:prSet presAssocID="{6D36D858-D996-4DE7-AECD-40C1ECAE8F9B}" presName="parTransTwo" presStyleCnt="0"/>
      <dgm:spPr/>
    </dgm:pt>
    <dgm:pt modelId="{6EEA145C-AF31-496F-9173-4989449DA045}" type="pres">
      <dgm:prSet presAssocID="{6D36D858-D996-4DE7-AECD-40C1ECAE8F9B}" presName="horzTwo" presStyleCnt="0"/>
      <dgm:spPr/>
    </dgm:pt>
    <dgm:pt modelId="{93DEA7C9-5F3D-4C31-8408-78EFE5971D91}" type="pres">
      <dgm:prSet presAssocID="{3CF7FAA3-67DC-47ED-A79E-55FBE1770D48}" presName="vertThree" presStyleCnt="0"/>
      <dgm:spPr/>
    </dgm:pt>
    <dgm:pt modelId="{6875BBB8-41BE-4C90-98F5-B4716F032DB5}" type="pres">
      <dgm:prSet presAssocID="{3CF7FAA3-67DC-47ED-A79E-55FBE1770D48}" presName="txThree" presStyleLbl="node3" presStyleIdx="0" presStyleCnt="3" custScaleX="10895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806E5964-FB7F-463C-9788-E96E9BA6BB3F}" type="pres">
      <dgm:prSet presAssocID="{3CF7FAA3-67DC-47ED-A79E-55FBE1770D48}" presName="horzThree" presStyleCnt="0"/>
      <dgm:spPr/>
    </dgm:pt>
    <dgm:pt modelId="{CC650802-5F05-4D4D-A650-393E66D81B8B}" type="pres">
      <dgm:prSet presAssocID="{59AC7CE2-5BF7-456F-B86E-2FF0369EA426}" presName="sibSpaceThree" presStyleCnt="0"/>
      <dgm:spPr/>
    </dgm:pt>
    <dgm:pt modelId="{2A2A5CEB-DD08-4B43-BF9A-5CD1C4BC704E}" type="pres">
      <dgm:prSet presAssocID="{ADC318FE-2EF8-4C56-A236-1454FFED4675}" presName="vertThree" presStyleCnt="0"/>
      <dgm:spPr/>
    </dgm:pt>
    <dgm:pt modelId="{E314DB6C-3FE0-4CA5-89E5-EAAC440D8025}" type="pres">
      <dgm:prSet presAssocID="{ADC318FE-2EF8-4C56-A236-1454FFED4675}" presName="txThree" presStyleLbl="node3" presStyleIdx="1" presStyleCnt="3" custScaleX="10678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9F29D100-483D-47F9-9543-D7F0919F48C7}" type="pres">
      <dgm:prSet presAssocID="{ADC318FE-2EF8-4C56-A236-1454FFED4675}" presName="horzThree" presStyleCnt="0"/>
      <dgm:spPr/>
    </dgm:pt>
    <dgm:pt modelId="{7DA47FCD-776A-4C25-9306-257072F4E30D}" type="pres">
      <dgm:prSet presAssocID="{54E488D5-C276-45DA-92EA-CF15664E1B83}" presName="sibSpaceThree" presStyleCnt="0"/>
      <dgm:spPr/>
    </dgm:pt>
    <dgm:pt modelId="{14F3B06A-759D-451A-976B-20904FADAB08}" type="pres">
      <dgm:prSet presAssocID="{540062AE-3C9E-410A-8D70-A79B17B16A06}" presName="vertThree" presStyleCnt="0"/>
      <dgm:spPr/>
    </dgm:pt>
    <dgm:pt modelId="{92C982CA-8008-4CD0-A9D6-3BAD663E3B70}" type="pres">
      <dgm:prSet presAssocID="{540062AE-3C9E-410A-8D70-A79B17B16A06}" presName="txThree" presStyleLbl="node3" presStyleIdx="2" presStyleCnt="3" custScaleX="10745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8D727B9F-A6F0-4051-9576-540BC688D654}" type="pres">
      <dgm:prSet presAssocID="{540062AE-3C9E-410A-8D70-A79B17B16A06}" presName="horzThree" presStyleCnt="0"/>
      <dgm:spPr/>
    </dgm:pt>
    <dgm:pt modelId="{A12CC733-FEA2-46B7-990B-FE3C8830F993}" type="pres">
      <dgm:prSet presAssocID="{61FC8F7F-15DA-4419-85EF-33CAF4123C46}" presName="sibSpaceTwo" presStyleCnt="0"/>
      <dgm:spPr/>
    </dgm:pt>
    <dgm:pt modelId="{34469529-759D-4FCE-BC5D-F75DBA882A11}" type="pres">
      <dgm:prSet presAssocID="{C6ADF514-5F7C-4A94-B688-0EFF70AC8D5C}" presName="vertTwo" presStyleCnt="0"/>
      <dgm:spPr/>
    </dgm:pt>
    <dgm:pt modelId="{94A8A195-F1D6-4BEA-A624-3123DEFD804E}" type="pres">
      <dgm:prSet presAssocID="{C6ADF514-5F7C-4A94-B688-0EFF70AC8D5C}" presName="txTwo" presStyleLbl="node2" presStyleIdx="1" presStyleCnt="2" custScaleY="30241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FA939D9E-2B6B-4DA5-8BFF-4E71652F7F8D}" type="pres">
      <dgm:prSet presAssocID="{C6ADF514-5F7C-4A94-B688-0EFF70AC8D5C}" presName="horzTwo" presStyleCnt="0"/>
      <dgm:spPr/>
    </dgm:pt>
  </dgm:ptLst>
  <dgm:cxnLst>
    <dgm:cxn modelId="{0F92234F-98DB-43AD-A5D6-F32201FAF5BD}" srcId="{6D36D858-D996-4DE7-AECD-40C1ECAE8F9B}" destId="{540062AE-3C9E-410A-8D70-A79B17B16A06}" srcOrd="2" destOrd="0" parTransId="{BDFF420D-6309-450A-B6AD-5A9F264EB525}" sibTransId="{3459B8A6-6371-4AA2-9156-9A1023D2D14B}"/>
    <dgm:cxn modelId="{F3BBCE40-C6BC-4FDF-9243-05F422E6C1CD}" type="presOf" srcId="{EA0950B2-F6EC-45B0-BB3D-3E0A6152168F}" destId="{9A8FDF6C-1DD8-4692-999C-0042B7873256}" srcOrd="0" destOrd="0" presId="urn:microsoft.com/office/officeart/2005/8/layout/hierarchy4"/>
    <dgm:cxn modelId="{81D6C769-5F83-4B35-85C5-45251A844A51}" type="presOf" srcId="{ADC318FE-2EF8-4C56-A236-1454FFED4675}" destId="{E314DB6C-3FE0-4CA5-89E5-EAAC440D8025}" srcOrd="0" destOrd="0" presId="urn:microsoft.com/office/officeart/2005/8/layout/hierarchy4"/>
    <dgm:cxn modelId="{03B7EEA0-AB55-48A2-9573-B871D34EF6B7}" srcId="{ECD85F67-3C4F-405C-A6AC-E7B5587A2282}" destId="{6D36D858-D996-4DE7-AECD-40C1ECAE8F9B}" srcOrd="0" destOrd="0" parTransId="{E19839DF-B155-40DE-A88A-06451FAF1B5E}" sibTransId="{61FC8F7F-15DA-4419-85EF-33CAF4123C46}"/>
    <dgm:cxn modelId="{0077ACAF-B2BB-4147-9FF5-650FBC6B254D}" srcId="{6D36D858-D996-4DE7-AECD-40C1ECAE8F9B}" destId="{ADC318FE-2EF8-4C56-A236-1454FFED4675}" srcOrd="1" destOrd="0" parTransId="{2307EC19-4D86-47DC-8458-BF3698FC9744}" sibTransId="{54E488D5-C276-45DA-92EA-CF15664E1B83}"/>
    <dgm:cxn modelId="{7E209ACF-7839-4C33-AE6D-5A0C00016BC2}" type="presOf" srcId="{540062AE-3C9E-410A-8D70-A79B17B16A06}" destId="{92C982CA-8008-4CD0-A9D6-3BAD663E3B70}" srcOrd="0" destOrd="0" presId="urn:microsoft.com/office/officeart/2005/8/layout/hierarchy4"/>
    <dgm:cxn modelId="{EB4E97D3-C358-4EA9-8C34-B78A7BFA4690}" srcId="{ECD85F67-3C4F-405C-A6AC-E7B5587A2282}" destId="{C6ADF514-5F7C-4A94-B688-0EFF70AC8D5C}" srcOrd="1" destOrd="0" parTransId="{C650978A-62D0-4915-AAD1-1FC5F6A221B8}" sibTransId="{A81B183E-E8CE-432A-AC98-9BE3D82DCA70}"/>
    <dgm:cxn modelId="{193AEDCF-0277-4CB6-B7CF-F2C0715BC5F2}" type="presOf" srcId="{3CF7FAA3-67DC-47ED-A79E-55FBE1770D48}" destId="{6875BBB8-41BE-4C90-98F5-B4716F032DB5}" srcOrd="0" destOrd="0" presId="urn:microsoft.com/office/officeart/2005/8/layout/hierarchy4"/>
    <dgm:cxn modelId="{2FB3CE8B-D2C1-4500-B68A-7DFB68865A2C}" srcId="{EA0950B2-F6EC-45B0-BB3D-3E0A6152168F}" destId="{ECD85F67-3C4F-405C-A6AC-E7B5587A2282}" srcOrd="0" destOrd="0" parTransId="{D510110E-563E-4825-867E-30DE80AE27D2}" sibTransId="{A910F660-A8DA-480D-95AA-31171A4F593E}"/>
    <dgm:cxn modelId="{35E64B16-8B98-426E-8E88-2770A49E518C}" srcId="{6D36D858-D996-4DE7-AECD-40C1ECAE8F9B}" destId="{3CF7FAA3-67DC-47ED-A79E-55FBE1770D48}" srcOrd="0" destOrd="0" parTransId="{D45E9B9C-4E8D-4AEE-A3FA-FFACBFFE77E2}" sibTransId="{59AC7CE2-5BF7-456F-B86E-2FF0369EA426}"/>
    <dgm:cxn modelId="{1010A323-6E69-4BD4-9213-97B508F96D90}" type="presOf" srcId="{C6ADF514-5F7C-4A94-B688-0EFF70AC8D5C}" destId="{94A8A195-F1D6-4BEA-A624-3123DEFD804E}" srcOrd="0" destOrd="0" presId="urn:microsoft.com/office/officeart/2005/8/layout/hierarchy4"/>
    <dgm:cxn modelId="{F1E53477-A49B-444C-AE98-33095678FD92}" type="presOf" srcId="{ECD85F67-3C4F-405C-A6AC-E7B5587A2282}" destId="{953494F6-1C92-405E-842C-4839C9360993}" srcOrd="0" destOrd="0" presId="urn:microsoft.com/office/officeart/2005/8/layout/hierarchy4"/>
    <dgm:cxn modelId="{9BFEB81B-FEFD-4B80-9B8F-DAE17F6331A2}" type="presOf" srcId="{6D36D858-D996-4DE7-AECD-40C1ECAE8F9B}" destId="{1283F36A-3B1C-497B-BD4A-7AFBA8BE27BA}" srcOrd="0" destOrd="0" presId="urn:microsoft.com/office/officeart/2005/8/layout/hierarchy4"/>
    <dgm:cxn modelId="{F907E095-6098-4F0A-8715-25D6721BFA46}" type="presParOf" srcId="{9A8FDF6C-1DD8-4692-999C-0042B7873256}" destId="{3DCC631D-045B-49EC-B930-47F00057C6DC}" srcOrd="0" destOrd="0" presId="urn:microsoft.com/office/officeart/2005/8/layout/hierarchy4"/>
    <dgm:cxn modelId="{BADDDD5A-5F06-4C3F-9FA8-A88F8C20EBD0}" type="presParOf" srcId="{3DCC631D-045B-49EC-B930-47F00057C6DC}" destId="{953494F6-1C92-405E-842C-4839C9360993}" srcOrd="0" destOrd="0" presId="urn:microsoft.com/office/officeart/2005/8/layout/hierarchy4"/>
    <dgm:cxn modelId="{940CB39F-5871-4883-A49A-EFFA86F3D66A}" type="presParOf" srcId="{3DCC631D-045B-49EC-B930-47F00057C6DC}" destId="{09C8C53A-1A5F-45E3-BD0C-8ACC4112481D}" srcOrd="1" destOrd="0" presId="urn:microsoft.com/office/officeart/2005/8/layout/hierarchy4"/>
    <dgm:cxn modelId="{26421450-5BD0-4C62-8B6F-978CC11D523E}" type="presParOf" srcId="{3DCC631D-045B-49EC-B930-47F00057C6DC}" destId="{F15B98FC-12D6-4FA0-BF65-4759DF130ACA}" srcOrd="2" destOrd="0" presId="urn:microsoft.com/office/officeart/2005/8/layout/hierarchy4"/>
    <dgm:cxn modelId="{AF9BE057-48CD-45F9-A5D0-F92505D664C0}" type="presParOf" srcId="{F15B98FC-12D6-4FA0-BF65-4759DF130ACA}" destId="{5748BB17-F251-401A-9362-AB7D831A09EF}" srcOrd="0" destOrd="0" presId="urn:microsoft.com/office/officeart/2005/8/layout/hierarchy4"/>
    <dgm:cxn modelId="{47772C75-63AC-49E5-A79C-2B82153C68D7}" type="presParOf" srcId="{5748BB17-F251-401A-9362-AB7D831A09EF}" destId="{1283F36A-3B1C-497B-BD4A-7AFBA8BE27BA}" srcOrd="0" destOrd="0" presId="urn:microsoft.com/office/officeart/2005/8/layout/hierarchy4"/>
    <dgm:cxn modelId="{1A759AA8-83E7-43EF-A4C5-8659E9DA5EB0}" type="presParOf" srcId="{5748BB17-F251-401A-9362-AB7D831A09EF}" destId="{FCBD31F4-0B71-4284-BA53-837BA4CD6A2F}" srcOrd="1" destOrd="0" presId="urn:microsoft.com/office/officeart/2005/8/layout/hierarchy4"/>
    <dgm:cxn modelId="{878AFD80-A662-4E99-BC40-B0B73A79AB9A}" type="presParOf" srcId="{5748BB17-F251-401A-9362-AB7D831A09EF}" destId="{6EEA145C-AF31-496F-9173-4989449DA045}" srcOrd="2" destOrd="0" presId="urn:microsoft.com/office/officeart/2005/8/layout/hierarchy4"/>
    <dgm:cxn modelId="{23976986-9033-4CA9-94D6-215F4BB7B91C}" type="presParOf" srcId="{6EEA145C-AF31-496F-9173-4989449DA045}" destId="{93DEA7C9-5F3D-4C31-8408-78EFE5971D91}" srcOrd="0" destOrd="0" presId="urn:microsoft.com/office/officeart/2005/8/layout/hierarchy4"/>
    <dgm:cxn modelId="{00044AF7-CCD8-4B57-B249-0005B744EAB8}" type="presParOf" srcId="{93DEA7C9-5F3D-4C31-8408-78EFE5971D91}" destId="{6875BBB8-41BE-4C90-98F5-B4716F032DB5}" srcOrd="0" destOrd="0" presId="urn:microsoft.com/office/officeart/2005/8/layout/hierarchy4"/>
    <dgm:cxn modelId="{6FFCC2F1-EAC3-42CD-BC10-78FFC90F6CF4}" type="presParOf" srcId="{93DEA7C9-5F3D-4C31-8408-78EFE5971D91}" destId="{806E5964-FB7F-463C-9788-E96E9BA6BB3F}" srcOrd="1" destOrd="0" presId="urn:microsoft.com/office/officeart/2005/8/layout/hierarchy4"/>
    <dgm:cxn modelId="{555A422C-BDEF-439E-BD6B-67FD8EA334F7}" type="presParOf" srcId="{6EEA145C-AF31-496F-9173-4989449DA045}" destId="{CC650802-5F05-4D4D-A650-393E66D81B8B}" srcOrd="1" destOrd="0" presId="urn:microsoft.com/office/officeart/2005/8/layout/hierarchy4"/>
    <dgm:cxn modelId="{CB79B88C-571A-453C-964C-7F8204024F00}" type="presParOf" srcId="{6EEA145C-AF31-496F-9173-4989449DA045}" destId="{2A2A5CEB-DD08-4B43-BF9A-5CD1C4BC704E}" srcOrd="2" destOrd="0" presId="urn:microsoft.com/office/officeart/2005/8/layout/hierarchy4"/>
    <dgm:cxn modelId="{A8A57B49-1921-4C08-80B2-83CAE28D4EE5}" type="presParOf" srcId="{2A2A5CEB-DD08-4B43-BF9A-5CD1C4BC704E}" destId="{E314DB6C-3FE0-4CA5-89E5-EAAC440D8025}" srcOrd="0" destOrd="0" presId="urn:microsoft.com/office/officeart/2005/8/layout/hierarchy4"/>
    <dgm:cxn modelId="{0987EBCA-FE2D-4CAA-A42A-D2D10E33CFA1}" type="presParOf" srcId="{2A2A5CEB-DD08-4B43-BF9A-5CD1C4BC704E}" destId="{9F29D100-483D-47F9-9543-D7F0919F48C7}" srcOrd="1" destOrd="0" presId="urn:microsoft.com/office/officeart/2005/8/layout/hierarchy4"/>
    <dgm:cxn modelId="{8B086E63-AB78-40D6-82D3-8F3949824621}" type="presParOf" srcId="{6EEA145C-AF31-496F-9173-4989449DA045}" destId="{7DA47FCD-776A-4C25-9306-257072F4E30D}" srcOrd="3" destOrd="0" presId="urn:microsoft.com/office/officeart/2005/8/layout/hierarchy4"/>
    <dgm:cxn modelId="{283DFF60-9C0C-42E1-BC19-4937821B77D9}" type="presParOf" srcId="{6EEA145C-AF31-496F-9173-4989449DA045}" destId="{14F3B06A-759D-451A-976B-20904FADAB08}" srcOrd="4" destOrd="0" presId="urn:microsoft.com/office/officeart/2005/8/layout/hierarchy4"/>
    <dgm:cxn modelId="{E0C2057A-32DF-4BC0-B49B-C50877F6B247}" type="presParOf" srcId="{14F3B06A-759D-451A-976B-20904FADAB08}" destId="{92C982CA-8008-4CD0-A9D6-3BAD663E3B70}" srcOrd="0" destOrd="0" presId="urn:microsoft.com/office/officeart/2005/8/layout/hierarchy4"/>
    <dgm:cxn modelId="{BE151D60-F1FD-42FB-916D-DCED6CC1233A}" type="presParOf" srcId="{14F3B06A-759D-451A-976B-20904FADAB08}" destId="{8D727B9F-A6F0-4051-9576-540BC688D654}" srcOrd="1" destOrd="0" presId="urn:microsoft.com/office/officeart/2005/8/layout/hierarchy4"/>
    <dgm:cxn modelId="{CF6A8722-9ED4-40E0-B127-5FB09CB1394E}" type="presParOf" srcId="{F15B98FC-12D6-4FA0-BF65-4759DF130ACA}" destId="{A12CC733-FEA2-46B7-990B-FE3C8830F993}" srcOrd="1" destOrd="0" presId="urn:microsoft.com/office/officeart/2005/8/layout/hierarchy4"/>
    <dgm:cxn modelId="{420F9C3D-4D05-4F63-A850-E304C7DA2897}" type="presParOf" srcId="{F15B98FC-12D6-4FA0-BF65-4759DF130ACA}" destId="{34469529-759D-4FCE-BC5D-F75DBA882A11}" srcOrd="2" destOrd="0" presId="urn:microsoft.com/office/officeart/2005/8/layout/hierarchy4"/>
    <dgm:cxn modelId="{5A597ECF-C95D-4C27-BB55-BC92F5EAD412}" type="presParOf" srcId="{34469529-759D-4FCE-BC5D-F75DBA882A11}" destId="{94A8A195-F1D6-4BEA-A624-3123DEFD804E}" srcOrd="0" destOrd="0" presId="urn:microsoft.com/office/officeart/2005/8/layout/hierarchy4"/>
    <dgm:cxn modelId="{42895F15-D710-4CC8-852C-0A5431A908AC}" type="presParOf" srcId="{34469529-759D-4FCE-BC5D-F75DBA882A11}" destId="{FA939D9E-2B6B-4DA5-8BFF-4E71652F7F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E962C8-D7FF-406F-ACE0-D6A0FB79714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0B34070-DD0A-4C6A-9ECA-3342E8B11150}">
      <dgm:prSet phldrT="[Tekst]" custT="1"/>
      <dgm:spPr>
        <a:xfrm>
          <a:off x="803134" y="550659"/>
          <a:ext cx="1982302" cy="423608"/>
        </a:xfrm>
        <a:noFill/>
        <a:ln>
          <a:noFill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</a:t>
          </a:r>
        </a:p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ogólnodostępna</a:t>
          </a:r>
        </a:p>
      </dgm:t>
    </dgm:pt>
    <dgm:pt modelId="{9DEDCCB1-1391-4EC0-933D-F93B1E88F0F1}" type="parTrans" cxnId="{57E60931-E08B-4104-ABE0-B96889408406}">
      <dgm:prSet/>
      <dgm:spPr/>
      <dgm:t>
        <a:bodyPr/>
        <a:lstStyle/>
        <a:p>
          <a:endParaRPr lang="pl-PL"/>
        </a:p>
      </dgm:t>
    </dgm:pt>
    <dgm:pt modelId="{A6CF33B7-0E05-4D25-B944-E8CC836B3992}" type="sibTrans" cxnId="{57E60931-E08B-4104-ABE0-B96889408406}">
      <dgm:prSet/>
      <dgm:spPr/>
      <dgm:t>
        <a:bodyPr/>
        <a:lstStyle/>
        <a:p>
          <a:endParaRPr lang="pl-PL"/>
        </a:p>
      </dgm:t>
    </dgm:pt>
    <dgm:pt modelId="{941478BA-CCD2-449F-8F33-71076B42BF78}">
      <dgm:prSet phldrT="[Tekst]" custT="1"/>
      <dgm:spPr>
        <a:xfrm>
          <a:off x="948727" y="1432095"/>
          <a:ext cx="847420" cy="423608"/>
        </a:xfrm>
        <a:noFill/>
        <a:ln>
          <a:noFill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integracyjna</a:t>
          </a:r>
        </a:p>
      </dgm:t>
    </dgm:pt>
    <dgm:pt modelId="{677F817A-BBDA-4E0C-8E69-941ED8B023EA}" type="parTrans" cxnId="{2216908E-0E32-4B3F-947F-03D9BB2AEB2E}">
      <dgm:prSet/>
      <dgm:spPr/>
      <dgm:t>
        <a:bodyPr/>
        <a:lstStyle/>
        <a:p>
          <a:endParaRPr lang="pl-PL"/>
        </a:p>
      </dgm:t>
    </dgm:pt>
    <dgm:pt modelId="{F8DBCF00-F2AE-4D4B-B894-51281628CF9C}" type="sibTrans" cxnId="{2216908E-0E32-4B3F-947F-03D9BB2AEB2E}">
      <dgm:prSet/>
      <dgm:spPr/>
      <dgm:t>
        <a:bodyPr/>
        <a:lstStyle/>
        <a:p>
          <a:endParaRPr lang="pl-PL"/>
        </a:p>
      </dgm:t>
    </dgm:pt>
    <dgm:pt modelId="{CC239803-DD45-44DC-B6A1-7DABE13BBA35}">
      <dgm:prSet phldrT="[Tekst]" custT="1"/>
      <dgm:spPr>
        <a:xfrm>
          <a:off x="1372580" y="2314797"/>
          <a:ext cx="847420" cy="423608"/>
        </a:xfrm>
        <a:noFill/>
        <a:ln>
          <a:noFill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specjalna</a:t>
          </a:r>
        </a:p>
      </dgm:t>
    </dgm:pt>
    <dgm:pt modelId="{77FCCF00-4641-4D9F-AEA1-CA5F956EF560}" type="parTrans" cxnId="{8F64B660-D8A8-423F-A450-04254771FEE8}">
      <dgm:prSet/>
      <dgm:spPr/>
      <dgm:t>
        <a:bodyPr/>
        <a:lstStyle/>
        <a:p>
          <a:endParaRPr lang="pl-PL"/>
        </a:p>
      </dgm:t>
    </dgm:pt>
    <dgm:pt modelId="{27E730B9-D4FA-4689-AD88-F7228B8A2AD4}" type="sibTrans" cxnId="{8F64B660-D8A8-423F-A450-04254771FEE8}">
      <dgm:prSet/>
      <dgm:spPr/>
      <dgm:t>
        <a:bodyPr/>
        <a:lstStyle/>
        <a:p>
          <a:endParaRPr lang="pl-PL"/>
        </a:p>
      </dgm:t>
    </dgm:pt>
    <dgm:pt modelId="{7D7DF2F2-509E-4F25-BE6A-C372885D43B9}" type="pres">
      <dgm:prSet presAssocID="{B4E962C8-D7FF-406F-ACE0-D6A0FB79714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0A6D095-69CC-40B9-8BE3-1D2B1D895C1C}" type="pres">
      <dgm:prSet presAssocID="{30B34070-DD0A-4C6A-9ECA-3342E8B11150}" presName="Accent1" presStyleCnt="0"/>
      <dgm:spPr/>
    </dgm:pt>
    <dgm:pt modelId="{978C4111-8250-4CF9-8050-9CBF681572B6}" type="pres">
      <dgm:prSet presAssocID="{30B34070-DD0A-4C6A-9ECA-3342E8B11150}" presName="Accent" presStyleLbl="node1" presStyleIdx="0" presStyleCnt="3" custScaleX="174926"/>
      <dgm:spPr>
        <a:xfrm>
          <a:off x="462182" y="0"/>
          <a:ext cx="2667643" cy="15252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7859690-8E56-4968-9194-F6385C5B1093}" type="pres">
      <dgm:prSet presAssocID="{30B34070-DD0A-4C6A-9ECA-3342E8B11150}" presName="Parent1" presStyleLbl="revTx" presStyleIdx="0" presStyleCnt="3" custAng="0" custScaleX="2339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7321780-B392-4DD2-9258-3F9EDEE42398}" type="pres">
      <dgm:prSet presAssocID="{941478BA-CCD2-449F-8F33-71076B42BF78}" presName="Accent2" presStyleCnt="0"/>
      <dgm:spPr/>
    </dgm:pt>
    <dgm:pt modelId="{B489E04C-5C9B-48EC-B104-2969A24A9302}" type="pres">
      <dgm:prSet presAssocID="{941478BA-CCD2-449F-8F33-71076B42BF78}" presName="Accent" presStyleLbl="node1" presStyleIdx="1" presStyleCnt="3" custScaleX="193825"/>
      <dgm:spPr>
        <a:xfrm>
          <a:off x="-105490" y="876366"/>
          <a:ext cx="2955855" cy="15252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4D061C7-9428-4A75-B994-AE0A732105A1}" type="pres">
      <dgm:prSet presAssocID="{941478BA-CCD2-449F-8F33-71076B42BF78}" presName="Parent2" presStyleLbl="revTx" presStyleIdx="1" presStyleCnt="3" custScaleX="21203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A8EE3D45-A336-4B8A-8EFB-031EEA4527A9}" type="pres">
      <dgm:prSet presAssocID="{CC239803-DD45-44DC-B6A1-7DABE13BBA35}" presName="Accent3" presStyleCnt="0"/>
      <dgm:spPr/>
    </dgm:pt>
    <dgm:pt modelId="{FA9AA3AF-D1F4-4C47-B5C5-7D3D7E09A505}" type="pres">
      <dgm:prSet presAssocID="{CC239803-DD45-44DC-B6A1-7DABE13BBA35}" presName="Accent" presStyleLbl="node1" presStyleIdx="2" presStyleCnt="3" custScaleX="175952" custLinFactNeighborX="-1187" custLinFactNeighborY="7121"/>
      <dgm:spPr>
        <a:xfrm>
          <a:off x="628916" y="1950943"/>
          <a:ext cx="2305361" cy="13107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03F9FA0-6DA5-4CFF-992C-B6BF59F75C16}" type="pres">
      <dgm:prSet presAssocID="{CC239803-DD45-44DC-B6A1-7DABE13BBA35}" presName="Parent3" presStyleLbl="revTx" presStyleIdx="2" presStyleCnt="3" custScaleX="211420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8F989388-D2CD-446C-886F-AD432445063F}" type="presOf" srcId="{30B34070-DD0A-4C6A-9ECA-3342E8B11150}" destId="{27859690-8E56-4968-9194-F6385C5B1093}" srcOrd="0" destOrd="0" presId="urn:microsoft.com/office/officeart/2009/layout/CircleArrowProcess"/>
    <dgm:cxn modelId="{0EB94867-9EB9-4A95-A5A4-8FB2BDC74AE8}" type="presOf" srcId="{941478BA-CCD2-449F-8F33-71076B42BF78}" destId="{C4D061C7-9428-4A75-B994-AE0A732105A1}" srcOrd="0" destOrd="0" presId="urn:microsoft.com/office/officeart/2009/layout/CircleArrowProcess"/>
    <dgm:cxn modelId="{57E60931-E08B-4104-ABE0-B96889408406}" srcId="{B4E962C8-D7FF-406F-ACE0-D6A0FB79714A}" destId="{30B34070-DD0A-4C6A-9ECA-3342E8B11150}" srcOrd="0" destOrd="0" parTransId="{9DEDCCB1-1391-4EC0-933D-F93B1E88F0F1}" sibTransId="{A6CF33B7-0E05-4D25-B944-E8CC836B3992}"/>
    <dgm:cxn modelId="{2216908E-0E32-4B3F-947F-03D9BB2AEB2E}" srcId="{B4E962C8-D7FF-406F-ACE0-D6A0FB79714A}" destId="{941478BA-CCD2-449F-8F33-71076B42BF78}" srcOrd="1" destOrd="0" parTransId="{677F817A-BBDA-4E0C-8E69-941ED8B023EA}" sibTransId="{F8DBCF00-F2AE-4D4B-B894-51281628CF9C}"/>
    <dgm:cxn modelId="{2705FC6F-10B8-4513-B915-8FBED296CC5D}" type="presOf" srcId="{B4E962C8-D7FF-406F-ACE0-D6A0FB79714A}" destId="{7D7DF2F2-509E-4F25-BE6A-C372885D43B9}" srcOrd="0" destOrd="0" presId="urn:microsoft.com/office/officeart/2009/layout/CircleArrowProcess"/>
    <dgm:cxn modelId="{4CBA6F02-10F2-4B96-ADC2-C1CD0C51EB25}" type="presOf" srcId="{CC239803-DD45-44DC-B6A1-7DABE13BBA35}" destId="{603F9FA0-6DA5-4CFF-992C-B6BF59F75C16}" srcOrd="0" destOrd="0" presId="urn:microsoft.com/office/officeart/2009/layout/CircleArrowProcess"/>
    <dgm:cxn modelId="{8F64B660-D8A8-423F-A450-04254771FEE8}" srcId="{B4E962C8-D7FF-406F-ACE0-D6A0FB79714A}" destId="{CC239803-DD45-44DC-B6A1-7DABE13BBA35}" srcOrd="2" destOrd="0" parTransId="{77FCCF00-4641-4D9F-AEA1-CA5F956EF560}" sibTransId="{27E730B9-D4FA-4689-AD88-F7228B8A2AD4}"/>
    <dgm:cxn modelId="{D0D3677A-277E-4485-8ABD-C48095FB4FF0}" type="presParOf" srcId="{7D7DF2F2-509E-4F25-BE6A-C372885D43B9}" destId="{30A6D095-69CC-40B9-8BE3-1D2B1D895C1C}" srcOrd="0" destOrd="0" presId="urn:microsoft.com/office/officeart/2009/layout/CircleArrowProcess"/>
    <dgm:cxn modelId="{676D54AB-A91C-45C5-8C3F-5967207A88BC}" type="presParOf" srcId="{30A6D095-69CC-40B9-8BE3-1D2B1D895C1C}" destId="{978C4111-8250-4CF9-8050-9CBF681572B6}" srcOrd="0" destOrd="0" presId="urn:microsoft.com/office/officeart/2009/layout/CircleArrowProcess"/>
    <dgm:cxn modelId="{508DF434-4039-445B-A633-FE5ABD43BC11}" type="presParOf" srcId="{7D7DF2F2-509E-4F25-BE6A-C372885D43B9}" destId="{27859690-8E56-4968-9194-F6385C5B1093}" srcOrd="1" destOrd="0" presId="urn:microsoft.com/office/officeart/2009/layout/CircleArrowProcess"/>
    <dgm:cxn modelId="{3500071E-7C73-4D4B-8E5E-36D10DDDF9C5}" type="presParOf" srcId="{7D7DF2F2-509E-4F25-BE6A-C372885D43B9}" destId="{27321780-B392-4DD2-9258-3F9EDEE42398}" srcOrd="2" destOrd="0" presId="urn:microsoft.com/office/officeart/2009/layout/CircleArrowProcess"/>
    <dgm:cxn modelId="{E4FC9619-6951-4711-B098-F0AE7702BA15}" type="presParOf" srcId="{27321780-B392-4DD2-9258-3F9EDEE42398}" destId="{B489E04C-5C9B-48EC-B104-2969A24A9302}" srcOrd="0" destOrd="0" presId="urn:microsoft.com/office/officeart/2009/layout/CircleArrowProcess"/>
    <dgm:cxn modelId="{7A8D3EA9-A51B-4CB8-B7D4-ED6C82A8B2AC}" type="presParOf" srcId="{7D7DF2F2-509E-4F25-BE6A-C372885D43B9}" destId="{C4D061C7-9428-4A75-B994-AE0A732105A1}" srcOrd="3" destOrd="0" presId="urn:microsoft.com/office/officeart/2009/layout/CircleArrowProcess"/>
    <dgm:cxn modelId="{D858D1C0-219C-49BF-9D43-C489AA42135D}" type="presParOf" srcId="{7D7DF2F2-509E-4F25-BE6A-C372885D43B9}" destId="{A8EE3D45-A336-4B8A-8EFB-031EEA4527A9}" srcOrd="4" destOrd="0" presId="urn:microsoft.com/office/officeart/2009/layout/CircleArrowProcess"/>
    <dgm:cxn modelId="{BEDB2CC6-B6C5-42CD-A2A4-5ED4D03E5B99}" type="presParOf" srcId="{A8EE3D45-A336-4B8A-8EFB-031EEA4527A9}" destId="{FA9AA3AF-D1F4-4C47-B5C5-7D3D7E09A505}" srcOrd="0" destOrd="0" presId="urn:microsoft.com/office/officeart/2009/layout/CircleArrowProcess"/>
    <dgm:cxn modelId="{EDDAC2AC-27C7-471A-B317-37195CA62CED}" type="presParOf" srcId="{7D7DF2F2-509E-4F25-BE6A-C372885D43B9}" destId="{603F9FA0-6DA5-4CFF-992C-B6BF59F75C1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8D7954-6229-4B6E-A0B5-52AA580567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809235-C5D1-4C61-97D5-5CBD240F6ECE}">
      <dgm:prSet phldrT="[Tekst]" custT="1"/>
      <dgm:spPr>
        <a:xfrm>
          <a:off x="725329" y="834490"/>
          <a:ext cx="8504177" cy="614860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15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Warunki do nauki, sprzęt specjalistyczny i środki dydaktyczne, odpowiednie ze względu na indywidualne potrzeby </a:t>
          </a:r>
        </a:p>
      </dgm:t>
    </dgm:pt>
    <dgm:pt modelId="{FCD72173-E3DB-497F-A822-14708D27C894}" type="parTrans" cxnId="{0026A978-4501-4875-864A-1E2B9064B865}">
      <dgm:prSet/>
      <dgm:spPr/>
      <dgm:t>
        <a:bodyPr/>
        <a:lstStyle/>
        <a:p>
          <a:endParaRPr lang="pl-PL"/>
        </a:p>
      </dgm:t>
    </dgm:pt>
    <dgm:pt modelId="{36A75F14-CA90-456A-A089-49836986F4DA}" type="sibTrans" cxnId="{0026A978-4501-4875-864A-1E2B9064B865}">
      <dgm:prSet/>
      <dgm:spPr/>
      <dgm:t>
        <a:bodyPr/>
        <a:lstStyle/>
        <a:p>
          <a:endParaRPr lang="pl-PL"/>
        </a:p>
      </dgm:t>
    </dgm:pt>
    <dgm:pt modelId="{25EC3CC9-B576-43B5-A207-FAA41E38D314}">
      <dgm:prSet phldrT="[Tekst]" custT="1"/>
      <dgm:spPr>
        <a:xfrm>
          <a:off x="897138" y="1598602"/>
          <a:ext cx="8332368" cy="456768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2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pl-P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Z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ajęcia specjalistyczne, </a:t>
          </a:r>
          <a:r>
            <a:rPr lang="pl-PL" sz="16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pomoc </a:t>
          </a:r>
          <a:r>
            <a:rPr lang="pl-PL" sz="1600" b="1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psychologiczno</a:t>
          </a:r>
          <a:r>
            <a:rPr lang="pl-PL" sz="16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- pedagogiczna </a:t>
          </a:r>
        </a:p>
      </dgm:t>
    </dgm:pt>
    <dgm:pt modelId="{D83434CC-5AEB-46DA-BA51-27397AF1627D}" type="parTrans" cxnId="{D185A931-6E0C-4DAE-9C07-8CB6EE778F8C}">
      <dgm:prSet/>
      <dgm:spPr/>
      <dgm:t>
        <a:bodyPr/>
        <a:lstStyle/>
        <a:p>
          <a:endParaRPr lang="pl-PL"/>
        </a:p>
      </dgm:t>
    </dgm:pt>
    <dgm:pt modelId="{1BBD6A7C-BD85-4919-AC6F-D8705AE92964}" type="sibTrans" cxnId="{D185A931-6E0C-4DAE-9C07-8CB6EE778F8C}">
      <dgm:prSet/>
      <dgm:spPr/>
      <dgm:t>
        <a:bodyPr/>
        <a:lstStyle/>
        <a:p>
          <a:endParaRPr lang="pl-PL"/>
        </a:p>
      </dgm:t>
    </dgm:pt>
    <dgm:pt modelId="{FCC4F783-AC5B-4562-A2D2-6CBD5A096EBF}">
      <dgm:prSet phldrT="[Tekst]" custT="1"/>
      <dgm:spPr>
        <a:xfrm>
          <a:off x="349606" y="3653364"/>
          <a:ext cx="8879900" cy="456768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  <a:bevelB w="165100" prst="coolSlant"/>
        </a:sp3d>
      </dgm:spPr>
      <dgm:t>
        <a:bodyPr/>
        <a:lstStyle/>
        <a:p>
          <a:r>
            <a:rPr lang="pl-PL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pl-P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rzygotowanie uczniów do samodzielności w życiu dorosłym.</a:t>
          </a:r>
        </a:p>
      </dgm:t>
    </dgm:pt>
    <dgm:pt modelId="{A49BD562-7B63-4AA3-A3DB-832B2FE6A65E}" type="parTrans" cxnId="{E3B4A7D2-374E-438A-BD8D-442A1DBCCAFE}">
      <dgm:prSet/>
      <dgm:spPr/>
      <dgm:t>
        <a:bodyPr/>
        <a:lstStyle/>
        <a:p>
          <a:endParaRPr lang="pl-PL"/>
        </a:p>
      </dgm:t>
    </dgm:pt>
    <dgm:pt modelId="{2AC3690D-3233-4B3D-B2C8-575CCA9E5443}" type="sibTrans" cxnId="{E3B4A7D2-374E-438A-BD8D-442A1DBCCAFE}">
      <dgm:prSet/>
      <dgm:spPr/>
      <dgm:t>
        <a:bodyPr/>
        <a:lstStyle/>
        <a:p>
          <a:endParaRPr lang="pl-PL"/>
        </a:p>
      </dgm:t>
    </dgm:pt>
    <dgm:pt modelId="{C8E42CB7-DE1F-43AC-9BE6-CE2F42808514}">
      <dgm:prSet custT="1"/>
      <dgm:spPr>
        <a:xfrm>
          <a:off x="897138" y="2142914"/>
          <a:ext cx="8332368" cy="737406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  <a:r>
            <a:rPr lang="pl-PL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Inne zajęcia, w szczególności rewalidacyjne, socjoterapeutyczne, resocjalizacyjne</a:t>
          </a:r>
        </a:p>
      </dgm:t>
    </dgm:pt>
    <dgm:pt modelId="{930B9AA2-DAC2-4879-A629-3BC1C256230B}" type="parTrans" cxnId="{9195002E-0E72-4996-B7A5-F2015C6A0B64}">
      <dgm:prSet/>
      <dgm:spPr/>
      <dgm:t>
        <a:bodyPr/>
        <a:lstStyle/>
        <a:p>
          <a:endParaRPr lang="pl-PL"/>
        </a:p>
      </dgm:t>
    </dgm:pt>
    <dgm:pt modelId="{ACE29D3C-78C0-4953-84DE-9230D420BA54}" type="sibTrans" cxnId="{9195002E-0E72-4996-B7A5-F2015C6A0B64}">
      <dgm:prSet/>
      <dgm:spPr/>
      <dgm:t>
        <a:bodyPr/>
        <a:lstStyle/>
        <a:p>
          <a:endParaRPr lang="pl-PL"/>
        </a:p>
      </dgm:t>
    </dgm:pt>
    <dgm:pt modelId="{18AB3C0E-F8FE-45C8-81C2-DE0370DE529C}">
      <dgm:prSet custT="1"/>
      <dgm:spPr>
        <a:xfrm>
          <a:off x="423087" y="72007"/>
          <a:ext cx="8782488" cy="726942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</a:t>
          </a:r>
          <a:r>
            <a:rPr lang="pl-PL" sz="15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Realizację zaleceń zawartych w orzeczeniu o potrzebie kształcenia specjalnego</a:t>
          </a:r>
        </a:p>
      </dgm:t>
    </dgm:pt>
    <dgm:pt modelId="{8FF7BF8C-9795-439E-9756-2049939CEC4C}" type="parTrans" cxnId="{8718F2A9-4F95-41D7-9051-B0F135DD500D}">
      <dgm:prSet/>
      <dgm:spPr/>
      <dgm:t>
        <a:bodyPr/>
        <a:lstStyle/>
        <a:p>
          <a:endParaRPr lang="pl-PL"/>
        </a:p>
      </dgm:t>
    </dgm:pt>
    <dgm:pt modelId="{ADA9A24E-30EC-454B-87F7-FFB44AF2171E}" type="sibTrans" cxnId="{8718F2A9-4F95-41D7-9051-B0F135DD500D}">
      <dgm:prSet/>
      <dgm:spPr>
        <a:xfrm>
          <a:off x="-4905017" y="-751639"/>
          <a:ext cx="5841883" cy="5841883"/>
        </a:xfr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CC795446-F30D-4BC5-A3DE-B81E5E9BBF45}">
      <dgm:prSet custT="1"/>
      <dgm:spPr>
        <a:xfrm>
          <a:off x="725329" y="2968299"/>
          <a:ext cx="8504177" cy="456768"/>
        </a:xfr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</a:t>
          </a:r>
          <a:r>
            <a:rPr lang="pl-PL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pl-PL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ntegrację uczniów ze środowiskiem rówieśniczym </a:t>
          </a:r>
        </a:p>
      </dgm:t>
    </dgm:pt>
    <dgm:pt modelId="{EB6944A5-FB7A-4047-BCA9-13789397E745}" type="sibTrans" cxnId="{5A8BF1AA-5894-44E6-99C7-0E95786B8077}">
      <dgm:prSet/>
      <dgm:spPr/>
      <dgm:t>
        <a:bodyPr/>
        <a:lstStyle/>
        <a:p>
          <a:endParaRPr lang="pl-PL"/>
        </a:p>
      </dgm:t>
    </dgm:pt>
    <dgm:pt modelId="{C692F0F5-652C-444A-A467-D3C2E68C5D7D}" type="parTrans" cxnId="{5A8BF1AA-5894-44E6-99C7-0E95786B8077}">
      <dgm:prSet/>
      <dgm:spPr/>
      <dgm:t>
        <a:bodyPr/>
        <a:lstStyle/>
        <a:p>
          <a:endParaRPr lang="pl-PL"/>
        </a:p>
      </dgm:t>
    </dgm:pt>
    <dgm:pt modelId="{9C1BAE1A-2F4F-464E-A3B8-F5B1CBC94AA2}" type="pres">
      <dgm:prSet presAssocID="{1B8D7954-6229-4B6E-A0B5-52AA580567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3CC18441-AFDA-40CA-B769-ABFC252F7487}" type="pres">
      <dgm:prSet presAssocID="{1B8D7954-6229-4B6E-A0B5-52AA580567EC}" presName="Name1" presStyleCnt="0"/>
      <dgm:spPr/>
    </dgm:pt>
    <dgm:pt modelId="{253F932C-01D8-489B-BB5B-5CEE60F1F789}" type="pres">
      <dgm:prSet presAssocID="{1B8D7954-6229-4B6E-A0B5-52AA580567EC}" presName="cycle" presStyleCnt="0"/>
      <dgm:spPr/>
    </dgm:pt>
    <dgm:pt modelId="{79E55B96-E31E-4F15-AF50-700BC9DDF8FA}" type="pres">
      <dgm:prSet presAssocID="{1B8D7954-6229-4B6E-A0B5-52AA580567EC}" presName="srcNode" presStyleLbl="node1" presStyleIdx="0" presStyleCnt="6"/>
      <dgm:spPr/>
    </dgm:pt>
    <dgm:pt modelId="{9022DF40-04CE-418B-9D98-6F1C45DEF288}" type="pres">
      <dgm:prSet presAssocID="{1B8D7954-6229-4B6E-A0B5-52AA580567EC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70"/>
          </a:avLst>
        </a:prstGeom>
      </dgm:spPr>
      <dgm:t>
        <a:bodyPr/>
        <a:lstStyle/>
        <a:p>
          <a:endParaRPr lang="pl-PL"/>
        </a:p>
      </dgm:t>
    </dgm:pt>
    <dgm:pt modelId="{5D060E71-05DB-4BDD-B402-678A1CACEA24}" type="pres">
      <dgm:prSet presAssocID="{1B8D7954-6229-4B6E-A0B5-52AA580567EC}" presName="extraNode" presStyleLbl="node1" presStyleIdx="0" presStyleCnt="6"/>
      <dgm:spPr/>
    </dgm:pt>
    <dgm:pt modelId="{68E659E6-B805-4572-9245-CAF3F779D680}" type="pres">
      <dgm:prSet presAssocID="{1B8D7954-6229-4B6E-A0B5-52AA580567EC}" presName="dstNode" presStyleLbl="node1" presStyleIdx="0" presStyleCnt="6"/>
      <dgm:spPr/>
    </dgm:pt>
    <dgm:pt modelId="{DD6DBAF7-8C63-4308-AF17-07C82E4D38D2}" type="pres">
      <dgm:prSet presAssocID="{18AB3C0E-F8FE-45C8-81C2-DE0370DE529C}" presName="text_1" presStyleLbl="node1" presStyleIdx="0" presStyleCnt="6" custScaleX="98903" custScaleY="159149" custLinFactNeighborX="279" custLinFactNeighborY="-46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E9C8DA86-6F02-467F-98AA-0F682AEDCDA5}" type="pres">
      <dgm:prSet presAssocID="{18AB3C0E-F8FE-45C8-81C2-DE0370DE529C}" presName="accent_1" presStyleCnt="0"/>
      <dgm:spPr/>
    </dgm:pt>
    <dgm:pt modelId="{6D47E154-35D4-46AC-A13D-37E7B144B85A}" type="pres">
      <dgm:prSet presAssocID="{18AB3C0E-F8FE-45C8-81C2-DE0370DE529C}" presName="accentRepeatNode" presStyleLbl="solidFgAcc1" presStyleIdx="0" presStyleCnt="6"/>
      <dgm:spPr>
        <a:xfrm>
          <a:off x="64126" y="171374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7A844E6B-4BD9-4FF5-A45C-2CCE776FA1FE}" type="pres">
      <dgm:prSet presAssocID="{F1809235-C5D1-4C61-97D5-5CBD240F6ECE}" presName="text_2" presStyleLbl="node1" presStyleIdx="1" presStyleCnt="6" custScaleY="1346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0C5AF2D6-6DDA-42AE-89A8-7E4E2F1A4A3D}" type="pres">
      <dgm:prSet presAssocID="{F1809235-C5D1-4C61-97D5-5CBD240F6ECE}" presName="accent_2" presStyleCnt="0"/>
      <dgm:spPr/>
    </dgm:pt>
    <dgm:pt modelId="{EA0A6ACD-D9FB-461F-BB0B-F2497FA8842D}" type="pres">
      <dgm:prSet presAssocID="{F1809235-C5D1-4C61-97D5-5CBD240F6ECE}" presName="accentRepeatNode" presStyleLbl="solidFgAcc1" presStyleIdx="1" presStyleCnt="6"/>
      <dgm:spPr>
        <a:xfrm>
          <a:off x="439849" y="856440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55CB380A-EDA0-4CD2-BA73-DAB5CDAE1197}" type="pres">
      <dgm:prSet presAssocID="{25EC3CC9-B576-43B5-A207-FAA41E38D314}" presName="text_3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FB302DD-EAB8-4310-B396-407E851ECBBF}" type="pres">
      <dgm:prSet presAssocID="{25EC3CC9-B576-43B5-A207-FAA41E38D314}" presName="accent_3" presStyleCnt="0"/>
      <dgm:spPr/>
    </dgm:pt>
    <dgm:pt modelId="{7E0F9B25-3B17-424D-88E6-041AF61659B7}" type="pres">
      <dgm:prSet presAssocID="{25EC3CC9-B576-43B5-A207-FAA41E38D314}" presName="accentRepeatNode" presStyleLbl="solidFgAcc1" presStyleIdx="2" presStyleCnt="6"/>
      <dgm:spPr>
        <a:xfrm>
          <a:off x="611658" y="1541506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31FD8668-238E-4D6D-B4E9-6AB4CF67C0FE}" type="pres">
      <dgm:prSet presAssocID="{C8E42CB7-DE1F-43AC-9BE6-CE2F42808514}" presName="text_4" presStyleLbl="node1" presStyleIdx="3" presStyleCnt="6" custScaleY="161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CED5ED01-0F33-4979-89DA-3E744F284DE0}" type="pres">
      <dgm:prSet presAssocID="{C8E42CB7-DE1F-43AC-9BE6-CE2F42808514}" presName="accent_4" presStyleCnt="0"/>
      <dgm:spPr/>
    </dgm:pt>
    <dgm:pt modelId="{9A7AB82D-BDE8-49A0-BD09-ECED1B5800BF}" type="pres">
      <dgm:prSet presAssocID="{C8E42CB7-DE1F-43AC-9BE6-CE2F42808514}" presName="accentRepeatNode" presStyleLbl="solidFgAcc1" presStyleIdx="3" presStyleCnt="6"/>
      <dgm:spPr>
        <a:xfrm>
          <a:off x="611658" y="2226137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18A10F3B-9CE9-44A9-B24F-EAF04B82DB08}" type="pres">
      <dgm:prSet presAssocID="{CC795446-F30D-4BC5-A3DE-B81E5E9BBF45}" presName="text_5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8B30F797-3EB2-4B08-A091-C136E87D627E}" type="pres">
      <dgm:prSet presAssocID="{CC795446-F30D-4BC5-A3DE-B81E5E9BBF45}" presName="accent_5" presStyleCnt="0"/>
      <dgm:spPr/>
    </dgm:pt>
    <dgm:pt modelId="{55053417-CB66-4E43-9310-554650DBC841}" type="pres">
      <dgm:prSet presAssocID="{CC795446-F30D-4BC5-A3DE-B81E5E9BBF45}" presName="accentRepeatNode" presStyleLbl="solidFgAcc1" presStyleIdx="4" presStyleCnt="6"/>
      <dgm:spPr>
        <a:xfrm>
          <a:off x="439849" y="2911203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4F5CEDF9-ECDD-499B-981F-A24F1E074F7B}" type="pres">
      <dgm:prSet presAssocID="{FCC4F783-AC5B-4562-A2D2-6CBD5A096EBF}" presName="text_6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9604D81-F298-4C19-BF79-A416223A6CDE}" type="pres">
      <dgm:prSet presAssocID="{FCC4F783-AC5B-4562-A2D2-6CBD5A096EBF}" presName="accent_6" presStyleCnt="0"/>
      <dgm:spPr/>
    </dgm:pt>
    <dgm:pt modelId="{14BCE5CA-D1F1-4BAD-B262-FC5AF96D0F0F}" type="pres">
      <dgm:prSet presAssocID="{FCC4F783-AC5B-4562-A2D2-6CBD5A096EBF}" presName="accentRepeatNode" presStyleLbl="solidFgAcc1" presStyleIdx="5" presStyleCnt="6"/>
      <dgm:spPr>
        <a:xfrm>
          <a:off x="64126" y="3596268"/>
          <a:ext cx="570960" cy="57096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</dgm:ptLst>
  <dgm:cxnLst>
    <dgm:cxn modelId="{7029E6D2-4CE3-4C84-B213-FFDAAAA30EC6}" type="presOf" srcId="{C8E42CB7-DE1F-43AC-9BE6-CE2F42808514}" destId="{31FD8668-238E-4D6D-B4E9-6AB4CF67C0FE}" srcOrd="0" destOrd="0" presId="urn:microsoft.com/office/officeart/2008/layout/VerticalCurvedList"/>
    <dgm:cxn modelId="{9195002E-0E72-4996-B7A5-F2015C6A0B64}" srcId="{1B8D7954-6229-4B6E-A0B5-52AA580567EC}" destId="{C8E42CB7-DE1F-43AC-9BE6-CE2F42808514}" srcOrd="3" destOrd="0" parTransId="{930B9AA2-DAC2-4879-A629-3BC1C256230B}" sibTransId="{ACE29D3C-78C0-4953-84DE-9230D420BA54}"/>
    <dgm:cxn modelId="{D6B35690-A19F-411F-AE49-BED508DC6C54}" type="presOf" srcId="{F1809235-C5D1-4C61-97D5-5CBD240F6ECE}" destId="{7A844E6B-4BD9-4FF5-A45C-2CCE776FA1FE}" srcOrd="0" destOrd="0" presId="urn:microsoft.com/office/officeart/2008/layout/VerticalCurvedList"/>
    <dgm:cxn modelId="{2B4555C0-7E80-4E4C-A477-9A72390F6C6C}" type="presOf" srcId="{CC795446-F30D-4BC5-A3DE-B81E5E9BBF45}" destId="{18A10F3B-9CE9-44A9-B24F-EAF04B82DB08}" srcOrd="0" destOrd="0" presId="urn:microsoft.com/office/officeart/2008/layout/VerticalCurvedList"/>
    <dgm:cxn modelId="{4B6B0B07-9E50-463E-8977-7D7B77632C96}" type="presOf" srcId="{18AB3C0E-F8FE-45C8-81C2-DE0370DE529C}" destId="{DD6DBAF7-8C63-4308-AF17-07C82E4D38D2}" srcOrd="0" destOrd="0" presId="urn:microsoft.com/office/officeart/2008/layout/VerticalCurvedList"/>
    <dgm:cxn modelId="{CA4861DB-FA12-4A80-9440-9E419233D8E2}" type="presOf" srcId="{1B8D7954-6229-4B6E-A0B5-52AA580567EC}" destId="{9C1BAE1A-2F4F-464E-A3B8-F5B1CBC94AA2}" srcOrd="0" destOrd="0" presId="urn:microsoft.com/office/officeart/2008/layout/VerticalCurvedList"/>
    <dgm:cxn modelId="{E3B4A7D2-374E-438A-BD8D-442A1DBCCAFE}" srcId="{1B8D7954-6229-4B6E-A0B5-52AA580567EC}" destId="{FCC4F783-AC5B-4562-A2D2-6CBD5A096EBF}" srcOrd="5" destOrd="0" parTransId="{A49BD562-7B63-4AA3-A3DB-832B2FE6A65E}" sibTransId="{2AC3690D-3233-4B3D-B2C8-575CCA9E5443}"/>
    <dgm:cxn modelId="{AB7659E8-E91E-4F31-81BB-8EEDD5277B1E}" type="presOf" srcId="{ADA9A24E-30EC-454B-87F7-FFB44AF2171E}" destId="{9022DF40-04CE-418B-9D98-6F1C45DEF288}" srcOrd="0" destOrd="0" presId="urn:microsoft.com/office/officeart/2008/layout/VerticalCurvedList"/>
    <dgm:cxn modelId="{0026A978-4501-4875-864A-1E2B9064B865}" srcId="{1B8D7954-6229-4B6E-A0B5-52AA580567EC}" destId="{F1809235-C5D1-4C61-97D5-5CBD240F6ECE}" srcOrd="1" destOrd="0" parTransId="{FCD72173-E3DB-497F-A822-14708D27C894}" sibTransId="{36A75F14-CA90-456A-A089-49836986F4DA}"/>
    <dgm:cxn modelId="{22A4461D-AC33-4702-B39C-5C93F075DA9B}" type="presOf" srcId="{25EC3CC9-B576-43B5-A207-FAA41E38D314}" destId="{55CB380A-EDA0-4CD2-BA73-DAB5CDAE1197}" srcOrd="0" destOrd="0" presId="urn:microsoft.com/office/officeart/2008/layout/VerticalCurvedList"/>
    <dgm:cxn modelId="{D185A931-6E0C-4DAE-9C07-8CB6EE778F8C}" srcId="{1B8D7954-6229-4B6E-A0B5-52AA580567EC}" destId="{25EC3CC9-B576-43B5-A207-FAA41E38D314}" srcOrd="2" destOrd="0" parTransId="{D83434CC-5AEB-46DA-BA51-27397AF1627D}" sibTransId="{1BBD6A7C-BD85-4919-AC6F-D8705AE92964}"/>
    <dgm:cxn modelId="{5A8BF1AA-5894-44E6-99C7-0E95786B8077}" srcId="{1B8D7954-6229-4B6E-A0B5-52AA580567EC}" destId="{CC795446-F30D-4BC5-A3DE-B81E5E9BBF45}" srcOrd="4" destOrd="0" parTransId="{C692F0F5-652C-444A-A467-D3C2E68C5D7D}" sibTransId="{EB6944A5-FB7A-4047-BCA9-13789397E745}"/>
    <dgm:cxn modelId="{689F94EF-F80C-4CB5-B95B-AFF4CF0162F3}" type="presOf" srcId="{FCC4F783-AC5B-4562-A2D2-6CBD5A096EBF}" destId="{4F5CEDF9-ECDD-499B-981F-A24F1E074F7B}" srcOrd="0" destOrd="0" presId="urn:microsoft.com/office/officeart/2008/layout/VerticalCurvedList"/>
    <dgm:cxn modelId="{8718F2A9-4F95-41D7-9051-B0F135DD500D}" srcId="{1B8D7954-6229-4B6E-A0B5-52AA580567EC}" destId="{18AB3C0E-F8FE-45C8-81C2-DE0370DE529C}" srcOrd="0" destOrd="0" parTransId="{8FF7BF8C-9795-439E-9756-2049939CEC4C}" sibTransId="{ADA9A24E-30EC-454B-87F7-FFB44AF2171E}"/>
    <dgm:cxn modelId="{40E71FFE-D6BF-4C72-9E73-17DFB54784B8}" type="presParOf" srcId="{9C1BAE1A-2F4F-464E-A3B8-F5B1CBC94AA2}" destId="{3CC18441-AFDA-40CA-B769-ABFC252F7487}" srcOrd="0" destOrd="0" presId="urn:microsoft.com/office/officeart/2008/layout/VerticalCurvedList"/>
    <dgm:cxn modelId="{F71409EE-8474-4090-A760-219434B07A93}" type="presParOf" srcId="{3CC18441-AFDA-40CA-B769-ABFC252F7487}" destId="{253F932C-01D8-489B-BB5B-5CEE60F1F789}" srcOrd="0" destOrd="0" presId="urn:microsoft.com/office/officeart/2008/layout/VerticalCurvedList"/>
    <dgm:cxn modelId="{94E3A993-B28E-40D1-A920-3A2D8B1322A0}" type="presParOf" srcId="{253F932C-01D8-489B-BB5B-5CEE60F1F789}" destId="{79E55B96-E31E-4F15-AF50-700BC9DDF8FA}" srcOrd="0" destOrd="0" presId="urn:microsoft.com/office/officeart/2008/layout/VerticalCurvedList"/>
    <dgm:cxn modelId="{9CD339C0-AF53-4D39-A980-3792AE9F3AC0}" type="presParOf" srcId="{253F932C-01D8-489B-BB5B-5CEE60F1F789}" destId="{9022DF40-04CE-418B-9D98-6F1C45DEF288}" srcOrd="1" destOrd="0" presId="urn:microsoft.com/office/officeart/2008/layout/VerticalCurvedList"/>
    <dgm:cxn modelId="{DF464661-27EE-48E1-9DEE-FBFB1A26C050}" type="presParOf" srcId="{253F932C-01D8-489B-BB5B-5CEE60F1F789}" destId="{5D060E71-05DB-4BDD-B402-678A1CACEA24}" srcOrd="2" destOrd="0" presId="urn:microsoft.com/office/officeart/2008/layout/VerticalCurvedList"/>
    <dgm:cxn modelId="{B2BC4B8D-A41F-4C3B-9E95-6CDB535F027E}" type="presParOf" srcId="{253F932C-01D8-489B-BB5B-5CEE60F1F789}" destId="{68E659E6-B805-4572-9245-CAF3F779D680}" srcOrd="3" destOrd="0" presId="urn:microsoft.com/office/officeart/2008/layout/VerticalCurvedList"/>
    <dgm:cxn modelId="{BD76557A-B98F-4BAB-A4FF-1E849850AD2E}" type="presParOf" srcId="{3CC18441-AFDA-40CA-B769-ABFC252F7487}" destId="{DD6DBAF7-8C63-4308-AF17-07C82E4D38D2}" srcOrd="1" destOrd="0" presId="urn:microsoft.com/office/officeart/2008/layout/VerticalCurvedList"/>
    <dgm:cxn modelId="{488E5980-24E9-47A9-996A-8430F7658530}" type="presParOf" srcId="{3CC18441-AFDA-40CA-B769-ABFC252F7487}" destId="{E9C8DA86-6F02-467F-98AA-0F682AEDCDA5}" srcOrd="2" destOrd="0" presId="urn:microsoft.com/office/officeart/2008/layout/VerticalCurvedList"/>
    <dgm:cxn modelId="{51577D1B-9EFE-4F7D-9B3A-CA10B74488E8}" type="presParOf" srcId="{E9C8DA86-6F02-467F-98AA-0F682AEDCDA5}" destId="{6D47E154-35D4-46AC-A13D-37E7B144B85A}" srcOrd="0" destOrd="0" presId="urn:microsoft.com/office/officeart/2008/layout/VerticalCurvedList"/>
    <dgm:cxn modelId="{27BAD3B8-2010-4262-980B-B8BC4E4AAF77}" type="presParOf" srcId="{3CC18441-AFDA-40CA-B769-ABFC252F7487}" destId="{7A844E6B-4BD9-4FF5-A45C-2CCE776FA1FE}" srcOrd="3" destOrd="0" presId="urn:microsoft.com/office/officeart/2008/layout/VerticalCurvedList"/>
    <dgm:cxn modelId="{7D96E530-821B-4E0B-8928-01E89322E34C}" type="presParOf" srcId="{3CC18441-AFDA-40CA-B769-ABFC252F7487}" destId="{0C5AF2D6-6DDA-42AE-89A8-7E4E2F1A4A3D}" srcOrd="4" destOrd="0" presId="urn:microsoft.com/office/officeart/2008/layout/VerticalCurvedList"/>
    <dgm:cxn modelId="{8B3651D5-B9A6-408B-802D-6C64D95B440F}" type="presParOf" srcId="{0C5AF2D6-6DDA-42AE-89A8-7E4E2F1A4A3D}" destId="{EA0A6ACD-D9FB-461F-BB0B-F2497FA8842D}" srcOrd="0" destOrd="0" presId="urn:microsoft.com/office/officeart/2008/layout/VerticalCurvedList"/>
    <dgm:cxn modelId="{7623E526-C868-4F3B-B1D1-E50BA9D926A2}" type="presParOf" srcId="{3CC18441-AFDA-40CA-B769-ABFC252F7487}" destId="{55CB380A-EDA0-4CD2-BA73-DAB5CDAE1197}" srcOrd="5" destOrd="0" presId="urn:microsoft.com/office/officeart/2008/layout/VerticalCurvedList"/>
    <dgm:cxn modelId="{00E32083-5248-4B85-83AC-ED2026696F78}" type="presParOf" srcId="{3CC18441-AFDA-40CA-B769-ABFC252F7487}" destId="{6FB302DD-EAB8-4310-B396-407E851ECBBF}" srcOrd="6" destOrd="0" presId="urn:microsoft.com/office/officeart/2008/layout/VerticalCurvedList"/>
    <dgm:cxn modelId="{976EC255-5513-413B-98C2-3530D358BD64}" type="presParOf" srcId="{6FB302DD-EAB8-4310-B396-407E851ECBBF}" destId="{7E0F9B25-3B17-424D-88E6-041AF61659B7}" srcOrd="0" destOrd="0" presId="urn:microsoft.com/office/officeart/2008/layout/VerticalCurvedList"/>
    <dgm:cxn modelId="{AB125EAD-B119-495F-9BB5-B7D1A24D2653}" type="presParOf" srcId="{3CC18441-AFDA-40CA-B769-ABFC252F7487}" destId="{31FD8668-238E-4D6D-B4E9-6AB4CF67C0FE}" srcOrd="7" destOrd="0" presId="urn:microsoft.com/office/officeart/2008/layout/VerticalCurvedList"/>
    <dgm:cxn modelId="{8F96C50E-FCE2-40A4-9C24-B32101B7D637}" type="presParOf" srcId="{3CC18441-AFDA-40CA-B769-ABFC252F7487}" destId="{CED5ED01-0F33-4979-89DA-3E744F284DE0}" srcOrd="8" destOrd="0" presId="urn:microsoft.com/office/officeart/2008/layout/VerticalCurvedList"/>
    <dgm:cxn modelId="{EFC922B8-2741-4EAD-B32C-0EB08B252082}" type="presParOf" srcId="{CED5ED01-0F33-4979-89DA-3E744F284DE0}" destId="{9A7AB82D-BDE8-49A0-BD09-ECED1B5800BF}" srcOrd="0" destOrd="0" presId="urn:microsoft.com/office/officeart/2008/layout/VerticalCurvedList"/>
    <dgm:cxn modelId="{C4330440-AE14-4AFE-96BE-0D859DA5EFE9}" type="presParOf" srcId="{3CC18441-AFDA-40CA-B769-ABFC252F7487}" destId="{18A10F3B-9CE9-44A9-B24F-EAF04B82DB08}" srcOrd="9" destOrd="0" presId="urn:microsoft.com/office/officeart/2008/layout/VerticalCurvedList"/>
    <dgm:cxn modelId="{C5FFBB5C-0D23-4483-99B5-C28FC6738481}" type="presParOf" srcId="{3CC18441-AFDA-40CA-B769-ABFC252F7487}" destId="{8B30F797-3EB2-4B08-A091-C136E87D627E}" srcOrd="10" destOrd="0" presId="urn:microsoft.com/office/officeart/2008/layout/VerticalCurvedList"/>
    <dgm:cxn modelId="{47685E8D-C466-4653-8432-A7A93559366C}" type="presParOf" srcId="{8B30F797-3EB2-4B08-A091-C136E87D627E}" destId="{55053417-CB66-4E43-9310-554650DBC841}" srcOrd="0" destOrd="0" presId="urn:microsoft.com/office/officeart/2008/layout/VerticalCurvedList"/>
    <dgm:cxn modelId="{66205F69-BF1A-497A-ADC8-2A2CA8F585FC}" type="presParOf" srcId="{3CC18441-AFDA-40CA-B769-ABFC252F7487}" destId="{4F5CEDF9-ECDD-499B-981F-A24F1E074F7B}" srcOrd="11" destOrd="0" presId="urn:microsoft.com/office/officeart/2008/layout/VerticalCurvedList"/>
    <dgm:cxn modelId="{18772448-309D-4903-939C-4FFED5ECF7B6}" type="presParOf" srcId="{3CC18441-AFDA-40CA-B769-ABFC252F7487}" destId="{69604D81-F298-4C19-BF79-A416223A6CDE}" srcOrd="12" destOrd="0" presId="urn:microsoft.com/office/officeart/2008/layout/VerticalCurvedList"/>
    <dgm:cxn modelId="{038615D8-5027-4D13-8FA6-FAC4F6C42D6F}" type="presParOf" srcId="{69604D81-F298-4C19-BF79-A416223A6CDE}" destId="{14BCE5CA-D1F1-4BAD-B262-FC5AF96D0F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C0A59D-4DF5-464A-9531-CF792BD7D6F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0CEA70C2-C594-45A6-B92D-55C6AA73F4F2}">
      <dgm:prSet phldrT="[Tekst]" custT="1"/>
      <dgm:spPr>
        <a:xfrm>
          <a:off x="0" y="3296"/>
          <a:ext cx="7856168" cy="667826"/>
        </a:xfrm>
        <a:solidFill>
          <a:srgbClr val="F04A8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Zajęcia rewalidacyjne </a:t>
          </a:r>
        </a:p>
      </dgm:t>
    </dgm:pt>
    <dgm:pt modelId="{77F6DDAC-3C19-4456-ADB0-0DA0CDA3AF3D}" type="parTrans" cxnId="{89D04569-C1AE-425C-9B34-F9E723E3BBB9}">
      <dgm:prSet/>
      <dgm:spPr/>
      <dgm:t>
        <a:bodyPr/>
        <a:lstStyle/>
        <a:p>
          <a:endParaRPr lang="pl-PL"/>
        </a:p>
      </dgm:t>
    </dgm:pt>
    <dgm:pt modelId="{10DE72F1-FD26-48B0-B372-B1B5F885495E}" type="sibTrans" cxnId="{89D04569-C1AE-425C-9B34-F9E723E3BBB9}">
      <dgm:prSet/>
      <dgm:spPr/>
      <dgm:t>
        <a:bodyPr/>
        <a:lstStyle/>
        <a:p>
          <a:endParaRPr lang="pl-PL"/>
        </a:p>
      </dgm:t>
    </dgm:pt>
    <dgm:pt modelId="{2176D138-8A12-4543-88EE-97C176DF397F}">
      <dgm:prSet phldrT="[Tekst]" custT="1"/>
      <dgm:spPr>
        <a:xfrm>
          <a:off x="0" y="671123"/>
          <a:ext cx="7856168" cy="3646059"/>
        </a:xfrm>
        <a:noFill/>
        <a:ln>
          <a:noFill/>
        </a:ln>
        <a:effectLst/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0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Określone w ramowych planach nauczania</a:t>
          </a:r>
        </a:p>
      </dgm:t>
    </dgm:pt>
    <dgm:pt modelId="{E30F4301-7E26-431E-8C74-0655A8BA2587}" type="parTrans" cxnId="{71931EBC-4B67-4B18-AAAB-8935B45F0D6E}">
      <dgm:prSet/>
      <dgm:spPr/>
      <dgm:t>
        <a:bodyPr/>
        <a:lstStyle/>
        <a:p>
          <a:endParaRPr lang="pl-PL"/>
        </a:p>
      </dgm:t>
    </dgm:pt>
    <dgm:pt modelId="{5E54A600-4078-40FF-9F16-491A579E23D7}" type="sibTrans" cxnId="{71931EBC-4B67-4B18-AAAB-8935B45F0D6E}">
      <dgm:prSet/>
      <dgm:spPr/>
      <dgm:t>
        <a:bodyPr/>
        <a:lstStyle/>
        <a:p>
          <a:endParaRPr lang="pl-PL"/>
        </a:p>
      </dgm:t>
    </dgm:pt>
    <dgm:pt modelId="{B1F66D35-5BE6-48B5-8CF2-D2F3B1E069DC}">
      <dgm:prSet phldrT="[Tekst]" custT="1"/>
      <dgm:spPr>
        <a:xfrm>
          <a:off x="0" y="671123"/>
          <a:ext cx="7856168" cy="3646059"/>
        </a:xfrm>
        <a:noFill/>
        <a:ln>
          <a:noFill/>
        </a:ln>
        <a:effectLst/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0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 oddziale ogólnodostępnym i integracyjnym </a:t>
          </a:r>
          <a:r>
            <a:rPr lang="pl-PL" sz="2000" b="0" u="sng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 2 godziny na ucznia</a:t>
          </a:r>
        </a:p>
      </dgm:t>
    </dgm:pt>
    <dgm:pt modelId="{2B52E073-1096-4AF5-B3D7-96A6A44D95C9}" type="parTrans" cxnId="{81ED3EF4-57A4-4B04-BC9C-F0283CBD6D6E}">
      <dgm:prSet/>
      <dgm:spPr/>
      <dgm:t>
        <a:bodyPr/>
        <a:lstStyle/>
        <a:p>
          <a:endParaRPr lang="pl-PL"/>
        </a:p>
      </dgm:t>
    </dgm:pt>
    <dgm:pt modelId="{700602C0-677D-4C2F-A247-F69A9253CBD8}" type="sibTrans" cxnId="{81ED3EF4-57A4-4B04-BC9C-F0283CBD6D6E}">
      <dgm:prSet/>
      <dgm:spPr/>
      <dgm:t>
        <a:bodyPr/>
        <a:lstStyle/>
        <a:p>
          <a:endParaRPr lang="pl-PL"/>
        </a:p>
      </dgm:t>
    </dgm:pt>
    <dgm:pt modelId="{4455C183-053F-4D2F-9611-6573DB2BA197}">
      <dgm:prSet phldrT="[Tekst]" custT="1"/>
      <dgm:spPr>
        <a:xfrm>
          <a:off x="0" y="671123"/>
          <a:ext cx="7856168" cy="3646059"/>
        </a:xfrm>
        <a:noFill/>
        <a:ln>
          <a:noFill/>
        </a:ln>
        <a:effectLst/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w oddziale specjalnym 12 godzin (10 godzin</a:t>
          </a:r>
          <a:r>
            <a:rPr lang="pl-PL" sz="2000" b="1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20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szkoły podstawowe </a:t>
          </a:r>
          <a:br>
            <a:rPr lang="pl-PL" sz="20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20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gimnazja specjalne dla uczniów z dysfunkcją intelektualną w stopniu umiarkowanym lub znacznym)</a:t>
          </a:r>
          <a:endParaRPr lang="pl-PL" sz="2400" b="0" u="sng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pl-PL" sz="2000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B6DC034-555C-4AF6-B368-AD66B2C9F370}" type="parTrans" cxnId="{CEB29977-2517-46C1-97BD-F1B90CA08777}">
      <dgm:prSet/>
      <dgm:spPr/>
      <dgm:t>
        <a:bodyPr/>
        <a:lstStyle/>
        <a:p>
          <a:endParaRPr lang="pl-PL"/>
        </a:p>
      </dgm:t>
    </dgm:pt>
    <dgm:pt modelId="{66C64A72-DCAE-454D-A4D7-F133C880317E}" type="sibTrans" cxnId="{CEB29977-2517-46C1-97BD-F1B90CA08777}">
      <dgm:prSet/>
      <dgm:spPr/>
      <dgm:t>
        <a:bodyPr/>
        <a:lstStyle/>
        <a:p>
          <a:endParaRPr lang="pl-PL"/>
        </a:p>
      </dgm:t>
    </dgm:pt>
    <dgm:pt modelId="{E307D5D6-D38A-477B-B821-471943D135AC}">
      <dgm:prSet phldrT="[Tekst]" custT="1"/>
      <dgm:spPr>
        <a:xfrm>
          <a:off x="0" y="671123"/>
          <a:ext cx="7856168" cy="3646059"/>
        </a:xfrm>
        <a:noFill/>
        <a:ln>
          <a:noFill/>
        </a:ln>
        <a:effectLst/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Minimalny </a:t>
          </a:r>
          <a:r>
            <a:rPr lang="pl-PL" sz="20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wymiar godzi zajęć rewalidacyjnych dla  uczniów niepełnosprawnych objętych kształceniem specjalnym wynosi:</a:t>
          </a:r>
        </a:p>
      </dgm:t>
    </dgm:pt>
    <dgm:pt modelId="{F05288BB-2B31-48A7-9008-536588BE00B5}" type="parTrans" cxnId="{11947599-69CA-40A8-B0E1-940FCB466AD9}">
      <dgm:prSet/>
      <dgm:spPr/>
      <dgm:t>
        <a:bodyPr/>
        <a:lstStyle/>
        <a:p>
          <a:endParaRPr lang="pl-PL"/>
        </a:p>
      </dgm:t>
    </dgm:pt>
    <dgm:pt modelId="{ECFFD887-52ED-429A-9C8D-04B567286976}" type="sibTrans" cxnId="{11947599-69CA-40A8-B0E1-940FCB466AD9}">
      <dgm:prSet/>
      <dgm:spPr/>
      <dgm:t>
        <a:bodyPr/>
        <a:lstStyle/>
        <a:p>
          <a:endParaRPr lang="pl-PL"/>
        </a:p>
      </dgm:t>
    </dgm:pt>
    <dgm:pt modelId="{ED72597A-86B4-4225-B717-1693E0C4FC65}">
      <dgm:prSet phldrT="[Tekst]" custT="1"/>
      <dgm:spPr>
        <a:xfrm>
          <a:off x="0" y="671123"/>
          <a:ext cx="7856168" cy="3646059"/>
        </a:xfrm>
        <a:noFill/>
        <a:ln>
          <a:noFill/>
        </a:ln>
        <a:effectLst/>
      </dgm:spPr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400" b="1" u="sng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 przedszkole? </a:t>
          </a:r>
        </a:p>
      </dgm:t>
    </dgm:pt>
    <dgm:pt modelId="{F4291336-98C6-4C96-AFFD-6C6F60ACB50B}" type="parTrans" cxnId="{89BB90E7-C9B5-408C-9B58-16F6B46767F3}">
      <dgm:prSet/>
      <dgm:spPr/>
      <dgm:t>
        <a:bodyPr/>
        <a:lstStyle/>
        <a:p>
          <a:endParaRPr lang="pl-PL"/>
        </a:p>
      </dgm:t>
    </dgm:pt>
    <dgm:pt modelId="{9228620A-BD41-4F34-B24C-B4D1DEAB894B}" type="sibTrans" cxnId="{89BB90E7-C9B5-408C-9B58-16F6B46767F3}">
      <dgm:prSet/>
      <dgm:spPr/>
      <dgm:t>
        <a:bodyPr/>
        <a:lstStyle/>
        <a:p>
          <a:endParaRPr lang="pl-PL"/>
        </a:p>
      </dgm:t>
    </dgm:pt>
    <dgm:pt modelId="{F8C28C25-4AAB-43B0-93A1-0AC2CE4AE2C8}" type="pres">
      <dgm:prSet presAssocID="{12C0A59D-4DF5-464A-9531-CF792BD7D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6B9F2B-1C72-4D31-87C5-993DAC943B82}" type="pres">
      <dgm:prSet presAssocID="{0CEA70C2-C594-45A6-B92D-55C6AA73F4F2}" presName="parentText" presStyleLbl="node1" presStyleIdx="0" presStyleCnt="1" custScaleY="14091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0A91FF8-55FD-44A7-8EC6-0D2A123F6363}" type="pres">
      <dgm:prSet presAssocID="{0CEA70C2-C594-45A6-B92D-55C6AA73F4F2}" presName="childText" presStyleLbl="revTx" presStyleIdx="0" presStyleCnt="1" custScaleY="1548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ACFCDB4D-E157-43AA-9FA0-ED6FFB4B1524}" type="presOf" srcId="{E307D5D6-D38A-477B-B821-471943D135AC}" destId="{40A91FF8-55FD-44A7-8EC6-0D2A123F6363}" srcOrd="0" destOrd="1" presId="urn:microsoft.com/office/officeart/2005/8/layout/vList2"/>
    <dgm:cxn modelId="{89D04569-C1AE-425C-9B34-F9E723E3BBB9}" srcId="{12C0A59D-4DF5-464A-9531-CF792BD7D6F2}" destId="{0CEA70C2-C594-45A6-B92D-55C6AA73F4F2}" srcOrd="0" destOrd="0" parTransId="{77F6DDAC-3C19-4456-ADB0-0DA0CDA3AF3D}" sibTransId="{10DE72F1-FD26-48B0-B372-B1B5F885495E}"/>
    <dgm:cxn modelId="{6B6B25A6-8A31-4E4B-B5E5-69D4571656D7}" type="presOf" srcId="{4455C183-053F-4D2F-9611-6573DB2BA197}" destId="{40A91FF8-55FD-44A7-8EC6-0D2A123F6363}" srcOrd="0" destOrd="2" presId="urn:microsoft.com/office/officeart/2005/8/layout/vList2"/>
    <dgm:cxn modelId="{08E45471-29A8-4A4D-956F-FA1D73455A7A}" type="presOf" srcId="{ED72597A-86B4-4225-B717-1693E0C4FC65}" destId="{40A91FF8-55FD-44A7-8EC6-0D2A123F6363}" srcOrd="0" destOrd="4" presId="urn:microsoft.com/office/officeart/2005/8/layout/vList2"/>
    <dgm:cxn modelId="{6AAB657F-A7C3-4E61-8A1A-D61DAF049425}" type="presOf" srcId="{0CEA70C2-C594-45A6-B92D-55C6AA73F4F2}" destId="{986B9F2B-1C72-4D31-87C5-993DAC943B82}" srcOrd="0" destOrd="0" presId="urn:microsoft.com/office/officeart/2005/8/layout/vList2"/>
    <dgm:cxn modelId="{C1F544A4-E7FD-4A55-B4C3-A80832F794A0}" type="presOf" srcId="{B1F66D35-5BE6-48B5-8CF2-D2F3B1E069DC}" destId="{40A91FF8-55FD-44A7-8EC6-0D2A123F6363}" srcOrd="0" destOrd="3" presId="urn:microsoft.com/office/officeart/2005/8/layout/vList2"/>
    <dgm:cxn modelId="{89BB90E7-C9B5-408C-9B58-16F6B46767F3}" srcId="{0CEA70C2-C594-45A6-B92D-55C6AA73F4F2}" destId="{ED72597A-86B4-4225-B717-1693E0C4FC65}" srcOrd="4" destOrd="0" parTransId="{F4291336-98C6-4C96-AFFD-6C6F60ACB50B}" sibTransId="{9228620A-BD41-4F34-B24C-B4D1DEAB894B}"/>
    <dgm:cxn modelId="{71931EBC-4B67-4B18-AAAB-8935B45F0D6E}" srcId="{0CEA70C2-C594-45A6-B92D-55C6AA73F4F2}" destId="{2176D138-8A12-4543-88EE-97C176DF397F}" srcOrd="0" destOrd="0" parTransId="{E30F4301-7E26-431E-8C74-0655A8BA2587}" sibTransId="{5E54A600-4078-40FF-9F16-491A579E23D7}"/>
    <dgm:cxn modelId="{11947599-69CA-40A8-B0E1-940FCB466AD9}" srcId="{0CEA70C2-C594-45A6-B92D-55C6AA73F4F2}" destId="{E307D5D6-D38A-477B-B821-471943D135AC}" srcOrd="1" destOrd="0" parTransId="{F05288BB-2B31-48A7-9008-536588BE00B5}" sibTransId="{ECFFD887-52ED-429A-9C8D-04B567286976}"/>
    <dgm:cxn modelId="{CD7AC16B-C4AF-48C0-9C34-1A863EC45DD6}" type="presOf" srcId="{2176D138-8A12-4543-88EE-97C176DF397F}" destId="{40A91FF8-55FD-44A7-8EC6-0D2A123F6363}" srcOrd="0" destOrd="0" presId="urn:microsoft.com/office/officeart/2005/8/layout/vList2"/>
    <dgm:cxn modelId="{81ED3EF4-57A4-4B04-BC9C-F0283CBD6D6E}" srcId="{0CEA70C2-C594-45A6-B92D-55C6AA73F4F2}" destId="{B1F66D35-5BE6-48B5-8CF2-D2F3B1E069DC}" srcOrd="3" destOrd="0" parTransId="{2B52E073-1096-4AF5-B3D7-96A6A44D95C9}" sibTransId="{700602C0-677D-4C2F-A247-F69A9253CBD8}"/>
    <dgm:cxn modelId="{CEB29977-2517-46C1-97BD-F1B90CA08777}" srcId="{0CEA70C2-C594-45A6-B92D-55C6AA73F4F2}" destId="{4455C183-053F-4D2F-9611-6573DB2BA197}" srcOrd="2" destOrd="0" parTransId="{BB6DC034-555C-4AF6-B368-AD66B2C9F370}" sibTransId="{66C64A72-DCAE-454D-A4D7-F133C880317E}"/>
    <dgm:cxn modelId="{3066D662-DA58-4FDC-815E-48B2371729C4}" type="presOf" srcId="{12C0A59D-4DF5-464A-9531-CF792BD7D6F2}" destId="{F8C28C25-4AAB-43B0-93A1-0AC2CE4AE2C8}" srcOrd="0" destOrd="0" presId="urn:microsoft.com/office/officeart/2005/8/layout/vList2"/>
    <dgm:cxn modelId="{12478B2B-A158-4174-9F16-EABFC9FDF261}" type="presParOf" srcId="{F8C28C25-4AAB-43B0-93A1-0AC2CE4AE2C8}" destId="{986B9F2B-1C72-4D31-87C5-993DAC943B82}" srcOrd="0" destOrd="0" presId="urn:microsoft.com/office/officeart/2005/8/layout/vList2"/>
    <dgm:cxn modelId="{70AC03CD-96DA-422C-ABF6-5BA7E122CC5A}" type="presParOf" srcId="{F8C28C25-4AAB-43B0-93A1-0AC2CE4AE2C8}" destId="{40A91FF8-55FD-44A7-8EC6-0D2A123F63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443B4C-1A3D-4170-96BE-A55ED109D1DC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28C69B4-A060-4496-B917-98333FC04F21}">
      <dgm:prSet phldrT="[Tekst]" custT="1"/>
      <dgm:spPr>
        <a:xfrm>
          <a:off x="1625274" y="576"/>
          <a:ext cx="4278781" cy="1106674"/>
        </a:xfr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Wielospecjalistyczna ocena funkcjonowania ucznia</a:t>
          </a:r>
        </a:p>
      </dgm:t>
    </dgm:pt>
    <dgm:pt modelId="{12B31942-BDB2-40EB-AF70-F53BC2CB4929}" type="parTrans" cxnId="{0339577A-2819-440C-90CF-8DA2A880C995}">
      <dgm:prSet/>
      <dgm:spPr/>
      <dgm:t>
        <a:bodyPr/>
        <a:lstStyle/>
        <a:p>
          <a:endParaRPr lang="pl-PL"/>
        </a:p>
      </dgm:t>
    </dgm:pt>
    <dgm:pt modelId="{02DE1209-A942-47EE-ACF2-59ECE79FB580}" type="sibTrans" cxnId="{0339577A-2819-440C-90CF-8DA2A880C995}">
      <dgm:prSet/>
      <dgm:spPr>
        <a:xfrm rot="2700000">
          <a:off x="4250831" y="1424887"/>
          <a:ext cx="1156949" cy="387336"/>
        </a:xfrm>
        <a:solidFill>
          <a:srgbClr val="F04A89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0F40009-D032-42D8-AE44-1CDDA6B398E7}">
      <dgm:prSet phldrT="[Tekst]" custT="1"/>
      <dgm:spPr>
        <a:xfrm>
          <a:off x="4785922" y="2129860"/>
          <a:ext cx="2216049" cy="1106674"/>
        </a:xfr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Diagnoza</a:t>
          </a:r>
        </a:p>
      </dgm:t>
    </dgm:pt>
    <dgm:pt modelId="{1D1F24BB-4263-4DBB-9077-B738F00BB5AF}" type="parTrans" cxnId="{20574421-3629-40F1-85CC-870687D9A2CA}">
      <dgm:prSet/>
      <dgm:spPr/>
      <dgm:t>
        <a:bodyPr/>
        <a:lstStyle/>
        <a:p>
          <a:endParaRPr lang="pl-PL"/>
        </a:p>
      </dgm:t>
    </dgm:pt>
    <dgm:pt modelId="{64B0FB6C-8F9A-490D-A97D-7988D235ADFF}" type="sibTrans" cxnId="{20574421-3629-40F1-85CC-870687D9A2CA}">
      <dgm:prSet/>
      <dgm:spPr>
        <a:xfrm rot="8100000">
          <a:off x="4250831" y="3554171"/>
          <a:ext cx="1156949" cy="387336"/>
        </a:xfrm>
        <a:solidFill>
          <a:srgbClr val="F04A89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E1DBD2-02CC-4C64-B86C-790AEEAED8C2}">
      <dgm:prSet phldrT="[Tekst]" custT="1"/>
      <dgm:spPr>
        <a:xfrm>
          <a:off x="1125444" y="4259143"/>
          <a:ext cx="5278440" cy="1106674"/>
        </a:xfr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Wnioski sformułowane na podstawie diagnozy</a:t>
          </a:r>
        </a:p>
        <a:p>
          <a:r>
            <a:rPr lang="pl-PL" sz="18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Proponowane formy pracy z uczniem </a:t>
          </a:r>
        </a:p>
      </dgm:t>
    </dgm:pt>
    <dgm:pt modelId="{246360F9-B425-4F8A-8BCB-D0B9C365921E}" type="parTrans" cxnId="{486D4940-7009-4B70-B123-C1F75114C5AA}">
      <dgm:prSet/>
      <dgm:spPr/>
      <dgm:t>
        <a:bodyPr/>
        <a:lstStyle/>
        <a:p>
          <a:endParaRPr lang="pl-PL"/>
        </a:p>
      </dgm:t>
    </dgm:pt>
    <dgm:pt modelId="{1A6BA54A-DD24-48FD-8E1E-590F1AF7D70D}" type="sibTrans" cxnId="{486D4940-7009-4B70-B123-C1F75114C5AA}">
      <dgm:prSet/>
      <dgm:spPr>
        <a:xfrm rot="13500000">
          <a:off x="2121548" y="3554171"/>
          <a:ext cx="1156949" cy="387336"/>
        </a:xfrm>
        <a:solidFill>
          <a:srgbClr val="F04A89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8493067-9D89-4576-820B-BF1EC6BE7C53}">
      <dgm:prSet phldrT="[Tekst]" custT="1"/>
      <dgm:spPr>
        <a:xfrm>
          <a:off x="404792" y="2129860"/>
          <a:ext cx="2461178" cy="1106674"/>
        </a:xfr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Zalecenia zawarte </a:t>
          </a:r>
        </a:p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 orzeczeniu o  KS</a:t>
          </a:r>
        </a:p>
      </dgm:t>
    </dgm:pt>
    <dgm:pt modelId="{29C5B75D-023D-4117-AAEC-D9B66AB37174}" type="parTrans" cxnId="{D8BDA7CF-5BA4-4616-AB51-4B0313056506}">
      <dgm:prSet/>
      <dgm:spPr/>
      <dgm:t>
        <a:bodyPr/>
        <a:lstStyle/>
        <a:p>
          <a:endParaRPr lang="pl-PL"/>
        </a:p>
      </dgm:t>
    </dgm:pt>
    <dgm:pt modelId="{7DCF34DA-FE8D-4BAB-9D4C-85146695F400}" type="sibTrans" cxnId="{D8BDA7CF-5BA4-4616-AB51-4B0313056506}">
      <dgm:prSet/>
      <dgm:spPr>
        <a:xfrm rot="18900000">
          <a:off x="2121548" y="1424887"/>
          <a:ext cx="1156949" cy="387336"/>
        </a:xfrm>
        <a:solidFill>
          <a:srgbClr val="F04A89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678144F-1838-40FA-A394-77877D29C7F6}" type="pres">
      <dgm:prSet presAssocID="{F2443B4C-1A3D-4170-96BE-A55ED109D1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DA1C5B5-2E13-4EE8-A55B-52B9AD41197F}" type="pres">
      <dgm:prSet presAssocID="{328C69B4-A060-4496-B917-98333FC04F21}" presName="node" presStyleLbl="node1" presStyleIdx="0" presStyleCnt="4" custScaleX="138714" custScaleY="7590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A274C700-03DF-4051-B3E6-051A7F364FE2}" type="pres">
      <dgm:prSet presAssocID="{02DE1209-A942-47EE-ACF2-59ECE79FB580}" presName="sibTrans" presStyleLbl="sibTrans2D1" presStyleIdx="0" presStyleCnt="4" custScaleX="83107" custLinFactNeighborX="2947" custLinFactNeighborY="19775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6530F537-F36E-4F44-AA82-367AE2B84B7B}" type="pres">
      <dgm:prSet presAssocID="{02DE1209-A942-47EE-ACF2-59ECE79FB580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EAD53864-2B32-4217-9801-F03A4FCEDD77}" type="pres">
      <dgm:prSet presAssocID="{A0F40009-D032-42D8-AE44-1CDDA6B398E7}" presName="node" presStyleLbl="node1" presStyleIdx="1" presStyleCnt="4" custScaleX="73209" custScaleY="75781" custRadScaleRad="87762" custRadScaleInc="-325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DBFC8048-9167-4CA8-9D51-7A64499C013A}" type="pres">
      <dgm:prSet presAssocID="{64B0FB6C-8F9A-490D-A97D-7988D235ADFF}" presName="sibTrans" presStyleLbl="sibTrans2D1" presStyleIdx="1" presStyleCnt="4" custScaleX="84579" custLinFactNeighborX="40512" custLinFactNeighborY="11999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2329A41C-D770-443B-846C-E30B4B9B9081}" type="pres">
      <dgm:prSet presAssocID="{64B0FB6C-8F9A-490D-A97D-7988D235ADFF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22336723-830F-4C08-AE01-959A9EF6021B}" type="pres">
      <dgm:prSet presAssocID="{F2E1DBD2-02CC-4C64-B86C-790AEEAED8C2}" presName="node" presStyleLbl="node1" presStyleIdx="2" presStyleCnt="4" custScaleX="223494" custScaleY="69175" custRadScaleRad="42264" custRadScaleInc="-164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B15D8516-CE0A-4352-BD3E-0990FA3D53FF}" type="pres">
      <dgm:prSet presAssocID="{1A6BA54A-DD24-48FD-8E1E-590F1AF7D70D}" presName="sibTrans" presStyleLbl="sibTrans2D1" presStyleIdx="2" presStyleCnt="4" custScaleX="84052" custLinFactNeighborX="-54129" custLinFactNeighborY="615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2617C969-8F1E-4C77-9D38-D22FBDB66C74}" type="pres">
      <dgm:prSet presAssocID="{1A6BA54A-DD24-48FD-8E1E-590F1AF7D70D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EEFCE0AD-5218-442B-844C-0FF2E2FF82E2}" type="pres">
      <dgm:prSet presAssocID="{68493067-9D89-4576-820B-BF1EC6BE7C53}" presName="node" presStyleLbl="node1" presStyleIdx="3" presStyleCnt="4" custScaleX="98051" custScaleY="68483" custRadScaleRad="91965" custRadScaleInc="2730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C7FEB125-FAB4-49E3-81AF-C8881F98479A}" type="pres">
      <dgm:prSet presAssocID="{7DCF34DA-FE8D-4BAB-9D4C-85146695F400}" presName="sibTrans" presStyleLbl="sibTrans2D1" presStyleIdx="3" presStyleCnt="4" custScaleX="80214" custLinFactNeighborX="2007" custLinFactNeighborY="4995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5CA32D0E-0302-44D4-A485-9DFEFCA6DDCF}" type="pres">
      <dgm:prSet presAssocID="{7DCF34DA-FE8D-4BAB-9D4C-85146695F400}" presName="connectorText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D9046EB3-1D3F-4129-AB1E-D81B885E1EBC}" type="presOf" srcId="{02DE1209-A942-47EE-ACF2-59ECE79FB580}" destId="{A274C700-03DF-4051-B3E6-051A7F364FE2}" srcOrd="0" destOrd="0" presId="urn:microsoft.com/office/officeart/2005/8/layout/cycle7"/>
    <dgm:cxn modelId="{DD963F87-0AE0-4544-ACF5-5266ED91C1DD}" type="presOf" srcId="{1A6BA54A-DD24-48FD-8E1E-590F1AF7D70D}" destId="{B15D8516-CE0A-4352-BD3E-0990FA3D53FF}" srcOrd="0" destOrd="0" presId="urn:microsoft.com/office/officeart/2005/8/layout/cycle7"/>
    <dgm:cxn modelId="{1D094905-47D3-4564-9408-80F109BAD00C}" type="presOf" srcId="{02DE1209-A942-47EE-ACF2-59ECE79FB580}" destId="{6530F537-F36E-4F44-AA82-367AE2B84B7B}" srcOrd="1" destOrd="0" presId="urn:microsoft.com/office/officeart/2005/8/layout/cycle7"/>
    <dgm:cxn modelId="{99534E17-8C7A-4C57-B84A-EE8637F6CAA1}" type="presOf" srcId="{64B0FB6C-8F9A-490D-A97D-7988D235ADFF}" destId="{2329A41C-D770-443B-846C-E30B4B9B9081}" srcOrd="1" destOrd="0" presId="urn:microsoft.com/office/officeart/2005/8/layout/cycle7"/>
    <dgm:cxn modelId="{692FFB5D-833B-4B15-87F9-EFCABBC265F3}" type="presOf" srcId="{F2E1DBD2-02CC-4C64-B86C-790AEEAED8C2}" destId="{22336723-830F-4C08-AE01-959A9EF6021B}" srcOrd="0" destOrd="0" presId="urn:microsoft.com/office/officeart/2005/8/layout/cycle7"/>
    <dgm:cxn modelId="{D8BDA7CF-5BA4-4616-AB51-4B0313056506}" srcId="{F2443B4C-1A3D-4170-96BE-A55ED109D1DC}" destId="{68493067-9D89-4576-820B-BF1EC6BE7C53}" srcOrd="3" destOrd="0" parTransId="{29C5B75D-023D-4117-AAEC-D9B66AB37174}" sibTransId="{7DCF34DA-FE8D-4BAB-9D4C-85146695F400}"/>
    <dgm:cxn modelId="{0339577A-2819-440C-90CF-8DA2A880C995}" srcId="{F2443B4C-1A3D-4170-96BE-A55ED109D1DC}" destId="{328C69B4-A060-4496-B917-98333FC04F21}" srcOrd="0" destOrd="0" parTransId="{12B31942-BDB2-40EB-AF70-F53BC2CB4929}" sibTransId="{02DE1209-A942-47EE-ACF2-59ECE79FB580}"/>
    <dgm:cxn modelId="{9934234E-695D-4944-A02C-8609825919D6}" type="presOf" srcId="{64B0FB6C-8F9A-490D-A97D-7988D235ADFF}" destId="{DBFC8048-9167-4CA8-9D51-7A64499C013A}" srcOrd="0" destOrd="0" presId="urn:microsoft.com/office/officeart/2005/8/layout/cycle7"/>
    <dgm:cxn modelId="{292A02BD-601C-47A7-AA71-2549CCDBBB85}" type="presOf" srcId="{68493067-9D89-4576-820B-BF1EC6BE7C53}" destId="{EEFCE0AD-5218-442B-844C-0FF2E2FF82E2}" srcOrd="0" destOrd="0" presId="urn:microsoft.com/office/officeart/2005/8/layout/cycle7"/>
    <dgm:cxn modelId="{463A22FB-D993-472A-BA3B-3CF27C0FC212}" type="presOf" srcId="{1A6BA54A-DD24-48FD-8E1E-590F1AF7D70D}" destId="{2617C969-8F1E-4C77-9D38-D22FBDB66C74}" srcOrd="1" destOrd="0" presId="urn:microsoft.com/office/officeart/2005/8/layout/cycle7"/>
    <dgm:cxn modelId="{20574421-3629-40F1-85CC-870687D9A2CA}" srcId="{F2443B4C-1A3D-4170-96BE-A55ED109D1DC}" destId="{A0F40009-D032-42D8-AE44-1CDDA6B398E7}" srcOrd="1" destOrd="0" parTransId="{1D1F24BB-4263-4DBB-9077-B738F00BB5AF}" sibTransId="{64B0FB6C-8F9A-490D-A97D-7988D235ADFF}"/>
    <dgm:cxn modelId="{D0373AAE-A4BE-4E56-B77E-33F7A29CF3AD}" type="presOf" srcId="{7DCF34DA-FE8D-4BAB-9D4C-85146695F400}" destId="{5CA32D0E-0302-44D4-A485-9DFEFCA6DDCF}" srcOrd="1" destOrd="0" presId="urn:microsoft.com/office/officeart/2005/8/layout/cycle7"/>
    <dgm:cxn modelId="{80291A58-C46E-4A6D-B988-99F7335A0BB8}" type="presOf" srcId="{F2443B4C-1A3D-4170-96BE-A55ED109D1DC}" destId="{5678144F-1838-40FA-A394-77877D29C7F6}" srcOrd="0" destOrd="0" presId="urn:microsoft.com/office/officeart/2005/8/layout/cycle7"/>
    <dgm:cxn modelId="{486D4940-7009-4B70-B123-C1F75114C5AA}" srcId="{F2443B4C-1A3D-4170-96BE-A55ED109D1DC}" destId="{F2E1DBD2-02CC-4C64-B86C-790AEEAED8C2}" srcOrd="2" destOrd="0" parTransId="{246360F9-B425-4F8A-8BCB-D0B9C365921E}" sibTransId="{1A6BA54A-DD24-48FD-8E1E-590F1AF7D70D}"/>
    <dgm:cxn modelId="{354EE484-1DFC-432B-A3BB-E4662373B6EA}" type="presOf" srcId="{7DCF34DA-FE8D-4BAB-9D4C-85146695F400}" destId="{C7FEB125-FAB4-49E3-81AF-C8881F98479A}" srcOrd="0" destOrd="0" presId="urn:microsoft.com/office/officeart/2005/8/layout/cycle7"/>
    <dgm:cxn modelId="{49DA5304-EF5D-4EA3-93E5-B499746F5135}" type="presOf" srcId="{A0F40009-D032-42D8-AE44-1CDDA6B398E7}" destId="{EAD53864-2B32-4217-9801-F03A4FCEDD77}" srcOrd="0" destOrd="0" presId="urn:microsoft.com/office/officeart/2005/8/layout/cycle7"/>
    <dgm:cxn modelId="{87E6FC68-EECE-4169-AD6F-CBF7A5482BF9}" type="presOf" srcId="{328C69B4-A060-4496-B917-98333FC04F21}" destId="{1DA1C5B5-2E13-4EE8-A55B-52B9AD41197F}" srcOrd="0" destOrd="0" presId="urn:microsoft.com/office/officeart/2005/8/layout/cycle7"/>
    <dgm:cxn modelId="{ABFB9F49-F0D2-4F30-A29B-A641879EE93B}" type="presParOf" srcId="{5678144F-1838-40FA-A394-77877D29C7F6}" destId="{1DA1C5B5-2E13-4EE8-A55B-52B9AD41197F}" srcOrd="0" destOrd="0" presId="urn:microsoft.com/office/officeart/2005/8/layout/cycle7"/>
    <dgm:cxn modelId="{2174B63B-059E-458A-818D-14163AE6F1AC}" type="presParOf" srcId="{5678144F-1838-40FA-A394-77877D29C7F6}" destId="{A274C700-03DF-4051-B3E6-051A7F364FE2}" srcOrd="1" destOrd="0" presId="urn:microsoft.com/office/officeart/2005/8/layout/cycle7"/>
    <dgm:cxn modelId="{B546931B-4308-48E2-BA74-647B20D8BCAB}" type="presParOf" srcId="{A274C700-03DF-4051-B3E6-051A7F364FE2}" destId="{6530F537-F36E-4F44-AA82-367AE2B84B7B}" srcOrd="0" destOrd="0" presId="urn:microsoft.com/office/officeart/2005/8/layout/cycle7"/>
    <dgm:cxn modelId="{E6794B02-71C2-4F70-9B64-3E938768A5E3}" type="presParOf" srcId="{5678144F-1838-40FA-A394-77877D29C7F6}" destId="{EAD53864-2B32-4217-9801-F03A4FCEDD77}" srcOrd="2" destOrd="0" presId="urn:microsoft.com/office/officeart/2005/8/layout/cycle7"/>
    <dgm:cxn modelId="{095518FE-8BD1-4A29-AC4E-AFFB486FAACD}" type="presParOf" srcId="{5678144F-1838-40FA-A394-77877D29C7F6}" destId="{DBFC8048-9167-4CA8-9D51-7A64499C013A}" srcOrd="3" destOrd="0" presId="urn:microsoft.com/office/officeart/2005/8/layout/cycle7"/>
    <dgm:cxn modelId="{9CED90FB-8D39-40EE-A710-86445DCDAE36}" type="presParOf" srcId="{DBFC8048-9167-4CA8-9D51-7A64499C013A}" destId="{2329A41C-D770-443B-846C-E30B4B9B9081}" srcOrd="0" destOrd="0" presId="urn:microsoft.com/office/officeart/2005/8/layout/cycle7"/>
    <dgm:cxn modelId="{9C5B9377-A1C9-40A8-9C73-5ABEF41C1A4E}" type="presParOf" srcId="{5678144F-1838-40FA-A394-77877D29C7F6}" destId="{22336723-830F-4C08-AE01-959A9EF6021B}" srcOrd="4" destOrd="0" presId="urn:microsoft.com/office/officeart/2005/8/layout/cycle7"/>
    <dgm:cxn modelId="{9463DA97-6E9C-45DD-84F5-4460CE2A28E9}" type="presParOf" srcId="{5678144F-1838-40FA-A394-77877D29C7F6}" destId="{B15D8516-CE0A-4352-BD3E-0990FA3D53FF}" srcOrd="5" destOrd="0" presId="urn:microsoft.com/office/officeart/2005/8/layout/cycle7"/>
    <dgm:cxn modelId="{E6D77DB4-1441-4939-BB9A-0E532B7DB3CE}" type="presParOf" srcId="{B15D8516-CE0A-4352-BD3E-0990FA3D53FF}" destId="{2617C969-8F1E-4C77-9D38-D22FBDB66C74}" srcOrd="0" destOrd="0" presId="urn:microsoft.com/office/officeart/2005/8/layout/cycle7"/>
    <dgm:cxn modelId="{2608939E-52DF-402B-BAC9-9248B3EC88C7}" type="presParOf" srcId="{5678144F-1838-40FA-A394-77877D29C7F6}" destId="{EEFCE0AD-5218-442B-844C-0FF2E2FF82E2}" srcOrd="6" destOrd="0" presId="urn:microsoft.com/office/officeart/2005/8/layout/cycle7"/>
    <dgm:cxn modelId="{85554328-F1D9-4EB5-ADE9-6A369829E994}" type="presParOf" srcId="{5678144F-1838-40FA-A394-77877D29C7F6}" destId="{C7FEB125-FAB4-49E3-81AF-C8881F98479A}" srcOrd="7" destOrd="0" presId="urn:microsoft.com/office/officeart/2005/8/layout/cycle7"/>
    <dgm:cxn modelId="{10C71F55-90E7-4BF6-B45B-970C42DB3FFF}" type="presParOf" srcId="{C7FEB125-FAB4-49E3-81AF-C8881F98479A}" destId="{5CA32D0E-0302-44D4-A485-9DFEFCA6DD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996CA2-4406-42B6-B52F-78E30FB617E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39A2345-E20C-4059-9C68-263FD7B96567}">
      <dgm:prSet phldrT="[Tekst]" custT="1"/>
      <dgm:spPr>
        <a:xfrm>
          <a:off x="442885" y="317117"/>
          <a:ext cx="6703937" cy="1744664"/>
        </a:xfr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l-PL" sz="1400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Zindywidualizowana ścieżka kształcenia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dla ucznia objętego PPP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§ 12 Rozporządzenia o PPP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na podstawie Prawa Oświatowego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solidFill>
                <a:schemeClr val="bg1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nie dłużej niż 1 rok szkolny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pl-PL" sz="2000" b="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89DF75B-F973-4ED7-ABD3-F9922C3E8567}" type="parTrans" cxnId="{D42C4C86-0A03-42F9-88F1-32C94D892122}">
      <dgm:prSet/>
      <dgm:spPr/>
      <dgm:t>
        <a:bodyPr/>
        <a:lstStyle/>
        <a:p>
          <a:endParaRPr lang="pl-PL"/>
        </a:p>
      </dgm:t>
    </dgm:pt>
    <dgm:pt modelId="{2E96DBB2-4B61-4100-9B58-E6DFDEA42D96}" type="sibTrans" cxnId="{D42C4C86-0A03-42F9-88F1-32C94D892122}">
      <dgm:prSet/>
      <dgm:spPr/>
      <dgm:t>
        <a:bodyPr/>
        <a:lstStyle/>
        <a:p>
          <a:endParaRPr lang="pl-PL"/>
        </a:p>
      </dgm:t>
    </dgm:pt>
    <dgm:pt modelId="{0B5F10E8-B227-4CEB-A417-7B91FF3092EC}">
      <dgm:prSet phldrT="[Tekst]" custT="1"/>
      <dgm:spPr>
        <a:xfrm>
          <a:off x="2340747" y="2295249"/>
          <a:ext cx="6409263" cy="1327717"/>
        </a:xfr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Zajęcia realizowane indywidualnie z uczniem objętym kształceniem specjalnym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§6 ust. 1 pkt 8 Rozporządzenia o KS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zgodnie z IPET –indywidualnie lub w grupach do 5 uczniów </a:t>
          </a:r>
          <a:endParaRPr lang="pl-PL" sz="1400" b="1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B7CCEDD-EC46-423C-BEF7-16AF9BE4CC2C}" type="parTrans" cxnId="{2FE74D5F-FA8A-49E2-92BE-588CD6C5880E}">
      <dgm:prSet/>
      <dgm:spPr/>
      <dgm:t>
        <a:bodyPr/>
        <a:lstStyle/>
        <a:p>
          <a:endParaRPr lang="pl-PL"/>
        </a:p>
      </dgm:t>
    </dgm:pt>
    <dgm:pt modelId="{F529199F-9C06-4E67-BA46-AFE4F34A3A02}" type="sibTrans" cxnId="{2FE74D5F-FA8A-49E2-92BE-588CD6C5880E}">
      <dgm:prSet/>
      <dgm:spPr/>
      <dgm:t>
        <a:bodyPr/>
        <a:lstStyle/>
        <a:p>
          <a:endParaRPr lang="pl-PL"/>
        </a:p>
      </dgm:t>
    </dgm:pt>
    <dgm:pt modelId="{97C2B087-720A-4C42-9BA1-EB77B37CD8E0}">
      <dgm:prSet phldrT="[Tekst]" custT="1"/>
      <dgm:spPr>
        <a:xfrm>
          <a:off x="6437853" y="4092954"/>
          <a:ext cx="4216173" cy="735139"/>
        </a:xfr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b="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Indywidualne nauczanie</a:t>
          </a:r>
        </a:p>
        <a:p>
          <a:r>
            <a:rPr lang="pl-PL" sz="16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na okres od 30 dni do - 1 rok szkolny</a:t>
          </a:r>
        </a:p>
      </dgm:t>
    </dgm:pt>
    <dgm:pt modelId="{14FDBF04-698F-4D67-B045-689CEAE2344B}" type="sibTrans" cxnId="{FD93C4E7-82EC-4878-B038-58F184CE4837}">
      <dgm:prSet/>
      <dgm:spPr/>
      <dgm:t>
        <a:bodyPr/>
        <a:lstStyle/>
        <a:p>
          <a:endParaRPr lang="pl-PL"/>
        </a:p>
      </dgm:t>
    </dgm:pt>
    <dgm:pt modelId="{C5BBEF74-042A-4D74-A752-5E2F890893C5}" type="parTrans" cxnId="{FD93C4E7-82EC-4878-B038-58F184CE4837}">
      <dgm:prSet/>
      <dgm:spPr/>
      <dgm:t>
        <a:bodyPr/>
        <a:lstStyle/>
        <a:p>
          <a:endParaRPr lang="pl-PL"/>
        </a:p>
      </dgm:t>
    </dgm:pt>
    <dgm:pt modelId="{3053F8FF-9233-4368-B2AB-EF04635D8F90}" type="pres">
      <dgm:prSet presAssocID="{D0996CA2-4406-42B6-B52F-78E30FB617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1B9BE32-DD54-4AB1-B009-BE336EE3E0A9}" type="pres">
      <dgm:prSet presAssocID="{839A2345-E20C-4059-9C68-263FD7B96567}" presName="composite" presStyleCnt="0"/>
      <dgm:spPr/>
    </dgm:pt>
    <dgm:pt modelId="{71646066-1C70-46EC-AA29-539A659162F0}" type="pres">
      <dgm:prSet presAssocID="{839A2345-E20C-4059-9C68-263FD7B96567}" presName="bentUpArrow1" presStyleLbl="alignImgPlace1" presStyleIdx="0" presStyleCnt="2"/>
      <dgm:spPr>
        <a:xfrm rot="5400000">
          <a:off x="2982996" y="2150189"/>
          <a:ext cx="641522" cy="7303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ADDC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A51D256-DADC-4411-BB0C-1FB88190F78F}" type="pres">
      <dgm:prSet presAssocID="{839A2345-E20C-4059-9C68-263FD7B96567}" presName="ParentText" presStyleLbl="node1" presStyleIdx="0" presStyleCnt="3" custScaleX="620766" custScaleY="204162" custLinFactY="-73108" custLinFactNeighborX="-773" custLinFactNeighborY="-100000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80EB99A4-A8F8-4CE5-BA1F-78F2A0E57675}" type="pres">
      <dgm:prSet presAssocID="{839A2345-E20C-4059-9C68-263FD7B96567}" presName="ChildText" presStyleLbl="revTx" presStyleIdx="0" presStyleCnt="2">
        <dgm:presLayoutVars>
          <dgm:chMax val="0"/>
          <dgm:chPref val="0"/>
          <dgm:bulletEnabled val="1"/>
        </dgm:presLayoutVars>
      </dgm:prSet>
      <dgm:spPr>
        <a:xfrm>
          <a:off x="3892978" y="1511143"/>
          <a:ext cx="785449" cy="610973"/>
        </a:xfrm>
        <a:prstGeom prst="rect">
          <a:avLst/>
        </a:prstGeom>
        <a:noFill/>
        <a:ln>
          <a:noFill/>
        </a:ln>
        <a:effectLst/>
      </dgm:spPr>
    </dgm:pt>
    <dgm:pt modelId="{B3E7CE56-44A4-473F-94A4-4A0523FA053D}" type="pres">
      <dgm:prSet presAssocID="{2E96DBB2-4B61-4100-9B58-E6DFDEA42D96}" presName="sibTrans" presStyleCnt="0"/>
      <dgm:spPr/>
    </dgm:pt>
    <dgm:pt modelId="{AE2B912B-882F-402E-A5EF-1530B2B5FA19}" type="pres">
      <dgm:prSet presAssocID="{0B5F10E8-B227-4CEB-A417-7B91FF3092EC}" presName="composite" presStyleCnt="0"/>
      <dgm:spPr/>
    </dgm:pt>
    <dgm:pt modelId="{F84CB62A-9EEC-4290-8C17-7D0ACA9E76D7}" type="pres">
      <dgm:prSet presAssocID="{0B5F10E8-B227-4CEB-A417-7B91FF3092EC}" presName="bentUpArrow1" presStyleLbl="alignImgPlace1" presStyleIdx="1" presStyleCnt="2"/>
      <dgm:spPr>
        <a:xfrm rot="5400000">
          <a:off x="6053549" y="3285240"/>
          <a:ext cx="641522" cy="7303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ADDC">
            <a:tint val="50000"/>
            <a:hueOff val="1486123"/>
            <a:satOff val="-26785"/>
            <a:lumOff val="10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E73D495-37E0-404D-9833-DCB506D05EE3}" type="pres">
      <dgm:prSet presAssocID="{0B5F10E8-B227-4CEB-A417-7B91FF3092EC}" presName="ParentText" presStyleLbl="node1" presStyleIdx="1" presStyleCnt="3" custScaleX="593480" custScaleY="175641" custLinFactX="-39986" custLinFactNeighborX="-100000" custLinFactNeighborY="-87358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  <dgm:pt modelId="{14F70473-180F-4263-B8F8-74863C24D29D}" type="pres">
      <dgm:prSet presAssocID="{0B5F10E8-B227-4CEB-A417-7B91FF3092EC}" presName="ChildText" presStyleLbl="revTx" presStyleIdx="1" presStyleCnt="2">
        <dgm:presLayoutVars>
          <dgm:chMax val="0"/>
          <dgm:chPref val="0"/>
          <dgm:bulletEnabled val="1"/>
        </dgm:presLayoutVars>
      </dgm:prSet>
      <dgm:spPr>
        <a:xfrm>
          <a:off x="6963531" y="2646194"/>
          <a:ext cx="785449" cy="610973"/>
        </a:xfrm>
        <a:prstGeom prst="rect">
          <a:avLst/>
        </a:prstGeom>
        <a:noFill/>
        <a:ln>
          <a:noFill/>
        </a:ln>
        <a:effectLst/>
      </dgm:spPr>
    </dgm:pt>
    <dgm:pt modelId="{F11CF82C-9320-47A3-AAD1-C1DD63BA15F1}" type="pres">
      <dgm:prSet presAssocID="{F529199F-9C06-4E67-BA46-AFE4F34A3A02}" presName="sibTrans" presStyleCnt="0"/>
      <dgm:spPr/>
    </dgm:pt>
    <dgm:pt modelId="{B11FC1DF-F256-44C4-82D9-0ADE804D34DF}" type="pres">
      <dgm:prSet presAssocID="{97C2B087-720A-4C42-9BA1-EB77B37CD8E0}" presName="composite" presStyleCnt="0"/>
      <dgm:spPr/>
    </dgm:pt>
    <dgm:pt modelId="{A96230E6-F42F-4A9C-8B95-159DB64EDF7F}" type="pres">
      <dgm:prSet presAssocID="{97C2B087-720A-4C42-9BA1-EB77B37CD8E0}" presName="ParentText" presStyleLbl="node1" presStyleIdx="2" presStyleCnt="3" custScaleX="390406" custScaleY="97250" custLinFactNeighborX="-67803" custLinFactNeighborY="-13284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pl-PL"/>
        </a:p>
      </dgm:t>
    </dgm:pt>
  </dgm:ptLst>
  <dgm:cxnLst>
    <dgm:cxn modelId="{E214716A-C2D0-41A9-8E44-B10268A6FDCD}" type="presOf" srcId="{839A2345-E20C-4059-9C68-263FD7B96567}" destId="{2A51D256-DADC-4411-BB0C-1FB88190F78F}" srcOrd="0" destOrd="0" presId="urn:microsoft.com/office/officeart/2005/8/layout/StepDownProcess"/>
    <dgm:cxn modelId="{D42C4C86-0A03-42F9-88F1-32C94D892122}" srcId="{D0996CA2-4406-42B6-B52F-78E30FB617E0}" destId="{839A2345-E20C-4059-9C68-263FD7B96567}" srcOrd="0" destOrd="0" parTransId="{F89DF75B-F973-4ED7-ABD3-F9922C3E8567}" sibTransId="{2E96DBB2-4B61-4100-9B58-E6DFDEA42D96}"/>
    <dgm:cxn modelId="{F10FE466-305D-4A89-897C-60EE6F4F0B4B}" type="presOf" srcId="{0B5F10E8-B227-4CEB-A417-7B91FF3092EC}" destId="{7E73D495-37E0-404D-9833-DCB506D05EE3}" srcOrd="0" destOrd="0" presId="urn:microsoft.com/office/officeart/2005/8/layout/StepDownProcess"/>
    <dgm:cxn modelId="{FCFA5ADD-9452-44AD-929B-F9DB08327E55}" type="presOf" srcId="{D0996CA2-4406-42B6-B52F-78E30FB617E0}" destId="{3053F8FF-9233-4368-B2AB-EF04635D8F90}" srcOrd="0" destOrd="0" presId="urn:microsoft.com/office/officeart/2005/8/layout/StepDownProcess"/>
    <dgm:cxn modelId="{2FE74D5F-FA8A-49E2-92BE-588CD6C5880E}" srcId="{D0996CA2-4406-42B6-B52F-78E30FB617E0}" destId="{0B5F10E8-B227-4CEB-A417-7B91FF3092EC}" srcOrd="1" destOrd="0" parTransId="{1B7CCEDD-EC46-423C-BEF7-16AF9BE4CC2C}" sibTransId="{F529199F-9C06-4E67-BA46-AFE4F34A3A02}"/>
    <dgm:cxn modelId="{257F982B-7432-4684-B417-8525758E82BD}" type="presOf" srcId="{97C2B087-720A-4C42-9BA1-EB77B37CD8E0}" destId="{A96230E6-F42F-4A9C-8B95-159DB64EDF7F}" srcOrd="0" destOrd="0" presId="urn:microsoft.com/office/officeart/2005/8/layout/StepDownProcess"/>
    <dgm:cxn modelId="{FD93C4E7-82EC-4878-B038-58F184CE4837}" srcId="{D0996CA2-4406-42B6-B52F-78E30FB617E0}" destId="{97C2B087-720A-4C42-9BA1-EB77B37CD8E0}" srcOrd="2" destOrd="0" parTransId="{C5BBEF74-042A-4D74-A752-5E2F890893C5}" sibTransId="{14FDBF04-698F-4D67-B045-689CEAE2344B}"/>
    <dgm:cxn modelId="{9EB961C3-4AA6-45B5-BB94-A7782CC77189}" type="presParOf" srcId="{3053F8FF-9233-4368-B2AB-EF04635D8F90}" destId="{B1B9BE32-DD54-4AB1-B009-BE336EE3E0A9}" srcOrd="0" destOrd="0" presId="urn:microsoft.com/office/officeart/2005/8/layout/StepDownProcess"/>
    <dgm:cxn modelId="{53C32F9A-ACE7-466D-9D40-614978016790}" type="presParOf" srcId="{B1B9BE32-DD54-4AB1-B009-BE336EE3E0A9}" destId="{71646066-1C70-46EC-AA29-539A659162F0}" srcOrd="0" destOrd="0" presId="urn:microsoft.com/office/officeart/2005/8/layout/StepDownProcess"/>
    <dgm:cxn modelId="{1365C3D5-BC39-4341-99A6-91E9F9768C9E}" type="presParOf" srcId="{B1B9BE32-DD54-4AB1-B009-BE336EE3E0A9}" destId="{2A51D256-DADC-4411-BB0C-1FB88190F78F}" srcOrd="1" destOrd="0" presId="urn:microsoft.com/office/officeart/2005/8/layout/StepDownProcess"/>
    <dgm:cxn modelId="{468816E7-69D1-4A1C-BF09-D1A3A679046A}" type="presParOf" srcId="{B1B9BE32-DD54-4AB1-B009-BE336EE3E0A9}" destId="{80EB99A4-A8F8-4CE5-BA1F-78F2A0E57675}" srcOrd="2" destOrd="0" presId="urn:microsoft.com/office/officeart/2005/8/layout/StepDownProcess"/>
    <dgm:cxn modelId="{E68935E6-AFCC-4E96-9456-15AD4C06DF3A}" type="presParOf" srcId="{3053F8FF-9233-4368-B2AB-EF04635D8F90}" destId="{B3E7CE56-44A4-473F-94A4-4A0523FA053D}" srcOrd="1" destOrd="0" presId="urn:microsoft.com/office/officeart/2005/8/layout/StepDownProcess"/>
    <dgm:cxn modelId="{D353C388-543E-45DF-B043-755A7F435D7A}" type="presParOf" srcId="{3053F8FF-9233-4368-B2AB-EF04635D8F90}" destId="{AE2B912B-882F-402E-A5EF-1530B2B5FA19}" srcOrd="2" destOrd="0" presId="urn:microsoft.com/office/officeart/2005/8/layout/StepDownProcess"/>
    <dgm:cxn modelId="{91F679DE-7DB6-434B-A93F-941235CA8C5A}" type="presParOf" srcId="{AE2B912B-882F-402E-A5EF-1530B2B5FA19}" destId="{F84CB62A-9EEC-4290-8C17-7D0ACA9E76D7}" srcOrd="0" destOrd="0" presId="urn:microsoft.com/office/officeart/2005/8/layout/StepDownProcess"/>
    <dgm:cxn modelId="{BE2EAA33-9F45-495E-93A6-BF68E3022E0B}" type="presParOf" srcId="{AE2B912B-882F-402E-A5EF-1530B2B5FA19}" destId="{7E73D495-37E0-404D-9833-DCB506D05EE3}" srcOrd="1" destOrd="0" presId="urn:microsoft.com/office/officeart/2005/8/layout/StepDownProcess"/>
    <dgm:cxn modelId="{C8F7BC99-7212-46F5-96C0-F9A802A9C5AD}" type="presParOf" srcId="{AE2B912B-882F-402E-A5EF-1530B2B5FA19}" destId="{14F70473-180F-4263-B8F8-74863C24D29D}" srcOrd="2" destOrd="0" presId="urn:microsoft.com/office/officeart/2005/8/layout/StepDownProcess"/>
    <dgm:cxn modelId="{F58E511E-2B7B-4618-8A63-A1B767EBD1DA}" type="presParOf" srcId="{3053F8FF-9233-4368-B2AB-EF04635D8F90}" destId="{F11CF82C-9320-47A3-AAD1-C1DD63BA15F1}" srcOrd="3" destOrd="0" presId="urn:microsoft.com/office/officeart/2005/8/layout/StepDownProcess"/>
    <dgm:cxn modelId="{D33AE154-A2B5-4370-9E7B-2A48E5BEFB0C}" type="presParOf" srcId="{3053F8FF-9233-4368-B2AB-EF04635D8F90}" destId="{B11FC1DF-F256-44C4-82D9-0ADE804D34DF}" srcOrd="4" destOrd="0" presId="urn:microsoft.com/office/officeart/2005/8/layout/StepDownProcess"/>
    <dgm:cxn modelId="{6B7626B7-2E31-4266-8639-EBD4FA5D610A}" type="presParOf" srcId="{B11FC1DF-F256-44C4-82D9-0ADE804D34DF}" destId="{A96230E6-F42F-4A9C-8B95-159DB64EDF7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8F9F36-CCBF-455D-AE8F-BB5668760B1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0351B4C-2596-4ABE-8DF5-C828F2AF006C}">
      <dgm:prSet phldrT="[Tekst]" custT="1"/>
      <dgm:spPr>
        <a:xfrm>
          <a:off x="404763" y="1461064"/>
          <a:ext cx="2769578" cy="1789414"/>
        </a:xfrm>
        <a:noFill/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 specjalnych </a:t>
          </a:r>
        </a:p>
        <a:p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Standard A + Waga wynikająca z KS</a:t>
          </a:r>
        </a:p>
      </dgm:t>
    </dgm:pt>
    <dgm:pt modelId="{897F9555-2BB4-40AB-B1F7-0833B5C38909}" type="parTrans" cxnId="{7FA5459D-8339-4517-8F42-CE71D484BE53}">
      <dgm:prSet/>
      <dgm:spPr/>
      <dgm:t>
        <a:bodyPr/>
        <a:lstStyle/>
        <a:p>
          <a:endParaRPr lang="pl-PL"/>
        </a:p>
      </dgm:t>
    </dgm:pt>
    <dgm:pt modelId="{3E06A0B2-B7E7-4D13-B8CD-46B07FDA8F2A}" type="sibTrans" cxnId="{7FA5459D-8339-4517-8F42-CE71D484BE53}">
      <dgm:prSet/>
      <dgm:spPr/>
      <dgm:t>
        <a:bodyPr/>
        <a:lstStyle/>
        <a:p>
          <a:endParaRPr lang="pl-PL"/>
        </a:p>
      </dgm:t>
    </dgm:pt>
    <dgm:pt modelId="{019ECE88-91BA-47C1-8A05-15290A12B004}">
      <dgm:prSet phldrT="[Tekst]" custT="1"/>
      <dgm:spPr>
        <a:xfrm>
          <a:off x="3432881" y="831079"/>
          <a:ext cx="2970984" cy="1789414"/>
        </a:xfrm>
        <a:noFill/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 ..... ogólnodostępnych</a:t>
          </a:r>
        </a:p>
        <a:p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Tylko wagi  na KS</a:t>
          </a:r>
        </a:p>
      </dgm:t>
    </dgm:pt>
    <dgm:pt modelId="{3CF6E84A-371C-4D3F-8A04-D5D6A152F025}" type="parTrans" cxnId="{5E06B69F-65A1-42A2-901F-75065930D828}">
      <dgm:prSet/>
      <dgm:spPr/>
      <dgm:t>
        <a:bodyPr/>
        <a:lstStyle/>
        <a:p>
          <a:endParaRPr lang="pl-PL"/>
        </a:p>
      </dgm:t>
    </dgm:pt>
    <dgm:pt modelId="{ADCBC0DC-4873-4629-BC1D-D42E7F82AF1C}" type="sibTrans" cxnId="{5E06B69F-65A1-42A2-901F-75065930D828}">
      <dgm:prSet/>
      <dgm:spPr/>
      <dgm:t>
        <a:bodyPr/>
        <a:lstStyle/>
        <a:p>
          <a:endParaRPr lang="pl-PL"/>
        </a:p>
      </dgm:t>
    </dgm:pt>
    <dgm:pt modelId="{BDD2132E-DFE3-4B9E-911A-56A3F1C9616B}">
      <dgm:prSet phldrT="[Tekst]" custT="1"/>
      <dgm:spPr>
        <a:xfrm>
          <a:off x="5879034" y="216025"/>
          <a:ext cx="3135215" cy="1648479"/>
        </a:xfrm>
        <a:noFill/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szkołach...</a:t>
          </a:r>
        </a:p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integracyjnych i z klasami integracyjnymi </a:t>
          </a:r>
        </a:p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Wagi na KS + Inne środki ustalone wg ustawowego wzoru</a:t>
          </a:r>
        </a:p>
      </dgm:t>
    </dgm:pt>
    <dgm:pt modelId="{EAC4E1F3-8FD8-4E20-90ED-63ADB92F455C}" type="parTrans" cxnId="{B2E9A683-EFD8-4D5F-878B-BACACC5A7F00}">
      <dgm:prSet/>
      <dgm:spPr/>
      <dgm:t>
        <a:bodyPr/>
        <a:lstStyle/>
        <a:p>
          <a:endParaRPr lang="pl-PL"/>
        </a:p>
      </dgm:t>
    </dgm:pt>
    <dgm:pt modelId="{B93B45BB-9A03-4B68-BA22-A3CC2F1E9540}" type="sibTrans" cxnId="{B2E9A683-EFD8-4D5F-878B-BACACC5A7F00}">
      <dgm:prSet/>
      <dgm:spPr/>
      <dgm:t>
        <a:bodyPr/>
        <a:lstStyle/>
        <a:p>
          <a:endParaRPr lang="pl-PL"/>
        </a:p>
      </dgm:t>
    </dgm:pt>
    <dgm:pt modelId="{8DF93242-73FB-41E3-9AAC-8984B6E625FC}" type="pres">
      <dgm:prSet presAssocID="{2A8F9F36-CCBF-455D-AE8F-BB5668760B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40A4925-C6BE-43C1-8F8A-42EC8216B8DC}" type="pres">
      <dgm:prSet presAssocID="{A0351B4C-2596-4ABE-8DF5-C828F2AF006C}" presName="composite" presStyleCnt="0"/>
      <dgm:spPr/>
    </dgm:pt>
    <dgm:pt modelId="{88ABA9E9-9A8D-44BF-9ED9-04CE5E49B871}" type="pres">
      <dgm:prSet presAssocID="{A0351B4C-2596-4ABE-8DF5-C828F2AF006C}" presName="LShape" presStyleLbl="alignNode1" presStyleIdx="0" presStyleCnt="5" custLinFactNeighborX="4870" custLinFactNeighborY="-39792"/>
      <dgm:spPr>
        <a:xfrm rot="5400000">
          <a:off x="592872" y="785164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70B86778-96F9-42F8-9A65-BF2D1D2DAA99}" type="pres">
      <dgm:prSet presAssocID="{A0351B4C-2596-4ABE-8DF5-C828F2AF006C}" presName="ParentText" presStyleLbl="revTx" presStyleIdx="0" presStyleCnt="3" custScaleX="135670" custScaleY="60872" custLinFactNeighborX="18771" custLinFactNeighborY="-3293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FAB9EFF0-6EB7-4535-9E15-5A753D648820}" type="pres">
      <dgm:prSet presAssocID="{A0351B4C-2596-4ABE-8DF5-C828F2AF006C}" presName="Triangle" presStyleLbl="alignNode1" presStyleIdx="1" presStyleCnt="5" custLinFactNeighborX="26604" custLinFactNeighborY="-77569"/>
      <dgm:spPr>
        <a:xfrm>
          <a:off x="2022275" y="618694"/>
          <a:ext cx="385171" cy="385171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gm:spPr>
    </dgm:pt>
    <dgm:pt modelId="{01DEC36E-0645-40B8-9CB0-99AB8B7F7EA8}" type="pres">
      <dgm:prSet presAssocID="{3E06A0B2-B7E7-4D13-B8CD-46B07FDA8F2A}" presName="sibTrans" presStyleCnt="0"/>
      <dgm:spPr/>
    </dgm:pt>
    <dgm:pt modelId="{85A4230C-EE94-476D-9599-884B27F23654}" type="pres">
      <dgm:prSet presAssocID="{3E06A0B2-B7E7-4D13-B8CD-46B07FDA8F2A}" presName="space" presStyleCnt="0"/>
      <dgm:spPr/>
    </dgm:pt>
    <dgm:pt modelId="{CA3E1D8D-3B49-40A4-8D39-A6E0481A0D0B}" type="pres">
      <dgm:prSet presAssocID="{019ECE88-91BA-47C1-8A05-15290A12B004}" presName="composite" presStyleCnt="0"/>
      <dgm:spPr/>
    </dgm:pt>
    <dgm:pt modelId="{542B4C83-9303-482C-8637-F71BDDBE61B1}" type="pres">
      <dgm:prSet presAssocID="{019ECE88-91BA-47C1-8A05-15290A12B004}" presName="LShape" presStyleLbl="alignNode1" presStyleIdx="2" presStyleCnt="5" custLinFactNeighborX="5659" custLinFactNeighborY="-44006"/>
      <dgm:spPr>
        <a:xfrm rot="5400000">
          <a:off x="3593865" y="-19092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gm:spPr>
    </dgm:pt>
    <dgm:pt modelId="{91E19770-24BB-4C1A-AAB1-58EEDC919851}" type="pres">
      <dgm:prSet presAssocID="{019ECE88-91BA-47C1-8A05-15290A12B004}" presName="ParentText" presStyleLbl="revTx" presStyleIdx="1" presStyleCnt="3" custScaleX="100205" custScaleY="60236" custLinFactNeighborX="8751" custLinFactNeighborY="-5111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78868CAF-211B-48DA-9EE1-1A8382BB28D4}" type="pres">
      <dgm:prSet presAssocID="{019ECE88-91BA-47C1-8A05-15290A12B004}" presName="Triangle" presStyleLbl="alignNode1" presStyleIdx="3" presStyleCnt="5" custLinFactNeighborX="31057" custLinFactNeighborY="-85709"/>
      <dgm:spPr>
        <a:xfrm>
          <a:off x="5014941" y="0"/>
          <a:ext cx="385171" cy="385171"/>
        </a:xfrm>
        <a:prstGeom prst="triangle">
          <a:avLst>
            <a:gd name="adj" fmla="val 1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gm:spPr>
    </dgm:pt>
    <dgm:pt modelId="{B59335D4-A7F8-4104-A0AB-4A23C813A20F}" type="pres">
      <dgm:prSet presAssocID="{ADCBC0DC-4873-4629-BC1D-D42E7F82AF1C}" presName="sibTrans" presStyleCnt="0"/>
      <dgm:spPr/>
    </dgm:pt>
    <dgm:pt modelId="{BF8D5921-7CDD-413F-810C-F3A5AA1CEDD4}" type="pres">
      <dgm:prSet presAssocID="{ADCBC0DC-4873-4629-BC1D-D42E7F82AF1C}" presName="space" presStyleCnt="0"/>
      <dgm:spPr/>
    </dgm:pt>
    <dgm:pt modelId="{960B0FE0-9735-4D40-9240-4CEFAD777442}" type="pres">
      <dgm:prSet presAssocID="{BDD2132E-DFE3-4B9E-911A-56A3F1C9616B}" presName="composite" presStyleCnt="0"/>
      <dgm:spPr/>
    </dgm:pt>
    <dgm:pt modelId="{AAE8E116-D69B-4CAE-80FA-915C9EB108A8}" type="pres">
      <dgm:prSet presAssocID="{BDD2132E-DFE3-4B9E-911A-56A3F1C9616B}" presName="LShape" presStyleLbl="alignNode1" presStyleIdx="4" presStyleCnt="5" custLinFactNeighborX="-29954" custLinFactNeighborY="-26406"/>
      <dgm:spPr>
        <a:xfrm rot="5400000">
          <a:off x="6114152" y="-451138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gm:spPr>
    </dgm:pt>
    <dgm:pt modelId="{54D5DE5B-F548-47E4-86E5-5B3B6AEAC9A5}" type="pres">
      <dgm:prSet presAssocID="{BDD2132E-DFE3-4B9E-911A-56A3F1C9616B}" presName="ParentText" presStyleLbl="revTx" presStyleIdx="2" presStyleCnt="3" custScaleX="153581" custScaleY="92124" custLinFactNeighborX="-6794" custLinFactNeighborY="-2171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B2E9A683-EFD8-4D5F-878B-BACACC5A7F00}" srcId="{2A8F9F36-CCBF-455D-AE8F-BB5668760B1A}" destId="{BDD2132E-DFE3-4B9E-911A-56A3F1C9616B}" srcOrd="2" destOrd="0" parTransId="{EAC4E1F3-8FD8-4E20-90ED-63ADB92F455C}" sibTransId="{B93B45BB-9A03-4B68-BA22-A3CC2F1E9540}"/>
    <dgm:cxn modelId="{5E06B69F-65A1-42A2-901F-75065930D828}" srcId="{2A8F9F36-CCBF-455D-AE8F-BB5668760B1A}" destId="{019ECE88-91BA-47C1-8A05-15290A12B004}" srcOrd="1" destOrd="0" parTransId="{3CF6E84A-371C-4D3F-8A04-D5D6A152F025}" sibTransId="{ADCBC0DC-4873-4629-BC1D-D42E7F82AF1C}"/>
    <dgm:cxn modelId="{03F02433-E7EC-4ED4-9089-6018BAE63D29}" type="presOf" srcId="{A0351B4C-2596-4ABE-8DF5-C828F2AF006C}" destId="{70B86778-96F9-42F8-9A65-BF2D1D2DAA99}" srcOrd="0" destOrd="0" presId="urn:microsoft.com/office/officeart/2009/3/layout/StepUpProcess"/>
    <dgm:cxn modelId="{7FA5459D-8339-4517-8F42-CE71D484BE53}" srcId="{2A8F9F36-CCBF-455D-AE8F-BB5668760B1A}" destId="{A0351B4C-2596-4ABE-8DF5-C828F2AF006C}" srcOrd="0" destOrd="0" parTransId="{897F9555-2BB4-40AB-B1F7-0833B5C38909}" sibTransId="{3E06A0B2-B7E7-4D13-B8CD-46B07FDA8F2A}"/>
    <dgm:cxn modelId="{18DFC7C6-8312-4927-9F79-9949E4F3ED46}" type="presOf" srcId="{019ECE88-91BA-47C1-8A05-15290A12B004}" destId="{91E19770-24BB-4C1A-AAB1-58EEDC919851}" srcOrd="0" destOrd="0" presId="urn:microsoft.com/office/officeart/2009/3/layout/StepUpProcess"/>
    <dgm:cxn modelId="{9BC067C7-F667-48F2-8D32-CCD8E09040A8}" type="presOf" srcId="{2A8F9F36-CCBF-455D-AE8F-BB5668760B1A}" destId="{8DF93242-73FB-41E3-9AAC-8984B6E625FC}" srcOrd="0" destOrd="0" presId="urn:microsoft.com/office/officeart/2009/3/layout/StepUpProcess"/>
    <dgm:cxn modelId="{5CD6EEC4-2896-4087-B034-ADBC5DB30B44}" type="presOf" srcId="{BDD2132E-DFE3-4B9E-911A-56A3F1C9616B}" destId="{54D5DE5B-F548-47E4-86E5-5B3B6AEAC9A5}" srcOrd="0" destOrd="0" presId="urn:microsoft.com/office/officeart/2009/3/layout/StepUpProcess"/>
    <dgm:cxn modelId="{9711DACF-BB08-4D39-8F81-DE3DE770BB72}" type="presParOf" srcId="{8DF93242-73FB-41E3-9AAC-8984B6E625FC}" destId="{540A4925-C6BE-43C1-8F8A-42EC8216B8DC}" srcOrd="0" destOrd="0" presId="urn:microsoft.com/office/officeart/2009/3/layout/StepUpProcess"/>
    <dgm:cxn modelId="{73D479C9-A453-446B-9114-BABF4BB9D5F0}" type="presParOf" srcId="{540A4925-C6BE-43C1-8F8A-42EC8216B8DC}" destId="{88ABA9E9-9A8D-44BF-9ED9-04CE5E49B871}" srcOrd="0" destOrd="0" presId="urn:microsoft.com/office/officeart/2009/3/layout/StepUpProcess"/>
    <dgm:cxn modelId="{50DCC550-E1F6-4EFD-823F-FAC742FB02B9}" type="presParOf" srcId="{540A4925-C6BE-43C1-8F8A-42EC8216B8DC}" destId="{70B86778-96F9-42F8-9A65-BF2D1D2DAA99}" srcOrd="1" destOrd="0" presId="urn:microsoft.com/office/officeart/2009/3/layout/StepUpProcess"/>
    <dgm:cxn modelId="{A6E607F1-6A5B-4816-9F42-B28641CE8655}" type="presParOf" srcId="{540A4925-C6BE-43C1-8F8A-42EC8216B8DC}" destId="{FAB9EFF0-6EB7-4535-9E15-5A753D648820}" srcOrd="2" destOrd="0" presId="urn:microsoft.com/office/officeart/2009/3/layout/StepUpProcess"/>
    <dgm:cxn modelId="{4925955C-4599-4BC0-BD09-C6A4E1A11E5C}" type="presParOf" srcId="{8DF93242-73FB-41E3-9AAC-8984B6E625FC}" destId="{01DEC36E-0645-40B8-9CB0-99AB8B7F7EA8}" srcOrd="1" destOrd="0" presId="urn:microsoft.com/office/officeart/2009/3/layout/StepUpProcess"/>
    <dgm:cxn modelId="{D94198B7-190A-4964-8DCB-02CAE8E27802}" type="presParOf" srcId="{01DEC36E-0645-40B8-9CB0-99AB8B7F7EA8}" destId="{85A4230C-EE94-476D-9599-884B27F23654}" srcOrd="0" destOrd="0" presId="urn:microsoft.com/office/officeart/2009/3/layout/StepUpProcess"/>
    <dgm:cxn modelId="{2ECA0E8C-1ABC-4EE2-837F-6125C8EE1985}" type="presParOf" srcId="{8DF93242-73FB-41E3-9AAC-8984B6E625FC}" destId="{CA3E1D8D-3B49-40A4-8D39-A6E0481A0D0B}" srcOrd="2" destOrd="0" presId="urn:microsoft.com/office/officeart/2009/3/layout/StepUpProcess"/>
    <dgm:cxn modelId="{08876114-961B-4E48-9160-FCD9C240E540}" type="presParOf" srcId="{CA3E1D8D-3B49-40A4-8D39-A6E0481A0D0B}" destId="{542B4C83-9303-482C-8637-F71BDDBE61B1}" srcOrd="0" destOrd="0" presId="urn:microsoft.com/office/officeart/2009/3/layout/StepUpProcess"/>
    <dgm:cxn modelId="{8CAE983A-D751-4A14-BED3-FDCD4023DECE}" type="presParOf" srcId="{CA3E1D8D-3B49-40A4-8D39-A6E0481A0D0B}" destId="{91E19770-24BB-4C1A-AAB1-58EEDC919851}" srcOrd="1" destOrd="0" presId="urn:microsoft.com/office/officeart/2009/3/layout/StepUpProcess"/>
    <dgm:cxn modelId="{002256C7-775A-4918-BF31-36D86EDF9ACF}" type="presParOf" srcId="{CA3E1D8D-3B49-40A4-8D39-A6E0481A0D0B}" destId="{78868CAF-211B-48DA-9EE1-1A8382BB28D4}" srcOrd="2" destOrd="0" presId="urn:microsoft.com/office/officeart/2009/3/layout/StepUpProcess"/>
    <dgm:cxn modelId="{DFA9E618-2F39-4ABA-90DC-769384970788}" type="presParOf" srcId="{8DF93242-73FB-41E3-9AAC-8984B6E625FC}" destId="{B59335D4-A7F8-4104-A0AB-4A23C813A20F}" srcOrd="3" destOrd="0" presId="urn:microsoft.com/office/officeart/2009/3/layout/StepUpProcess"/>
    <dgm:cxn modelId="{A897E5E2-BDBA-4AB7-BA03-84D0852F0249}" type="presParOf" srcId="{B59335D4-A7F8-4104-A0AB-4A23C813A20F}" destId="{BF8D5921-7CDD-413F-810C-F3A5AA1CEDD4}" srcOrd="0" destOrd="0" presId="urn:microsoft.com/office/officeart/2009/3/layout/StepUpProcess"/>
    <dgm:cxn modelId="{FF849C27-25F6-4913-B1A4-35F8B16CBE85}" type="presParOf" srcId="{8DF93242-73FB-41E3-9AAC-8984B6E625FC}" destId="{960B0FE0-9735-4D40-9240-4CEFAD777442}" srcOrd="4" destOrd="0" presId="urn:microsoft.com/office/officeart/2009/3/layout/StepUpProcess"/>
    <dgm:cxn modelId="{7EADF5B4-F410-4ED2-8F63-033C00239F43}" type="presParOf" srcId="{960B0FE0-9735-4D40-9240-4CEFAD777442}" destId="{AAE8E116-D69B-4CAE-80FA-915C9EB108A8}" srcOrd="0" destOrd="0" presId="urn:microsoft.com/office/officeart/2009/3/layout/StepUpProcess"/>
    <dgm:cxn modelId="{1B5CD22F-75E4-401E-8ADC-9F68B8251D05}" type="presParOf" srcId="{960B0FE0-9735-4D40-9240-4CEFAD777442}" destId="{54D5DE5B-F548-47E4-86E5-5B3B6AEAC9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E2BD0-56D8-41F7-9507-1546A7398815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A14BA7C-0BC5-4D96-B8F1-025A0360F175}">
      <dgm:prSet phldrT="[Tekst]" custT="1"/>
      <dgm:spPr>
        <a:xfrm>
          <a:off x="159505" y="2032432"/>
          <a:ext cx="2304450" cy="759421"/>
        </a:xfrm>
        <a:solidFill>
          <a:schemeClr val="bg1">
            <a:lumMod val="65000"/>
          </a:schemeClr>
        </a:solidFill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Postępy rozwojowe</a:t>
          </a:r>
        </a:p>
      </dgm:t>
    </dgm:pt>
    <dgm:pt modelId="{5E3943DC-C045-4DBB-A074-595FB97B5C08}" type="parTrans" cxnId="{8D984064-EC83-4969-8129-09889123A7E5}">
      <dgm:prSet/>
      <dgm:spPr/>
      <dgm:t>
        <a:bodyPr/>
        <a:lstStyle/>
        <a:p>
          <a:endParaRPr lang="pl-PL" sz="1600"/>
        </a:p>
      </dgm:t>
    </dgm:pt>
    <dgm:pt modelId="{390303B5-9D09-4D18-A5E5-27AD4A0EBB85}" type="sibTrans" cxnId="{8D984064-EC83-4969-8129-09889123A7E5}">
      <dgm:prSet/>
      <dgm:spPr/>
      <dgm:t>
        <a:bodyPr/>
        <a:lstStyle/>
        <a:p>
          <a:endParaRPr lang="pl-PL" sz="1600"/>
        </a:p>
      </dgm:t>
    </dgm:pt>
    <dgm:pt modelId="{303A2BFC-8283-4CE2-8E02-3C5E2416B6F3}">
      <dgm:prSet phldrT="[Tekst]" custT="1"/>
      <dgm:spPr>
        <a:xfrm>
          <a:off x="3395305" y="1596516"/>
          <a:ext cx="2307218" cy="1615053"/>
        </a:xfrm>
        <a:noFill/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Nabywanie wiedzy</a:t>
          </a:r>
        </a:p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 umiejętności </a:t>
          </a:r>
        </a:p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 systemie oświaty</a:t>
          </a:r>
        </a:p>
      </dgm:t>
    </dgm:pt>
    <dgm:pt modelId="{F9C29A82-BFF8-493F-96D1-1CD6768CA245}" type="parTrans" cxnId="{59EFC13C-70C5-4D5A-9F96-E3E6559CA6C9}">
      <dgm:prSet/>
      <dgm:spPr/>
      <dgm:t>
        <a:bodyPr/>
        <a:lstStyle/>
        <a:p>
          <a:endParaRPr lang="pl-PL" sz="1600"/>
        </a:p>
      </dgm:t>
    </dgm:pt>
    <dgm:pt modelId="{C04A1835-5538-4872-B623-F8DF0334C9D1}" type="sibTrans" cxnId="{59EFC13C-70C5-4D5A-9F96-E3E6559CA6C9}">
      <dgm:prSet/>
      <dgm:spPr/>
      <dgm:t>
        <a:bodyPr/>
        <a:lstStyle/>
        <a:p>
          <a:endParaRPr lang="pl-PL" sz="1600"/>
        </a:p>
      </dgm:t>
    </dgm:pt>
    <dgm:pt modelId="{33046542-F048-45CE-8538-56EC98C0D277}">
      <dgm:prSet phldrT="[Tekst]" custT="1"/>
      <dgm:spPr>
        <a:xfrm>
          <a:off x="6548505" y="1596516"/>
          <a:ext cx="2307218" cy="1615053"/>
        </a:xfrm>
        <a:noFill/>
        <a:ln>
          <a:noFill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Samodzielność funkcjonowania</a:t>
          </a:r>
        </a:p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na rynku pracy</a:t>
          </a:r>
        </a:p>
      </dgm:t>
    </dgm:pt>
    <dgm:pt modelId="{A84745A9-2B80-4BDC-BE77-F6E82B142D41}" type="parTrans" cxnId="{86CCB767-8A4F-4987-8B6A-C5C3FEA432E8}">
      <dgm:prSet/>
      <dgm:spPr/>
      <dgm:t>
        <a:bodyPr/>
        <a:lstStyle/>
        <a:p>
          <a:endParaRPr lang="pl-PL" sz="1600"/>
        </a:p>
      </dgm:t>
    </dgm:pt>
    <dgm:pt modelId="{2A39B546-1CAC-4A20-8E94-C835A2DA4B19}" type="sibTrans" cxnId="{86CCB767-8A4F-4987-8B6A-C5C3FEA432E8}">
      <dgm:prSet/>
      <dgm:spPr/>
      <dgm:t>
        <a:bodyPr/>
        <a:lstStyle/>
        <a:p>
          <a:endParaRPr lang="pl-PL" sz="1600"/>
        </a:p>
      </dgm:t>
    </dgm:pt>
    <dgm:pt modelId="{A28ECD26-24BC-4BC1-B8C1-ED9B95E754A1}">
      <dgm:prSet phldrT="[Tekst]" custT="1"/>
      <dgm:spPr>
        <a:xfrm>
          <a:off x="9793992" y="1462259"/>
          <a:ext cx="1961136" cy="1961136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Uczestnictwo społeczne</a:t>
          </a:r>
        </a:p>
      </dgm:t>
    </dgm:pt>
    <dgm:pt modelId="{333829E1-4A23-4C3F-9DD9-1EAA210C262C}" type="parTrans" cxnId="{62AD2BC0-A132-4DFA-A671-7E933FC3787E}">
      <dgm:prSet/>
      <dgm:spPr/>
      <dgm:t>
        <a:bodyPr/>
        <a:lstStyle/>
        <a:p>
          <a:endParaRPr lang="pl-PL" sz="1600"/>
        </a:p>
      </dgm:t>
    </dgm:pt>
    <dgm:pt modelId="{5E0545BA-EFF4-4C48-A86E-C77EA90B7E75}" type="sibTrans" cxnId="{62AD2BC0-A132-4DFA-A671-7E933FC3787E}">
      <dgm:prSet/>
      <dgm:spPr/>
      <dgm:t>
        <a:bodyPr/>
        <a:lstStyle/>
        <a:p>
          <a:endParaRPr lang="pl-PL" sz="1600"/>
        </a:p>
      </dgm:t>
    </dgm:pt>
    <dgm:pt modelId="{FE5CDBE2-39EE-44FF-B041-214395009737}" type="pres">
      <dgm:prSet presAssocID="{053E2BD0-56D8-41F7-9507-1546A73988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262928F-423D-4C18-84B1-15AF673858FE}" type="pres">
      <dgm:prSet presAssocID="{7A14BA7C-0BC5-4D96-B8F1-025A0360F175}" presName="chaos" presStyleCnt="0"/>
      <dgm:spPr/>
    </dgm:pt>
    <dgm:pt modelId="{CCE1DA16-BE71-4FD8-B975-4B227613C85E}" type="pres">
      <dgm:prSet presAssocID="{7A14BA7C-0BC5-4D96-B8F1-025A0360F175}" presName="parTx1" presStyleLbl="revTx" presStyleIdx="0" presStyleCnt="3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93E692A2-6355-4F4A-B6C1-45F5FD3D4A7D}" type="pres">
      <dgm:prSet presAssocID="{7A14BA7C-0BC5-4D96-B8F1-025A0360F175}" presName="c1" presStyleLbl="node1" presStyleIdx="0" presStyleCnt="19"/>
      <dgm:spPr>
        <a:xfrm>
          <a:off x="156887" y="1801464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369A374-53DC-49E2-960E-C65DCD4797D4}" type="pres">
      <dgm:prSet presAssocID="{7A14BA7C-0BC5-4D96-B8F1-025A0360F175}" presName="c2" presStyleLbl="node1" presStyleIdx="1" presStyleCnt="19"/>
      <dgm:spPr>
        <a:xfrm>
          <a:off x="285203" y="1544832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AE19901-5D3A-4D01-89F9-BF3937BAE40C}" type="pres">
      <dgm:prSet presAssocID="{7A14BA7C-0BC5-4D96-B8F1-025A0360F175}" presName="c3" presStyleLbl="node1" presStyleIdx="2" presStyleCnt="19"/>
      <dgm:spPr>
        <a:xfrm>
          <a:off x="593161" y="1596158"/>
          <a:ext cx="288056" cy="28805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9008912-6AAB-42FE-945C-5BC6454431CE}" type="pres">
      <dgm:prSet presAssocID="{7A14BA7C-0BC5-4D96-B8F1-025A0360F175}" presName="c4" presStyleLbl="node1" presStyleIdx="3" presStyleCnt="19"/>
      <dgm:spPr>
        <a:xfrm>
          <a:off x="849793" y="1313863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704E0CD-F3B4-44A2-824D-B20FA12BE0B5}" type="pres">
      <dgm:prSet presAssocID="{7A14BA7C-0BC5-4D96-B8F1-025A0360F175}" presName="c5" presStyleLbl="node1" presStyleIdx="4" presStyleCnt="19"/>
      <dgm:spPr>
        <a:xfrm>
          <a:off x="1183415" y="1211210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87410D8-DDC8-4082-A7F0-3B40BE26727A}" type="pres">
      <dgm:prSet presAssocID="{7A14BA7C-0BC5-4D96-B8F1-025A0360F175}" presName="c6" presStyleLbl="node1" presStyleIdx="5" presStyleCnt="19"/>
      <dgm:spPr>
        <a:xfrm>
          <a:off x="1594026" y="1390853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7FD2DE0-A164-4FE2-A5E2-D6C0854DEE7D}" type="pres">
      <dgm:prSet presAssocID="{7A14BA7C-0BC5-4D96-B8F1-025A0360F175}" presName="c7" presStyleLbl="node1" presStyleIdx="6" presStyleCnt="19"/>
      <dgm:spPr>
        <a:xfrm>
          <a:off x="1850658" y="1519169"/>
          <a:ext cx="288056" cy="28805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6FF1201-6610-4FCE-9538-3B7EBD45441F}" type="pres">
      <dgm:prSet presAssocID="{7A14BA7C-0BC5-4D96-B8F1-025A0360F175}" presName="c8" presStyleLbl="node1" presStyleIdx="7" presStyleCnt="19"/>
      <dgm:spPr>
        <a:xfrm>
          <a:off x="2209942" y="1801464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2273014-8BF4-489F-A183-0F40ABAA6D74}" type="pres">
      <dgm:prSet presAssocID="{7A14BA7C-0BC5-4D96-B8F1-025A0360F175}" presName="c9" presStyleLbl="node1" presStyleIdx="8" presStyleCnt="19"/>
      <dgm:spPr>
        <a:xfrm>
          <a:off x="2363922" y="2083759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8B7EF87-D137-45BB-BCF3-697F5506D55A}" type="pres">
      <dgm:prSet presAssocID="{7A14BA7C-0BC5-4D96-B8F1-025A0360F175}" presName="c10" presStyleLbl="node1" presStyleIdx="9" presStyleCnt="19"/>
      <dgm:spPr>
        <a:xfrm>
          <a:off x="1029435" y="1544832"/>
          <a:ext cx="471364" cy="47136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0E0EFF5-EEDB-44C2-8550-05BF255A232C}" type="pres">
      <dgm:prSet presAssocID="{7A14BA7C-0BC5-4D96-B8F1-025A0360F175}" presName="c11" presStyleLbl="node1" presStyleIdx="10" presStyleCnt="19"/>
      <dgm:spPr>
        <a:xfrm>
          <a:off x="28571" y="2520033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B37523-B4B1-42DD-AD23-203B9DC4C5E1}" type="pres">
      <dgm:prSet presAssocID="{7A14BA7C-0BC5-4D96-B8F1-025A0360F175}" presName="c12" presStyleLbl="node1" presStyleIdx="11" presStyleCnt="19"/>
      <dgm:spPr>
        <a:xfrm>
          <a:off x="182550" y="2751002"/>
          <a:ext cx="288056" cy="28805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3567BC5-B255-442C-A3C0-EBA276347247}" type="pres">
      <dgm:prSet presAssocID="{7A14BA7C-0BC5-4D96-B8F1-025A0360F175}" presName="c13" presStyleLbl="node1" presStyleIdx="12" presStyleCnt="19"/>
      <dgm:spPr>
        <a:xfrm>
          <a:off x="567498" y="2956308"/>
          <a:ext cx="418990" cy="41899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0AA6C83-AC69-483F-A532-A016DE8A9371}" type="pres">
      <dgm:prSet presAssocID="{7A14BA7C-0BC5-4D96-B8F1-025A0360F175}" presName="c14" presStyleLbl="node1" presStyleIdx="13" presStyleCnt="19"/>
      <dgm:spPr>
        <a:xfrm>
          <a:off x="1106425" y="3289929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022715F-4128-45A3-8B8B-2C7F563EAFC1}" type="pres">
      <dgm:prSet presAssocID="{7A14BA7C-0BC5-4D96-B8F1-025A0360F175}" presName="c15" presStyleLbl="node1" presStyleIdx="14" presStyleCnt="19"/>
      <dgm:spPr>
        <a:xfrm>
          <a:off x="1209078" y="2956308"/>
          <a:ext cx="288056" cy="28805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E0D67EF-10D5-484E-87A2-52BF168696BC}" type="pres">
      <dgm:prSet presAssocID="{7A14BA7C-0BC5-4D96-B8F1-025A0360F175}" presName="c16" presStyleLbl="node1" presStyleIdx="15" presStyleCnt="19"/>
      <dgm:spPr>
        <a:xfrm>
          <a:off x="1465710" y="3315592"/>
          <a:ext cx="183308" cy="183308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8A02BB-93B8-4F1C-8384-CDFE375EE7C7}" type="pres">
      <dgm:prSet presAssocID="{7A14BA7C-0BC5-4D96-B8F1-025A0360F175}" presName="c17" presStyleLbl="node1" presStyleIdx="16" presStyleCnt="19"/>
      <dgm:spPr>
        <a:xfrm>
          <a:off x="1696678" y="2904981"/>
          <a:ext cx="418990" cy="41899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A2376B7-30BE-4D73-9CE5-CEDFD8A1863F}" type="pres">
      <dgm:prSet presAssocID="{7A14BA7C-0BC5-4D96-B8F1-025A0360F175}" presName="c18" presStyleLbl="node1" presStyleIdx="17" presStyleCnt="19"/>
      <dgm:spPr>
        <a:xfrm>
          <a:off x="2261269" y="2802328"/>
          <a:ext cx="288056" cy="28805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EF7BDE1-F535-4D70-8DB0-A9E945AE77BF}" type="pres">
      <dgm:prSet presAssocID="{390303B5-9D09-4D18-A5E5-27AD4A0EBB85}" presName="chevronComposite1" presStyleCnt="0"/>
      <dgm:spPr/>
    </dgm:pt>
    <dgm:pt modelId="{11749F62-8224-46DB-8638-411EC2773F20}" type="pres">
      <dgm:prSet presAssocID="{390303B5-9D09-4D18-A5E5-27AD4A0EBB85}" presName="chevron1" presStyleLbl="sibTrans2D1" presStyleIdx="0" presStyleCnt="3"/>
      <dgm:spPr>
        <a:xfrm>
          <a:off x="2549325" y="1595731"/>
          <a:ext cx="845980" cy="1615068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gm:spPr>
    </dgm:pt>
    <dgm:pt modelId="{72893EC2-4E64-401D-B6C4-4BE3F8509A0D}" type="pres">
      <dgm:prSet presAssocID="{390303B5-9D09-4D18-A5E5-27AD4A0EBB85}" presName="spChevron1" presStyleCnt="0"/>
      <dgm:spPr/>
    </dgm:pt>
    <dgm:pt modelId="{FB04F385-8C4B-4777-99F7-D6C1F329C566}" type="pres">
      <dgm:prSet presAssocID="{303A2BFC-8283-4CE2-8E02-3C5E2416B6F3}" presName="middle" presStyleCnt="0"/>
      <dgm:spPr/>
    </dgm:pt>
    <dgm:pt modelId="{E8C2A8D2-A3B2-4BE6-9E42-625C28D0A4F5}" type="pres">
      <dgm:prSet presAssocID="{303A2BFC-8283-4CE2-8E02-3C5E2416B6F3}" presName="parTxMid" presStyleLbl="revTx" presStyleIdx="1" presStyleCnt="3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D0D4289-6C12-43FB-A25B-39A2F0D9477D}" type="pres">
      <dgm:prSet presAssocID="{303A2BFC-8283-4CE2-8E02-3C5E2416B6F3}" presName="spMid" presStyleCnt="0"/>
      <dgm:spPr/>
    </dgm:pt>
    <dgm:pt modelId="{E3AADC56-A403-4FA6-9ADD-E85F84CA4878}" type="pres">
      <dgm:prSet presAssocID="{C04A1835-5538-4872-B623-F8DF0334C9D1}" presName="chevronComposite1" presStyleCnt="0"/>
      <dgm:spPr/>
    </dgm:pt>
    <dgm:pt modelId="{3B570EC7-5C3E-4672-9E73-9509EC7FB56C}" type="pres">
      <dgm:prSet presAssocID="{C04A1835-5538-4872-B623-F8DF0334C9D1}" presName="chevron1" presStyleLbl="sibTrans2D1" presStyleIdx="1" presStyleCnt="3"/>
      <dgm:spPr>
        <a:xfrm>
          <a:off x="5702524" y="1595731"/>
          <a:ext cx="845980" cy="1615068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gm:spPr>
    </dgm:pt>
    <dgm:pt modelId="{C3F6DFA2-318C-403D-B86E-3BC82115ECA8}" type="pres">
      <dgm:prSet presAssocID="{C04A1835-5538-4872-B623-F8DF0334C9D1}" presName="spChevron1" presStyleCnt="0"/>
      <dgm:spPr/>
    </dgm:pt>
    <dgm:pt modelId="{CB4A37A2-5376-4C83-B7CC-AE170599BFBF}" type="pres">
      <dgm:prSet presAssocID="{33046542-F048-45CE-8538-56EC98C0D277}" presName="middle" presStyleCnt="0"/>
      <dgm:spPr/>
    </dgm:pt>
    <dgm:pt modelId="{930EF179-4DEB-4A79-905F-663197C0EF27}" type="pres">
      <dgm:prSet presAssocID="{33046542-F048-45CE-8538-56EC98C0D277}" presName="parTxMid" presStyleLbl="revTx" presStyleIdx="2" presStyleCnt="3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22BDAD28-DBC1-42F7-9518-211B75DB0595}" type="pres">
      <dgm:prSet presAssocID="{33046542-F048-45CE-8538-56EC98C0D277}" presName="spMid" presStyleCnt="0"/>
      <dgm:spPr/>
    </dgm:pt>
    <dgm:pt modelId="{122A3AF9-4661-4F43-9AB1-1C43B7DE8C1B}" type="pres">
      <dgm:prSet presAssocID="{2A39B546-1CAC-4A20-8E94-C835A2DA4B19}" presName="chevronComposite1" presStyleCnt="0"/>
      <dgm:spPr/>
    </dgm:pt>
    <dgm:pt modelId="{A0FE26DC-1D2A-4C44-A329-95BA27E61F2C}" type="pres">
      <dgm:prSet presAssocID="{2A39B546-1CAC-4A20-8E94-C835A2DA4B19}" presName="chevron1" presStyleLbl="sibTrans2D1" presStyleIdx="2" presStyleCnt="3"/>
      <dgm:spPr>
        <a:xfrm>
          <a:off x="8855723" y="1595731"/>
          <a:ext cx="845980" cy="1615068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gm:spPr>
    </dgm:pt>
    <dgm:pt modelId="{EB92D9AB-029E-40F5-B26D-530CB359322D}" type="pres">
      <dgm:prSet presAssocID="{2A39B546-1CAC-4A20-8E94-C835A2DA4B19}" presName="spChevron1" presStyleCnt="0"/>
      <dgm:spPr/>
    </dgm:pt>
    <dgm:pt modelId="{62F17035-7AD6-4452-BB97-1FCA8AA0A43D}" type="pres">
      <dgm:prSet presAssocID="{A28ECD26-24BC-4BC1-B8C1-ED9B95E754A1}" presName="last" presStyleCnt="0"/>
      <dgm:spPr/>
    </dgm:pt>
    <dgm:pt modelId="{B825462A-A2D5-406D-9800-5A58CDDA3B9E}" type="pres">
      <dgm:prSet presAssocID="{A28ECD26-24BC-4BC1-B8C1-ED9B95E754A1}" presName="circleTx" presStyleLbl="node1" presStyleIdx="18" presStyleCnt="19" custScaleX="122610" custScaleY="109182"/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1015A811-8A07-4DD8-9CBB-350891DD2D18}" type="pres">
      <dgm:prSet presAssocID="{A28ECD26-24BC-4BC1-B8C1-ED9B95E754A1}" presName="spN" presStyleCnt="0"/>
      <dgm:spPr/>
    </dgm:pt>
  </dgm:ptLst>
  <dgm:cxnLst>
    <dgm:cxn modelId="{8502149C-9CBE-49F4-9369-D44648BC0D90}" type="presOf" srcId="{303A2BFC-8283-4CE2-8E02-3C5E2416B6F3}" destId="{E8C2A8D2-A3B2-4BE6-9E42-625C28D0A4F5}" srcOrd="0" destOrd="0" presId="urn:microsoft.com/office/officeart/2009/3/layout/RandomtoResultProcess"/>
    <dgm:cxn modelId="{62AD2BC0-A132-4DFA-A671-7E933FC3787E}" srcId="{053E2BD0-56D8-41F7-9507-1546A7398815}" destId="{A28ECD26-24BC-4BC1-B8C1-ED9B95E754A1}" srcOrd="3" destOrd="0" parTransId="{333829E1-4A23-4C3F-9DD9-1EAA210C262C}" sibTransId="{5E0545BA-EFF4-4C48-A86E-C77EA90B7E75}"/>
    <dgm:cxn modelId="{86CCB767-8A4F-4987-8B6A-C5C3FEA432E8}" srcId="{053E2BD0-56D8-41F7-9507-1546A7398815}" destId="{33046542-F048-45CE-8538-56EC98C0D277}" srcOrd="2" destOrd="0" parTransId="{A84745A9-2B80-4BDC-BE77-F6E82B142D41}" sibTransId="{2A39B546-1CAC-4A20-8E94-C835A2DA4B19}"/>
    <dgm:cxn modelId="{59EFC13C-70C5-4D5A-9F96-E3E6559CA6C9}" srcId="{053E2BD0-56D8-41F7-9507-1546A7398815}" destId="{303A2BFC-8283-4CE2-8E02-3C5E2416B6F3}" srcOrd="1" destOrd="0" parTransId="{F9C29A82-BFF8-493F-96D1-1CD6768CA245}" sibTransId="{C04A1835-5538-4872-B623-F8DF0334C9D1}"/>
    <dgm:cxn modelId="{206A311B-0342-45AE-96F5-3BCE1083B6C9}" type="presOf" srcId="{33046542-F048-45CE-8538-56EC98C0D277}" destId="{930EF179-4DEB-4A79-905F-663197C0EF27}" srcOrd="0" destOrd="0" presId="urn:microsoft.com/office/officeart/2009/3/layout/RandomtoResultProcess"/>
    <dgm:cxn modelId="{8D984064-EC83-4969-8129-09889123A7E5}" srcId="{053E2BD0-56D8-41F7-9507-1546A7398815}" destId="{7A14BA7C-0BC5-4D96-B8F1-025A0360F175}" srcOrd="0" destOrd="0" parTransId="{5E3943DC-C045-4DBB-A074-595FB97B5C08}" sibTransId="{390303B5-9D09-4D18-A5E5-27AD4A0EBB85}"/>
    <dgm:cxn modelId="{C58E9C1A-2CD4-421F-BE5D-DF3E8A1305EC}" type="presOf" srcId="{7A14BA7C-0BC5-4D96-B8F1-025A0360F175}" destId="{CCE1DA16-BE71-4FD8-B975-4B227613C85E}" srcOrd="0" destOrd="0" presId="urn:microsoft.com/office/officeart/2009/3/layout/RandomtoResultProcess"/>
    <dgm:cxn modelId="{D1E7BE11-AC98-48FF-B42F-DA8B17F51589}" type="presOf" srcId="{A28ECD26-24BC-4BC1-B8C1-ED9B95E754A1}" destId="{B825462A-A2D5-406D-9800-5A58CDDA3B9E}" srcOrd="0" destOrd="0" presId="urn:microsoft.com/office/officeart/2009/3/layout/RandomtoResultProcess"/>
    <dgm:cxn modelId="{9DC90479-D594-4EBB-84EC-4957531D61A0}" type="presOf" srcId="{053E2BD0-56D8-41F7-9507-1546A7398815}" destId="{FE5CDBE2-39EE-44FF-B041-214395009737}" srcOrd="0" destOrd="0" presId="urn:microsoft.com/office/officeart/2009/3/layout/RandomtoResultProcess"/>
    <dgm:cxn modelId="{7904B29A-15C8-4530-A127-B8738BDF13A0}" type="presParOf" srcId="{FE5CDBE2-39EE-44FF-B041-214395009737}" destId="{F262928F-423D-4C18-84B1-15AF673858FE}" srcOrd="0" destOrd="0" presId="urn:microsoft.com/office/officeart/2009/3/layout/RandomtoResultProcess"/>
    <dgm:cxn modelId="{9FA9F142-797D-483B-AB84-4765D28F2B30}" type="presParOf" srcId="{F262928F-423D-4C18-84B1-15AF673858FE}" destId="{CCE1DA16-BE71-4FD8-B975-4B227613C85E}" srcOrd="0" destOrd="0" presId="urn:microsoft.com/office/officeart/2009/3/layout/RandomtoResultProcess"/>
    <dgm:cxn modelId="{AC558452-9A4D-4714-B225-24EABF6B551C}" type="presParOf" srcId="{F262928F-423D-4C18-84B1-15AF673858FE}" destId="{93E692A2-6355-4F4A-B6C1-45F5FD3D4A7D}" srcOrd="1" destOrd="0" presId="urn:microsoft.com/office/officeart/2009/3/layout/RandomtoResultProcess"/>
    <dgm:cxn modelId="{2F0BF956-F8D7-4168-9EC5-D07CCE72ECD7}" type="presParOf" srcId="{F262928F-423D-4C18-84B1-15AF673858FE}" destId="{4369A374-53DC-49E2-960E-C65DCD4797D4}" srcOrd="2" destOrd="0" presId="urn:microsoft.com/office/officeart/2009/3/layout/RandomtoResultProcess"/>
    <dgm:cxn modelId="{A72E7AD7-673F-494B-8BE7-CF6AED5E6A66}" type="presParOf" srcId="{F262928F-423D-4C18-84B1-15AF673858FE}" destId="{9AE19901-5D3A-4D01-89F9-BF3937BAE40C}" srcOrd="3" destOrd="0" presId="urn:microsoft.com/office/officeart/2009/3/layout/RandomtoResultProcess"/>
    <dgm:cxn modelId="{2F6F0FA4-0A67-4504-8C41-5DFEDB2A38B2}" type="presParOf" srcId="{F262928F-423D-4C18-84B1-15AF673858FE}" destId="{59008912-6AAB-42FE-945C-5BC6454431CE}" srcOrd="4" destOrd="0" presId="urn:microsoft.com/office/officeart/2009/3/layout/RandomtoResultProcess"/>
    <dgm:cxn modelId="{77AD7967-496A-4C48-9B38-250368F34D84}" type="presParOf" srcId="{F262928F-423D-4C18-84B1-15AF673858FE}" destId="{F704E0CD-F3B4-44A2-824D-B20FA12BE0B5}" srcOrd="5" destOrd="0" presId="urn:microsoft.com/office/officeart/2009/3/layout/RandomtoResultProcess"/>
    <dgm:cxn modelId="{00161E51-5DA4-4881-BBCD-98F255AE2107}" type="presParOf" srcId="{F262928F-423D-4C18-84B1-15AF673858FE}" destId="{787410D8-DDC8-4082-A7F0-3B40BE26727A}" srcOrd="6" destOrd="0" presId="urn:microsoft.com/office/officeart/2009/3/layout/RandomtoResultProcess"/>
    <dgm:cxn modelId="{EC1671D7-85EA-4207-BEB6-606E997B5557}" type="presParOf" srcId="{F262928F-423D-4C18-84B1-15AF673858FE}" destId="{C7FD2DE0-A164-4FE2-A5E2-D6C0854DEE7D}" srcOrd="7" destOrd="0" presId="urn:microsoft.com/office/officeart/2009/3/layout/RandomtoResultProcess"/>
    <dgm:cxn modelId="{F8BA0C66-5D88-49CC-9A8E-972709430D22}" type="presParOf" srcId="{F262928F-423D-4C18-84B1-15AF673858FE}" destId="{E6FF1201-6610-4FCE-9538-3B7EBD45441F}" srcOrd="8" destOrd="0" presId="urn:microsoft.com/office/officeart/2009/3/layout/RandomtoResultProcess"/>
    <dgm:cxn modelId="{694A32AE-C6D0-47C7-B354-50AC0B2705A9}" type="presParOf" srcId="{F262928F-423D-4C18-84B1-15AF673858FE}" destId="{A2273014-8BF4-489F-A183-0F40ABAA6D74}" srcOrd="9" destOrd="0" presId="urn:microsoft.com/office/officeart/2009/3/layout/RandomtoResultProcess"/>
    <dgm:cxn modelId="{77BC5ED5-D78D-4C09-90F2-B3274A0D026E}" type="presParOf" srcId="{F262928F-423D-4C18-84B1-15AF673858FE}" destId="{E8B7EF87-D137-45BB-BCF3-697F5506D55A}" srcOrd="10" destOrd="0" presId="urn:microsoft.com/office/officeart/2009/3/layout/RandomtoResultProcess"/>
    <dgm:cxn modelId="{B13006F9-6797-4AC6-AC15-CC6F53FE0B84}" type="presParOf" srcId="{F262928F-423D-4C18-84B1-15AF673858FE}" destId="{80E0EFF5-EEDB-44C2-8550-05BF255A232C}" srcOrd="11" destOrd="0" presId="urn:microsoft.com/office/officeart/2009/3/layout/RandomtoResultProcess"/>
    <dgm:cxn modelId="{2B2E4283-1466-4437-B974-CD3B096E1E59}" type="presParOf" srcId="{F262928F-423D-4C18-84B1-15AF673858FE}" destId="{35B37523-B4B1-42DD-AD23-203B9DC4C5E1}" srcOrd="12" destOrd="0" presId="urn:microsoft.com/office/officeart/2009/3/layout/RandomtoResultProcess"/>
    <dgm:cxn modelId="{148DB7A6-EC08-4E37-B384-BB8CF6616584}" type="presParOf" srcId="{F262928F-423D-4C18-84B1-15AF673858FE}" destId="{F3567BC5-B255-442C-A3C0-EBA276347247}" srcOrd="13" destOrd="0" presId="urn:microsoft.com/office/officeart/2009/3/layout/RandomtoResultProcess"/>
    <dgm:cxn modelId="{3D5155B0-6702-45AC-BBBF-A41E822159EC}" type="presParOf" srcId="{F262928F-423D-4C18-84B1-15AF673858FE}" destId="{F0AA6C83-AC69-483F-A532-A016DE8A9371}" srcOrd="14" destOrd="0" presId="urn:microsoft.com/office/officeart/2009/3/layout/RandomtoResultProcess"/>
    <dgm:cxn modelId="{3D0656DE-D333-4C5D-8E91-F6DBA4225B25}" type="presParOf" srcId="{F262928F-423D-4C18-84B1-15AF673858FE}" destId="{C022715F-4128-45A3-8B8B-2C7F563EAFC1}" srcOrd="15" destOrd="0" presId="urn:microsoft.com/office/officeart/2009/3/layout/RandomtoResultProcess"/>
    <dgm:cxn modelId="{C21418D1-9C5D-4616-8CBA-40697E067B5D}" type="presParOf" srcId="{F262928F-423D-4C18-84B1-15AF673858FE}" destId="{0E0D67EF-10D5-484E-87A2-52BF168696BC}" srcOrd="16" destOrd="0" presId="urn:microsoft.com/office/officeart/2009/3/layout/RandomtoResultProcess"/>
    <dgm:cxn modelId="{1BA2ABCD-1366-4767-BF7C-71EF01359EB1}" type="presParOf" srcId="{F262928F-423D-4C18-84B1-15AF673858FE}" destId="{AF8A02BB-93B8-4F1C-8384-CDFE375EE7C7}" srcOrd="17" destOrd="0" presId="urn:microsoft.com/office/officeart/2009/3/layout/RandomtoResultProcess"/>
    <dgm:cxn modelId="{8FBDA525-497E-4952-8059-AAB5C00D8D9C}" type="presParOf" srcId="{F262928F-423D-4C18-84B1-15AF673858FE}" destId="{DA2376B7-30BE-4D73-9CE5-CEDFD8A1863F}" srcOrd="18" destOrd="0" presId="urn:microsoft.com/office/officeart/2009/3/layout/RandomtoResultProcess"/>
    <dgm:cxn modelId="{7AE2AE2A-97AA-4C5E-9312-4F3DAC0ED1B8}" type="presParOf" srcId="{FE5CDBE2-39EE-44FF-B041-214395009737}" destId="{0EF7BDE1-F535-4D70-8DB0-A9E945AE77BF}" srcOrd="1" destOrd="0" presId="urn:microsoft.com/office/officeart/2009/3/layout/RandomtoResultProcess"/>
    <dgm:cxn modelId="{2916B8DC-2525-45D0-8885-B71D59327676}" type="presParOf" srcId="{0EF7BDE1-F535-4D70-8DB0-A9E945AE77BF}" destId="{11749F62-8224-46DB-8638-411EC2773F20}" srcOrd="0" destOrd="0" presId="urn:microsoft.com/office/officeart/2009/3/layout/RandomtoResultProcess"/>
    <dgm:cxn modelId="{AAEA603F-5C29-4A0E-9404-ACB8D947F654}" type="presParOf" srcId="{0EF7BDE1-F535-4D70-8DB0-A9E945AE77BF}" destId="{72893EC2-4E64-401D-B6C4-4BE3F8509A0D}" srcOrd="1" destOrd="0" presId="urn:microsoft.com/office/officeart/2009/3/layout/RandomtoResultProcess"/>
    <dgm:cxn modelId="{D9DB9E94-29E7-44F4-9329-04A44FB6A612}" type="presParOf" srcId="{FE5CDBE2-39EE-44FF-B041-214395009737}" destId="{FB04F385-8C4B-4777-99F7-D6C1F329C566}" srcOrd="2" destOrd="0" presId="urn:microsoft.com/office/officeart/2009/3/layout/RandomtoResultProcess"/>
    <dgm:cxn modelId="{07445F42-179D-45E9-8D4E-FB692FE8C104}" type="presParOf" srcId="{FB04F385-8C4B-4777-99F7-D6C1F329C566}" destId="{E8C2A8D2-A3B2-4BE6-9E42-625C28D0A4F5}" srcOrd="0" destOrd="0" presId="urn:microsoft.com/office/officeart/2009/3/layout/RandomtoResultProcess"/>
    <dgm:cxn modelId="{882BFFEC-2E62-495B-B11B-EA0B34E84E88}" type="presParOf" srcId="{FB04F385-8C4B-4777-99F7-D6C1F329C566}" destId="{1D0D4289-6C12-43FB-A25B-39A2F0D9477D}" srcOrd="1" destOrd="0" presId="urn:microsoft.com/office/officeart/2009/3/layout/RandomtoResultProcess"/>
    <dgm:cxn modelId="{9DD29846-7F4F-4142-BB6C-849C4B7B834C}" type="presParOf" srcId="{FE5CDBE2-39EE-44FF-B041-214395009737}" destId="{E3AADC56-A403-4FA6-9ADD-E85F84CA4878}" srcOrd="3" destOrd="0" presId="urn:microsoft.com/office/officeart/2009/3/layout/RandomtoResultProcess"/>
    <dgm:cxn modelId="{9BB93BA7-30EC-4D57-9B13-0B21312DD875}" type="presParOf" srcId="{E3AADC56-A403-4FA6-9ADD-E85F84CA4878}" destId="{3B570EC7-5C3E-4672-9E73-9509EC7FB56C}" srcOrd="0" destOrd="0" presId="urn:microsoft.com/office/officeart/2009/3/layout/RandomtoResultProcess"/>
    <dgm:cxn modelId="{655C5DA7-BE5D-4F41-B727-0910B0BC953D}" type="presParOf" srcId="{E3AADC56-A403-4FA6-9ADD-E85F84CA4878}" destId="{C3F6DFA2-318C-403D-B86E-3BC82115ECA8}" srcOrd="1" destOrd="0" presId="urn:microsoft.com/office/officeart/2009/3/layout/RandomtoResultProcess"/>
    <dgm:cxn modelId="{72D56A73-41AF-4F2C-BFB2-3A20444B9717}" type="presParOf" srcId="{FE5CDBE2-39EE-44FF-B041-214395009737}" destId="{CB4A37A2-5376-4C83-B7CC-AE170599BFBF}" srcOrd="4" destOrd="0" presId="urn:microsoft.com/office/officeart/2009/3/layout/RandomtoResultProcess"/>
    <dgm:cxn modelId="{AECD1627-104B-40BC-8EE1-A736434BCE99}" type="presParOf" srcId="{CB4A37A2-5376-4C83-B7CC-AE170599BFBF}" destId="{930EF179-4DEB-4A79-905F-663197C0EF27}" srcOrd="0" destOrd="0" presId="urn:microsoft.com/office/officeart/2009/3/layout/RandomtoResultProcess"/>
    <dgm:cxn modelId="{FFB13C8B-14F7-444D-A93C-736189FC2CCA}" type="presParOf" srcId="{CB4A37A2-5376-4C83-B7CC-AE170599BFBF}" destId="{22BDAD28-DBC1-42F7-9518-211B75DB0595}" srcOrd="1" destOrd="0" presId="urn:microsoft.com/office/officeart/2009/3/layout/RandomtoResultProcess"/>
    <dgm:cxn modelId="{ABAAD0AB-798D-47C3-A617-E54352BD93BD}" type="presParOf" srcId="{FE5CDBE2-39EE-44FF-B041-214395009737}" destId="{122A3AF9-4661-4F43-9AB1-1C43B7DE8C1B}" srcOrd="5" destOrd="0" presId="urn:microsoft.com/office/officeart/2009/3/layout/RandomtoResultProcess"/>
    <dgm:cxn modelId="{5423D4F3-751D-419F-B95B-D630F6EADD06}" type="presParOf" srcId="{122A3AF9-4661-4F43-9AB1-1C43B7DE8C1B}" destId="{A0FE26DC-1D2A-4C44-A329-95BA27E61F2C}" srcOrd="0" destOrd="0" presId="urn:microsoft.com/office/officeart/2009/3/layout/RandomtoResultProcess"/>
    <dgm:cxn modelId="{F5BEF818-D54A-4DCD-A042-33CA5150B434}" type="presParOf" srcId="{122A3AF9-4661-4F43-9AB1-1C43B7DE8C1B}" destId="{EB92D9AB-029E-40F5-B26D-530CB359322D}" srcOrd="1" destOrd="0" presId="urn:microsoft.com/office/officeart/2009/3/layout/RandomtoResultProcess"/>
    <dgm:cxn modelId="{8505E910-2DB5-4036-A1E8-A399BEEA1F84}" type="presParOf" srcId="{FE5CDBE2-39EE-44FF-B041-214395009737}" destId="{62F17035-7AD6-4452-BB97-1FCA8AA0A43D}" srcOrd="6" destOrd="0" presId="urn:microsoft.com/office/officeart/2009/3/layout/RandomtoResultProcess"/>
    <dgm:cxn modelId="{5EC4AB7C-0555-447E-A345-56263E0DBCD5}" type="presParOf" srcId="{62F17035-7AD6-4452-BB97-1FCA8AA0A43D}" destId="{B825462A-A2D5-406D-9800-5A58CDDA3B9E}" srcOrd="0" destOrd="0" presId="urn:microsoft.com/office/officeart/2009/3/layout/RandomtoResultProcess"/>
    <dgm:cxn modelId="{77C1456C-0241-4326-B36E-221E52EED2DF}" type="presParOf" srcId="{62F17035-7AD6-4452-BB97-1FCA8AA0A43D}" destId="{1015A811-8A07-4DD8-9CBB-350891DD2D1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D41EDF-B080-4550-B38A-BC58CCDA2DD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D9BF25E-367E-48F2-A390-6061781E2B52}">
      <dgm:prSet phldrT="[Tekst]" custT="1"/>
      <dgm:spPr>
        <a:xfrm rot="16200000">
          <a:off x="662264" y="81755"/>
          <a:ext cx="2998264" cy="3314686"/>
        </a:xfrm>
        <a:solidFill>
          <a:schemeClr val="bg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PPP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Realizowana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w ramach standardu A</a:t>
          </a:r>
        </a:p>
      </dgm:t>
    </dgm:pt>
    <dgm:pt modelId="{46DDFBF9-4967-4332-9815-3032434F19AA}" type="parTrans" cxnId="{AC771A9D-C864-4911-8DAA-95126654477F}">
      <dgm:prSet/>
      <dgm:spPr/>
      <dgm:t>
        <a:bodyPr/>
        <a:lstStyle/>
        <a:p>
          <a:endParaRPr lang="pl-PL"/>
        </a:p>
      </dgm:t>
    </dgm:pt>
    <dgm:pt modelId="{699B7A3F-97D0-474C-A2FB-BC540DF51503}" type="sibTrans" cxnId="{AC771A9D-C864-4911-8DAA-95126654477F}">
      <dgm:prSet/>
      <dgm:spPr/>
      <dgm:t>
        <a:bodyPr/>
        <a:lstStyle/>
        <a:p>
          <a:endParaRPr lang="pl-PL"/>
        </a:p>
      </dgm:t>
    </dgm:pt>
    <dgm:pt modelId="{27AA0344-DAFB-49F7-BAD9-AC81056F82D7}">
      <dgm:prSet phldrT="[Tekst]" custT="1"/>
      <dgm:spPr>
        <a:xfrm rot="5400000">
          <a:off x="4118177" y="3656"/>
          <a:ext cx="3311243" cy="3311243"/>
        </a:xfr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Kształcenie specjalne</a:t>
          </a:r>
        </a:p>
        <a:p>
          <a:r>
            <a:rPr lang="pl-PL" sz="2000" b="1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ma dodatkowy transfer</a:t>
          </a:r>
        </a:p>
      </dgm:t>
    </dgm:pt>
    <dgm:pt modelId="{669A7A9B-555E-4880-BB02-E7678C9583B9}" type="parTrans" cxnId="{21A73D4D-D4B1-44C5-BC84-EA4FD773D590}">
      <dgm:prSet/>
      <dgm:spPr/>
      <dgm:t>
        <a:bodyPr/>
        <a:lstStyle/>
        <a:p>
          <a:endParaRPr lang="pl-PL"/>
        </a:p>
      </dgm:t>
    </dgm:pt>
    <dgm:pt modelId="{E0A43CE1-0763-4981-B4F7-EECFB657B574}" type="sibTrans" cxnId="{21A73D4D-D4B1-44C5-BC84-EA4FD773D590}">
      <dgm:prSet/>
      <dgm:spPr/>
      <dgm:t>
        <a:bodyPr/>
        <a:lstStyle/>
        <a:p>
          <a:endParaRPr lang="pl-PL"/>
        </a:p>
      </dgm:t>
    </dgm:pt>
    <dgm:pt modelId="{3C4474CE-11FB-4BC0-8401-1E2A34E3405E}" type="pres">
      <dgm:prSet presAssocID="{F9D41EDF-B080-4550-B38A-BC58CCDA2D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E6A62B-A45E-4B1D-9AB7-173B4A6A244E}" type="pres">
      <dgm:prSet presAssocID="{9D9BF25E-367E-48F2-A390-6061781E2B52}" presName="arrow" presStyleLbl="node1" presStyleIdx="0" presStyleCnt="2" custScaleX="79615" custScaleY="96099" custRadScaleRad="73871" custRadScaleInc="-626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pl-PL"/>
        </a:p>
      </dgm:t>
    </dgm:pt>
    <dgm:pt modelId="{6B3ACAE2-5E3E-4A34-A0D9-3528B9A75C5E}" type="pres">
      <dgm:prSet presAssocID="{27AA0344-DAFB-49F7-BAD9-AC81056F82D7}" presName="arrow" presStyleLbl="node1" presStyleIdx="1" presStyleCnt="2" custScaleX="83669" custScaleY="100103" custRadScaleRad="84050" custRadScaleInc="-828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pl-PL"/>
        </a:p>
      </dgm:t>
    </dgm:pt>
  </dgm:ptLst>
  <dgm:cxnLst>
    <dgm:cxn modelId="{3B75203E-4A6E-4190-AF3D-408F61AEAC4A}" type="presOf" srcId="{27AA0344-DAFB-49F7-BAD9-AC81056F82D7}" destId="{6B3ACAE2-5E3E-4A34-A0D9-3528B9A75C5E}" srcOrd="0" destOrd="0" presId="urn:microsoft.com/office/officeart/2005/8/layout/arrow5"/>
    <dgm:cxn modelId="{8057E150-54A5-4381-93B5-687829772469}" type="presOf" srcId="{9D9BF25E-367E-48F2-A390-6061781E2B52}" destId="{10E6A62B-A45E-4B1D-9AB7-173B4A6A244E}" srcOrd="0" destOrd="0" presId="urn:microsoft.com/office/officeart/2005/8/layout/arrow5"/>
    <dgm:cxn modelId="{21A73D4D-D4B1-44C5-BC84-EA4FD773D590}" srcId="{F9D41EDF-B080-4550-B38A-BC58CCDA2DDB}" destId="{27AA0344-DAFB-49F7-BAD9-AC81056F82D7}" srcOrd="1" destOrd="0" parTransId="{669A7A9B-555E-4880-BB02-E7678C9583B9}" sibTransId="{E0A43CE1-0763-4981-B4F7-EECFB657B574}"/>
    <dgm:cxn modelId="{217109F7-1E54-4B0C-BA3B-FA8433AC2A6F}" type="presOf" srcId="{F9D41EDF-B080-4550-B38A-BC58CCDA2DDB}" destId="{3C4474CE-11FB-4BC0-8401-1E2A34E3405E}" srcOrd="0" destOrd="0" presId="urn:microsoft.com/office/officeart/2005/8/layout/arrow5"/>
    <dgm:cxn modelId="{AC771A9D-C864-4911-8DAA-95126654477F}" srcId="{F9D41EDF-B080-4550-B38A-BC58CCDA2DDB}" destId="{9D9BF25E-367E-48F2-A390-6061781E2B52}" srcOrd="0" destOrd="0" parTransId="{46DDFBF9-4967-4332-9815-3032434F19AA}" sibTransId="{699B7A3F-97D0-474C-A2FB-BC540DF51503}"/>
    <dgm:cxn modelId="{43DD9EF4-842C-45D1-B522-5EA6B30A3C31}" type="presParOf" srcId="{3C4474CE-11FB-4BC0-8401-1E2A34E3405E}" destId="{10E6A62B-A45E-4B1D-9AB7-173B4A6A244E}" srcOrd="0" destOrd="0" presId="urn:microsoft.com/office/officeart/2005/8/layout/arrow5"/>
    <dgm:cxn modelId="{5ECC3B7E-FB53-4E29-A33C-F26DD040759C}" type="presParOf" srcId="{3C4474CE-11FB-4BC0-8401-1E2A34E3405E}" destId="{6B3ACAE2-5E3E-4A34-A0D9-3528B9A75C5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3F79C8-4D97-44E7-B967-CCC42D0B4F8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1752496-1843-4D40-B9E5-6EA104716F3E}">
      <dgm:prSet phldrT="[Tekst]" custT="1"/>
      <dgm:spPr>
        <a:xfrm>
          <a:off x="1398267" y="3303789"/>
          <a:ext cx="3827742" cy="1035618"/>
        </a:xfr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chemeClr val="tx1"/>
              </a:solidFill>
              <a:latin typeface="Calibri" panose="020F0502020204030204"/>
              <a:ea typeface="+mn-ea"/>
              <a:cs typeface="Times New Roman" pitchFamily="18" charset="0"/>
            </a:rPr>
            <a:t>Wczesne wspomaganie</a:t>
          </a:r>
        </a:p>
      </dgm:t>
    </dgm:pt>
    <dgm:pt modelId="{165615FE-C756-4E58-806D-B08F48633760}" type="parTrans" cxnId="{B4852C76-50F7-4A60-9723-876E2F1667BD}">
      <dgm:prSet/>
      <dgm:spPr/>
      <dgm:t>
        <a:bodyPr/>
        <a:lstStyle/>
        <a:p>
          <a:endParaRPr lang="pl-PL"/>
        </a:p>
      </dgm:t>
    </dgm:pt>
    <dgm:pt modelId="{8670FE9F-81E8-4430-B936-A8215AA52F0C}" type="sibTrans" cxnId="{B4852C76-50F7-4A60-9723-876E2F1667BD}">
      <dgm:prSet/>
      <dgm:spPr/>
      <dgm:t>
        <a:bodyPr/>
        <a:lstStyle/>
        <a:p>
          <a:endParaRPr lang="pl-PL"/>
        </a:p>
      </dgm:t>
    </dgm:pt>
    <dgm:pt modelId="{B386D2BD-EBCE-4AB6-9975-F97088491EE6}">
      <dgm:prSet phldrT="[Tekst]" custT="1"/>
      <dgm:spPr>
        <a:xfrm>
          <a:off x="1739601" y="2528127"/>
          <a:ext cx="3766846" cy="1823210"/>
        </a:xfr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Przedszkole</a:t>
          </a:r>
        </a:p>
      </dgm:t>
    </dgm:pt>
    <dgm:pt modelId="{B85DE64D-1604-4B14-9560-EE9A1C3590AE}" type="parTrans" cxnId="{37DA5F1C-D771-4A75-8A79-82CDB7789BA5}">
      <dgm:prSet/>
      <dgm:spPr/>
      <dgm:t>
        <a:bodyPr/>
        <a:lstStyle/>
        <a:p>
          <a:endParaRPr lang="pl-PL"/>
        </a:p>
      </dgm:t>
    </dgm:pt>
    <dgm:pt modelId="{96D70F80-0EFA-4506-956C-C84D1648E462}" type="sibTrans" cxnId="{37DA5F1C-D771-4A75-8A79-82CDB7789BA5}">
      <dgm:prSet/>
      <dgm:spPr/>
      <dgm:t>
        <a:bodyPr/>
        <a:lstStyle/>
        <a:p>
          <a:endParaRPr lang="pl-PL"/>
        </a:p>
      </dgm:t>
    </dgm:pt>
    <dgm:pt modelId="{30D42A5D-0CF1-42E9-82D3-C9703ABAFD74}">
      <dgm:prSet phldrT="[Tekst]" custT="1"/>
      <dgm:spPr>
        <a:xfrm>
          <a:off x="2706560" y="1905886"/>
          <a:ext cx="4332335" cy="2445451"/>
        </a:xfr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Szkoła lokalna</a:t>
          </a:r>
        </a:p>
      </dgm:t>
    </dgm:pt>
    <dgm:pt modelId="{E625F2AB-AACB-442C-8AB6-81EF47BEEEF8}" type="parTrans" cxnId="{FC2C9DED-C9EA-42DC-8A22-8DC1D8A5AEC9}">
      <dgm:prSet/>
      <dgm:spPr/>
      <dgm:t>
        <a:bodyPr/>
        <a:lstStyle/>
        <a:p>
          <a:endParaRPr lang="pl-PL"/>
        </a:p>
      </dgm:t>
    </dgm:pt>
    <dgm:pt modelId="{F00FBA7D-AA5B-4139-96C5-20FE7E7E3BE3}" type="sibTrans" cxnId="{FC2C9DED-C9EA-42DC-8A22-8DC1D8A5AEC9}">
      <dgm:prSet/>
      <dgm:spPr/>
      <dgm:t>
        <a:bodyPr/>
        <a:lstStyle/>
        <a:p>
          <a:endParaRPr lang="pl-PL"/>
        </a:p>
      </dgm:t>
    </dgm:pt>
    <dgm:pt modelId="{AD97486B-DA72-44A2-B128-2786C63D1EB4}">
      <dgm:prSet custT="1"/>
      <dgm:spPr>
        <a:xfrm>
          <a:off x="4295149" y="1435941"/>
          <a:ext cx="3891279" cy="2915396"/>
        </a:xfr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Szkoła  zamiejscowa</a:t>
          </a:r>
        </a:p>
      </dgm:t>
    </dgm:pt>
    <dgm:pt modelId="{E5FE7461-1522-4C56-9393-E86F20F82EE7}" type="parTrans" cxnId="{70FE669F-A228-4D8A-8166-DAA2879B99C8}">
      <dgm:prSet/>
      <dgm:spPr/>
      <dgm:t>
        <a:bodyPr/>
        <a:lstStyle/>
        <a:p>
          <a:endParaRPr lang="pl-PL"/>
        </a:p>
      </dgm:t>
    </dgm:pt>
    <dgm:pt modelId="{8877C202-6573-4833-B7B8-0C37EFA71501}" type="sibTrans" cxnId="{70FE669F-A228-4D8A-8166-DAA2879B99C8}">
      <dgm:prSet/>
      <dgm:spPr/>
      <dgm:t>
        <a:bodyPr/>
        <a:lstStyle/>
        <a:p>
          <a:endParaRPr lang="pl-PL"/>
        </a:p>
      </dgm:t>
    </dgm:pt>
    <dgm:pt modelId="{9BF9EE40-BAF6-4783-8369-788E200092C1}">
      <dgm:prSet custT="1"/>
      <dgm:spPr>
        <a:xfrm>
          <a:off x="5532746" y="1135142"/>
          <a:ext cx="4189663" cy="3202584"/>
        </a:xfr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chemeClr val="tx1"/>
              </a:solidFill>
              <a:latin typeface="Calibri" panose="020F0502020204030204"/>
              <a:ea typeface="+mn-ea"/>
              <a:cs typeface="Times New Roman" pitchFamily="18" charset="0"/>
            </a:rPr>
            <a:t>Życie w społeczności lokalnej</a:t>
          </a:r>
        </a:p>
      </dgm:t>
    </dgm:pt>
    <dgm:pt modelId="{9A5065A7-7228-465F-8743-9ACF53E71A57}" type="parTrans" cxnId="{9EBFEBF6-4E57-4E67-A25A-518F834782D1}">
      <dgm:prSet/>
      <dgm:spPr/>
      <dgm:t>
        <a:bodyPr/>
        <a:lstStyle/>
        <a:p>
          <a:endParaRPr lang="pl-PL"/>
        </a:p>
      </dgm:t>
    </dgm:pt>
    <dgm:pt modelId="{1313E7A4-1DBB-4060-8660-91162761B5F4}" type="sibTrans" cxnId="{9EBFEBF6-4E57-4E67-A25A-518F834782D1}">
      <dgm:prSet/>
      <dgm:spPr/>
      <dgm:t>
        <a:bodyPr/>
        <a:lstStyle/>
        <a:p>
          <a:endParaRPr lang="pl-PL"/>
        </a:p>
      </dgm:t>
    </dgm:pt>
    <dgm:pt modelId="{9401C221-0947-452F-8F3B-DE59B21738B8}" type="pres">
      <dgm:prSet presAssocID="{C13F79C8-4D97-44E7-B967-CCC42D0B4F86}" presName="arrowDiagram" presStyleCnt="0">
        <dgm:presLayoutVars>
          <dgm:chMax val="5"/>
          <dgm:dir/>
          <dgm:resizeHandles val="exact"/>
        </dgm:presLayoutVars>
      </dgm:prSet>
      <dgm:spPr/>
    </dgm:pt>
    <dgm:pt modelId="{2DEB5D56-4130-4C4F-AB90-581ADD01BB15}" type="pres">
      <dgm:prSet presAssocID="{C13F79C8-4D97-44E7-B967-CCC42D0B4F86}" presName="arrow" presStyleLbl="bgShp" presStyleIdx="0" presStyleCnt="1"/>
      <dgm:spPr>
        <a:xfrm>
          <a:off x="1367290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75000"/>
          </a:schemeClr>
        </a:solidFill>
        <a:ln>
          <a:noFill/>
        </a:ln>
        <a:effectLst/>
      </dgm:spPr>
    </dgm:pt>
    <dgm:pt modelId="{0769585F-001A-4FFC-B5E5-0BB25287616A}" type="pres">
      <dgm:prSet presAssocID="{C13F79C8-4D97-44E7-B967-CCC42D0B4F86}" presName="arrowDiagram5" presStyleCnt="0"/>
      <dgm:spPr/>
    </dgm:pt>
    <dgm:pt modelId="{EF9DF246-A7B8-43C0-BDED-7655A14014FE}" type="pres">
      <dgm:prSet presAssocID="{51752496-1843-4D40-B9E5-6EA104716F3E}" presName="bullet5a" presStyleLbl="node1" presStyleIdx="0" presStyleCnt="5"/>
      <dgm:spPr>
        <a:xfrm>
          <a:off x="2053061" y="3235654"/>
          <a:ext cx="160129" cy="160129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78CFBB8-B092-4577-8464-DE5000A6A763}" type="pres">
      <dgm:prSet presAssocID="{51752496-1843-4D40-B9E5-6EA104716F3E}" presName="textBox5a" presStyleLbl="revTx" presStyleIdx="0" presStyleCnt="5" custScaleX="419690" custLinFactNeighborX="79272" custLinFactNeighborY="-11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9DAFF4D-55BD-410E-A12E-8AB60A0A2ACC}" type="pres">
      <dgm:prSet presAssocID="{B386D2BD-EBCE-4AB6-9975-F97088491EE6}" presName="bullet5b" presStyleLbl="node1" presStyleIdx="1" presStyleCnt="5"/>
      <dgm:spPr>
        <a:xfrm>
          <a:off x="2919848" y="2402808"/>
          <a:ext cx="250637" cy="250637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F0227FD-530F-4991-A24F-5D19075AAF92}" type="pres">
      <dgm:prSet presAssocID="{B386D2BD-EBCE-4AB6-9975-F97088491EE6}" presName="textBox5b" presStyleLbl="revTx" presStyleIdx="1" presStyleCnt="5" custScaleX="3259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3B1F3F76-B54B-4291-A3E6-C2A741A381F6}" type="pres">
      <dgm:prSet presAssocID="{30D42A5D-0CF1-42E9-82D3-C9703ABAFD74}" presName="bullet5c" presStyleLbl="node1" presStyleIdx="2" presStyleCnt="5"/>
      <dgm:spPr>
        <a:xfrm>
          <a:off x="4033790" y="1738794"/>
          <a:ext cx="334182" cy="334182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15E5E2A-74C8-4A59-BD8D-4FADDFB821B6}" type="pres">
      <dgm:prSet presAssocID="{30D42A5D-0CF1-42E9-82D3-C9703ABAFD74}" presName="textBox5c" presStyleLbl="revTx" presStyleIdx="2" presStyleCnt="5" custScaleX="3224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5E8832AF-511B-44CE-B809-C94479C74300}" type="pres">
      <dgm:prSet presAssocID="{AD97486B-DA72-44A2-B128-2786C63D1EB4}" presName="bullet5d" presStyleLbl="node1" presStyleIdx="3" presStyleCnt="5"/>
      <dgm:spPr>
        <a:xfrm>
          <a:off x="5328748" y="1220115"/>
          <a:ext cx="431652" cy="431652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582B384-DBDC-47FB-81BF-23264328E0DE}" type="pres">
      <dgm:prSet presAssocID="{AD97486B-DA72-44A2-B128-2786C63D1EB4}" presName="textBox5d" presStyleLbl="revTx" presStyleIdx="3" presStyleCnt="5" custScaleX="2794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BABFD18F-707B-4C8E-9665-8F87891004C0}" type="pres">
      <dgm:prSet presAssocID="{9BF9EE40-BAF6-4783-8369-788E200092C1}" presName="bullet5e" presStyleLbl="node1" presStyleIdx="4" presStyleCnt="5"/>
      <dgm:spPr>
        <a:xfrm>
          <a:off x="6661998" y="873748"/>
          <a:ext cx="550009" cy="550009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FC5B413-D369-42FF-8BDF-CEF1F43AF260}" type="pres">
      <dgm:prSet presAssocID="{9BF9EE40-BAF6-4783-8369-788E200092C1}" presName="textBox5e" presStyleLbl="revTx" presStyleIdx="4" presStyleCnt="5" custScaleX="300889" custLinFactNeighborX="-405" custLinFactNeighborY="-4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698588ED-5303-46CF-8297-9379F05918A4}" type="presOf" srcId="{C13F79C8-4D97-44E7-B967-CCC42D0B4F86}" destId="{9401C221-0947-452F-8F3B-DE59B21738B8}" srcOrd="0" destOrd="0" presId="urn:microsoft.com/office/officeart/2005/8/layout/arrow2"/>
    <dgm:cxn modelId="{8B022A77-DA63-4A68-9C9A-74A094BB6BDA}" type="presOf" srcId="{9BF9EE40-BAF6-4783-8369-788E200092C1}" destId="{3FC5B413-D369-42FF-8BDF-CEF1F43AF260}" srcOrd="0" destOrd="0" presId="urn:microsoft.com/office/officeart/2005/8/layout/arrow2"/>
    <dgm:cxn modelId="{9EBFEBF6-4E57-4E67-A25A-518F834782D1}" srcId="{C13F79C8-4D97-44E7-B967-CCC42D0B4F86}" destId="{9BF9EE40-BAF6-4783-8369-788E200092C1}" srcOrd="4" destOrd="0" parTransId="{9A5065A7-7228-465F-8743-9ACF53E71A57}" sibTransId="{1313E7A4-1DBB-4060-8660-91162761B5F4}"/>
    <dgm:cxn modelId="{78D81CCE-6478-4248-8DB3-5E9CB86414CF}" type="presOf" srcId="{B386D2BD-EBCE-4AB6-9975-F97088491EE6}" destId="{9F0227FD-530F-4991-A24F-5D19075AAF92}" srcOrd="0" destOrd="0" presId="urn:microsoft.com/office/officeart/2005/8/layout/arrow2"/>
    <dgm:cxn modelId="{37DA5F1C-D771-4A75-8A79-82CDB7789BA5}" srcId="{C13F79C8-4D97-44E7-B967-CCC42D0B4F86}" destId="{B386D2BD-EBCE-4AB6-9975-F97088491EE6}" srcOrd="1" destOrd="0" parTransId="{B85DE64D-1604-4B14-9560-EE9A1C3590AE}" sibTransId="{96D70F80-0EFA-4506-956C-C84D1648E462}"/>
    <dgm:cxn modelId="{01A284C7-7586-4A39-89C5-0C23DC522A27}" type="presOf" srcId="{30D42A5D-0CF1-42E9-82D3-C9703ABAFD74}" destId="{C15E5E2A-74C8-4A59-BD8D-4FADDFB821B6}" srcOrd="0" destOrd="0" presId="urn:microsoft.com/office/officeart/2005/8/layout/arrow2"/>
    <dgm:cxn modelId="{FC2C9DED-C9EA-42DC-8A22-8DC1D8A5AEC9}" srcId="{C13F79C8-4D97-44E7-B967-CCC42D0B4F86}" destId="{30D42A5D-0CF1-42E9-82D3-C9703ABAFD74}" srcOrd="2" destOrd="0" parTransId="{E625F2AB-AACB-442C-8AB6-81EF47BEEEF8}" sibTransId="{F00FBA7D-AA5B-4139-96C5-20FE7E7E3BE3}"/>
    <dgm:cxn modelId="{E6955BF6-C0D8-436B-BDEA-76F53B5755E2}" type="presOf" srcId="{AD97486B-DA72-44A2-B128-2786C63D1EB4}" destId="{8582B384-DBDC-47FB-81BF-23264328E0DE}" srcOrd="0" destOrd="0" presId="urn:microsoft.com/office/officeart/2005/8/layout/arrow2"/>
    <dgm:cxn modelId="{B4852C76-50F7-4A60-9723-876E2F1667BD}" srcId="{C13F79C8-4D97-44E7-B967-CCC42D0B4F86}" destId="{51752496-1843-4D40-B9E5-6EA104716F3E}" srcOrd="0" destOrd="0" parTransId="{165615FE-C756-4E58-806D-B08F48633760}" sibTransId="{8670FE9F-81E8-4430-B936-A8215AA52F0C}"/>
    <dgm:cxn modelId="{70FE669F-A228-4D8A-8166-DAA2879B99C8}" srcId="{C13F79C8-4D97-44E7-B967-CCC42D0B4F86}" destId="{AD97486B-DA72-44A2-B128-2786C63D1EB4}" srcOrd="3" destOrd="0" parTransId="{E5FE7461-1522-4C56-9393-E86F20F82EE7}" sibTransId="{8877C202-6573-4833-B7B8-0C37EFA71501}"/>
    <dgm:cxn modelId="{4094C2D3-0D23-4384-B163-222EE5B88273}" type="presOf" srcId="{51752496-1843-4D40-B9E5-6EA104716F3E}" destId="{278CFBB8-B092-4577-8464-DE5000A6A763}" srcOrd="0" destOrd="0" presId="urn:microsoft.com/office/officeart/2005/8/layout/arrow2"/>
    <dgm:cxn modelId="{0AF978B8-7378-4944-B456-2520DC2E08EF}" type="presParOf" srcId="{9401C221-0947-452F-8F3B-DE59B21738B8}" destId="{2DEB5D56-4130-4C4F-AB90-581ADD01BB15}" srcOrd="0" destOrd="0" presId="urn:microsoft.com/office/officeart/2005/8/layout/arrow2"/>
    <dgm:cxn modelId="{813479D3-E826-41BC-B024-460FC59E4480}" type="presParOf" srcId="{9401C221-0947-452F-8F3B-DE59B21738B8}" destId="{0769585F-001A-4FFC-B5E5-0BB25287616A}" srcOrd="1" destOrd="0" presId="urn:microsoft.com/office/officeart/2005/8/layout/arrow2"/>
    <dgm:cxn modelId="{0A93B3F7-0FB3-4DAB-ABED-468FFB12E9E1}" type="presParOf" srcId="{0769585F-001A-4FFC-B5E5-0BB25287616A}" destId="{EF9DF246-A7B8-43C0-BDED-7655A14014FE}" srcOrd="0" destOrd="0" presId="urn:microsoft.com/office/officeart/2005/8/layout/arrow2"/>
    <dgm:cxn modelId="{4760AD72-D9A1-4B6A-AE4D-EE0779902601}" type="presParOf" srcId="{0769585F-001A-4FFC-B5E5-0BB25287616A}" destId="{278CFBB8-B092-4577-8464-DE5000A6A763}" srcOrd="1" destOrd="0" presId="urn:microsoft.com/office/officeart/2005/8/layout/arrow2"/>
    <dgm:cxn modelId="{0CD3C92C-D568-4814-BE9D-06CA6218C64C}" type="presParOf" srcId="{0769585F-001A-4FFC-B5E5-0BB25287616A}" destId="{39DAFF4D-55BD-410E-A12E-8AB60A0A2ACC}" srcOrd="2" destOrd="0" presId="urn:microsoft.com/office/officeart/2005/8/layout/arrow2"/>
    <dgm:cxn modelId="{3DAAC906-6807-4694-ADF3-FDC437866485}" type="presParOf" srcId="{0769585F-001A-4FFC-B5E5-0BB25287616A}" destId="{9F0227FD-530F-4991-A24F-5D19075AAF92}" srcOrd="3" destOrd="0" presId="urn:microsoft.com/office/officeart/2005/8/layout/arrow2"/>
    <dgm:cxn modelId="{B85C4FA6-EF2F-48DD-A8F3-DFCD7E1B63DF}" type="presParOf" srcId="{0769585F-001A-4FFC-B5E5-0BB25287616A}" destId="{3B1F3F76-B54B-4291-A3E6-C2A741A381F6}" srcOrd="4" destOrd="0" presId="urn:microsoft.com/office/officeart/2005/8/layout/arrow2"/>
    <dgm:cxn modelId="{A033635C-5779-4DE2-A2FE-07262B64E373}" type="presParOf" srcId="{0769585F-001A-4FFC-B5E5-0BB25287616A}" destId="{C15E5E2A-74C8-4A59-BD8D-4FADDFB821B6}" srcOrd="5" destOrd="0" presId="urn:microsoft.com/office/officeart/2005/8/layout/arrow2"/>
    <dgm:cxn modelId="{826FF3C3-A39F-4FBA-9FD0-8959309A1FFB}" type="presParOf" srcId="{0769585F-001A-4FFC-B5E5-0BB25287616A}" destId="{5E8832AF-511B-44CE-B809-C94479C74300}" srcOrd="6" destOrd="0" presId="urn:microsoft.com/office/officeart/2005/8/layout/arrow2"/>
    <dgm:cxn modelId="{92A00CFB-BFC6-4556-BDDD-19DDBF2BD75E}" type="presParOf" srcId="{0769585F-001A-4FFC-B5E5-0BB25287616A}" destId="{8582B384-DBDC-47FB-81BF-23264328E0DE}" srcOrd="7" destOrd="0" presId="urn:microsoft.com/office/officeart/2005/8/layout/arrow2"/>
    <dgm:cxn modelId="{37DA77ED-E158-4D77-A136-2AB153060357}" type="presParOf" srcId="{0769585F-001A-4FFC-B5E5-0BB25287616A}" destId="{BABFD18F-707B-4C8E-9665-8F87891004C0}" srcOrd="8" destOrd="0" presId="urn:microsoft.com/office/officeart/2005/8/layout/arrow2"/>
    <dgm:cxn modelId="{6D95C92E-D201-4978-A2BF-335AEA10D279}" type="presParOf" srcId="{0769585F-001A-4FFC-B5E5-0BB25287616A}" destId="{3FC5B413-D369-42FF-8BDF-CEF1F43AF26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7B53A5-35FE-48DE-875B-39800FCA665D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4AEF07F-A9AB-4FFF-B06F-DB4477556E0D}">
      <dgm:prSet phldrT="[Tekst]" custT="1"/>
      <dgm:spPr>
        <a:xfrm>
          <a:off x="446552" y="3375258"/>
          <a:ext cx="4461814" cy="479802"/>
        </a:xfrm>
        <a:noFill/>
        <a:ln>
          <a:noFill/>
        </a:ln>
        <a:effectLst/>
      </dgm:spPr>
      <dgm:t>
        <a:bodyPr/>
        <a:lstStyle/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segregacyjne</a:t>
          </a:r>
        </a:p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Specjalni nauczyciele i specjalni uczniowie</a:t>
          </a:r>
        </a:p>
      </dgm:t>
    </dgm:pt>
    <dgm:pt modelId="{A981E4CD-E60D-44C7-A0C1-0747506C344E}" type="parTrans" cxnId="{A5414249-DD47-4422-AA28-136071113E73}">
      <dgm:prSet/>
      <dgm:spPr/>
      <dgm:t>
        <a:bodyPr/>
        <a:lstStyle/>
        <a:p>
          <a:endParaRPr lang="pl-PL"/>
        </a:p>
      </dgm:t>
    </dgm:pt>
    <dgm:pt modelId="{9DCCA6D5-4D3A-4561-AD42-97BD2AFD1AA2}" type="sibTrans" cxnId="{A5414249-DD47-4422-AA28-136071113E73}">
      <dgm:prSet/>
      <dgm:spPr/>
      <dgm:t>
        <a:bodyPr/>
        <a:lstStyle/>
        <a:p>
          <a:endParaRPr lang="pl-PL"/>
        </a:p>
      </dgm:t>
    </dgm:pt>
    <dgm:pt modelId="{C0A9DCAF-FB3E-4D71-8067-559D63B6A78F}">
      <dgm:prSet phldrT="[Tekst]" custT="1"/>
      <dgm:spPr>
        <a:xfrm>
          <a:off x="2405818" y="1900736"/>
          <a:ext cx="4059632" cy="346492"/>
        </a:xfrm>
        <a:noFill/>
        <a:ln>
          <a:noFill/>
        </a:ln>
        <a:effectLst/>
      </dgm:spPr>
      <dgm:t>
        <a:bodyPr/>
        <a:lstStyle/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integracyjne</a:t>
          </a:r>
        </a:p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Dopasowanie ucznia do systemu</a:t>
          </a:r>
        </a:p>
        <a:p>
          <a:endParaRPr lang="pl-PL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Times New Roman" pitchFamily="18" charset="0"/>
          </a:endParaRPr>
        </a:p>
      </dgm:t>
    </dgm:pt>
    <dgm:pt modelId="{A03A1198-0173-4B97-9DBC-2FDD28B87028}" type="parTrans" cxnId="{176F79B0-532A-497E-84B9-F69CD0371DEC}">
      <dgm:prSet/>
      <dgm:spPr/>
      <dgm:t>
        <a:bodyPr/>
        <a:lstStyle/>
        <a:p>
          <a:endParaRPr lang="pl-PL"/>
        </a:p>
      </dgm:t>
    </dgm:pt>
    <dgm:pt modelId="{E742E57E-D8DA-4A80-8407-03EFC2A7DB57}" type="sibTrans" cxnId="{176F79B0-532A-497E-84B9-F69CD0371DEC}">
      <dgm:prSet/>
      <dgm:spPr/>
      <dgm:t>
        <a:bodyPr/>
        <a:lstStyle/>
        <a:p>
          <a:endParaRPr lang="pl-PL"/>
        </a:p>
      </dgm:t>
    </dgm:pt>
    <dgm:pt modelId="{6D1AE8C4-ABAA-4888-820A-89821FF760D2}">
      <dgm:prSet phldrT="[Tekst]" custT="1"/>
      <dgm:spPr>
        <a:xfrm>
          <a:off x="4795453" y="1269932"/>
          <a:ext cx="4544462" cy="514445"/>
        </a:xfrm>
        <a:noFill/>
        <a:ln>
          <a:noFill/>
        </a:ln>
        <a:effectLst/>
      </dgm:spPr>
      <dgm:t>
        <a:bodyPr/>
        <a:lstStyle/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włączające</a:t>
          </a:r>
        </a:p>
        <a:p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Dopasowanie systemu do każdego ucznia </a:t>
          </a:r>
        </a:p>
      </dgm:t>
    </dgm:pt>
    <dgm:pt modelId="{1AA5C398-0957-464A-98E9-280C8D24E700}" type="parTrans" cxnId="{8355AAEF-CDAE-48EE-83A6-0EF80AD579D2}">
      <dgm:prSet/>
      <dgm:spPr/>
      <dgm:t>
        <a:bodyPr/>
        <a:lstStyle/>
        <a:p>
          <a:endParaRPr lang="pl-PL"/>
        </a:p>
      </dgm:t>
    </dgm:pt>
    <dgm:pt modelId="{264BA63C-DAA9-4451-A19D-25A01614F4AE}" type="sibTrans" cxnId="{8355AAEF-CDAE-48EE-83A6-0EF80AD579D2}">
      <dgm:prSet/>
      <dgm:spPr/>
      <dgm:t>
        <a:bodyPr/>
        <a:lstStyle/>
        <a:p>
          <a:endParaRPr lang="pl-PL"/>
        </a:p>
      </dgm:t>
    </dgm:pt>
    <dgm:pt modelId="{D5749CE2-6446-4A01-9BBB-9E05B3096823}" type="pres">
      <dgm:prSet presAssocID="{9C7B53A5-35FE-48DE-875B-39800FCA665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18E95BD-C197-44C7-882B-E04FFAA62BB8}" type="pres">
      <dgm:prSet presAssocID="{9C7B53A5-35FE-48DE-875B-39800FCA665D}" presName="arrow" presStyleLbl="bgShp" presStyleIdx="0" presStyleCnt="1" custLinFactNeighborX="300" custLinFactNeighborY="4303"/>
      <dgm:spPr>
        <a:xfrm>
          <a:off x="1030763" y="0"/>
          <a:ext cx="6948694" cy="4342934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65000"/>
          </a:schemeClr>
        </a:solidFill>
        <a:ln>
          <a:noFill/>
        </a:ln>
        <a:effectLst/>
      </dgm:spPr>
    </dgm:pt>
    <dgm:pt modelId="{09076B42-7928-47FC-9963-C0C170356F83}" type="pres">
      <dgm:prSet presAssocID="{9C7B53A5-35FE-48DE-875B-39800FCA665D}" presName="arrowDiagram3" presStyleCnt="0"/>
      <dgm:spPr/>
    </dgm:pt>
    <dgm:pt modelId="{7F379CCF-246A-4A48-953C-6D64C5824EE7}" type="pres">
      <dgm:prSet presAssocID="{74AEF07F-A9AB-4FFF-B06F-DB4477556E0D}" presName="bullet3a" presStyleLbl="node1" presStyleIdx="0" presStyleCnt="3" custScaleX="933423" custScaleY="256764" custLinFactNeighborX="12724" custLinFactNeighborY="35761"/>
      <dgm:spPr>
        <a:xfrm>
          <a:off x="784910" y="2519737"/>
          <a:ext cx="2483316" cy="12653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83A4297-D686-4624-B556-D014390E7851}" type="pres">
      <dgm:prSet presAssocID="{74AEF07F-A9AB-4FFF-B06F-DB4477556E0D}" presName="textBox3a" presStyleLbl="revTx" presStyleIdx="0" presStyleCnt="3" custScaleX="275583" custScaleY="38228" custLinFactNeighborX="-8378" custLinFactNeighborY="-79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74C3063-57FE-4E79-AC39-FC173F493857}" type="pres">
      <dgm:prSet presAssocID="{C0A9DCAF-FB3E-4D71-8067-559D63B6A78F}" presName="bullet3b" presStyleLbl="node1" presStyleIdx="1" presStyleCnt="3" custScaleX="487141" custScaleY="151328" custLinFactNeighborX="-70067" custLinFactNeighborY="-64688"/>
      <dgm:spPr>
        <a:xfrm>
          <a:off x="2270910" y="1162954"/>
          <a:ext cx="2367976" cy="12471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2CDA337-8FCA-48F2-8229-FE85B4761291}" type="pres">
      <dgm:prSet presAssocID="{C0A9DCAF-FB3E-4D71-8067-559D63B6A78F}" presName="textBox3b" presStyleLbl="revTx" presStyleIdx="1" presStyleCnt="3" custScaleX="243429" custScaleY="14666" custLinFactNeighborX="-4166" custLinFactNeighborY="-460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D79951E9-E434-4530-853B-BA1FF391491D}" type="pres">
      <dgm:prSet presAssocID="{6D1AE8C4-ABAA-4888-820A-89821FF760D2}" presName="bullet3c" presStyleLbl="node1" presStyleIdx="2" presStyleCnt="3" custScaleX="377841" custScaleY="106372" custLinFactX="31000" custLinFactNeighborX="100000" custLinFactNeighborY="-67222"/>
      <dgm:spPr>
        <a:xfrm>
          <a:off x="4338385" y="258432"/>
          <a:ext cx="2412953" cy="14862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BD7596E-7107-4D96-9C24-0C296DCA8586}" type="pres">
      <dgm:prSet presAssocID="{6D1AE8C4-ABAA-4888-820A-89821FF760D2}" presName="textBox3c" presStyleLbl="revTx" presStyleIdx="2" presStyleCnt="3" custScaleX="272501" custScaleY="17044" custLinFactNeighborX="57948" custLinFactNeighborY="-432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2062A09E-8F39-47AE-990D-43E62FB7317F}" type="presOf" srcId="{9C7B53A5-35FE-48DE-875B-39800FCA665D}" destId="{D5749CE2-6446-4A01-9BBB-9E05B3096823}" srcOrd="0" destOrd="0" presId="urn:microsoft.com/office/officeart/2005/8/layout/arrow2"/>
    <dgm:cxn modelId="{8355AAEF-CDAE-48EE-83A6-0EF80AD579D2}" srcId="{9C7B53A5-35FE-48DE-875B-39800FCA665D}" destId="{6D1AE8C4-ABAA-4888-820A-89821FF760D2}" srcOrd="2" destOrd="0" parTransId="{1AA5C398-0957-464A-98E9-280C8D24E700}" sibTransId="{264BA63C-DAA9-4451-A19D-25A01614F4AE}"/>
    <dgm:cxn modelId="{176F79B0-532A-497E-84B9-F69CD0371DEC}" srcId="{9C7B53A5-35FE-48DE-875B-39800FCA665D}" destId="{C0A9DCAF-FB3E-4D71-8067-559D63B6A78F}" srcOrd="1" destOrd="0" parTransId="{A03A1198-0173-4B97-9DBC-2FDD28B87028}" sibTransId="{E742E57E-D8DA-4A80-8407-03EFC2A7DB57}"/>
    <dgm:cxn modelId="{1D156475-8E7D-4705-B5FB-490240BDC1D5}" type="presOf" srcId="{74AEF07F-A9AB-4FFF-B06F-DB4477556E0D}" destId="{F83A4297-D686-4624-B556-D014390E7851}" srcOrd="0" destOrd="0" presId="urn:microsoft.com/office/officeart/2005/8/layout/arrow2"/>
    <dgm:cxn modelId="{AA43C5AB-96C7-4C9D-85D8-94EEFB3101B1}" type="presOf" srcId="{6D1AE8C4-ABAA-4888-820A-89821FF760D2}" destId="{DBD7596E-7107-4D96-9C24-0C296DCA8586}" srcOrd="0" destOrd="0" presId="urn:microsoft.com/office/officeart/2005/8/layout/arrow2"/>
    <dgm:cxn modelId="{9D5D579F-7C98-456D-8A0D-FC528F3D94F5}" type="presOf" srcId="{C0A9DCAF-FB3E-4D71-8067-559D63B6A78F}" destId="{72CDA337-8FCA-48F2-8229-FE85B4761291}" srcOrd="0" destOrd="0" presId="urn:microsoft.com/office/officeart/2005/8/layout/arrow2"/>
    <dgm:cxn modelId="{A5414249-DD47-4422-AA28-136071113E73}" srcId="{9C7B53A5-35FE-48DE-875B-39800FCA665D}" destId="{74AEF07F-A9AB-4FFF-B06F-DB4477556E0D}" srcOrd="0" destOrd="0" parTransId="{A981E4CD-E60D-44C7-A0C1-0747506C344E}" sibTransId="{9DCCA6D5-4D3A-4561-AD42-97BD2AFD1AA2}"/>
    <dgm:cxn modelId="{0DC7EE6C-B4A9-4F1C-944B-8763B9ED1C50}" type="presParOf" srcId="{D5749CE2-6446-4A01-9BBB-9E05B3096823}" destId="{A18E95BD-C197-44C7-882B-E04FFAA62BB8}" srcOrd="0" destOrd="0" presId="urn:microsoft.com/office/officeart/2005/8/layout/arrow2"/>
    <dgm:cxn modelId="{615D6786-C90B-49B9-82EC-E9C13D7C2167}" type="presParOf" srcId="{D5749CE2-6446-4A01-9BBB-9E05B3096823}" destId="{09076B42-7928-47FC-9963-C0C170356F83}" srcOrd="1" destOrd="0" presId="urn:microsoft.com/office/officeart/2005/8/layout/arrow2"/>
    <dgm:cxn modelId="{58DC0209-D5DF-4CB0-B21F-CCEEDCF100B4}" type="presParOf" srcId="{09076B42-7928-47FC-9963-C0C170356F83}" destId="{7F379CCF-246A-4A48-953C-6D64C5824EE7}" srcOrd="0" destOrd="0" presId="urn:microsoft.com/office/officeart/2005/8/layout/arrow2"/>
    <dgm:cxn modelId="{B2BE8475-6D43-415F-9F7F-F6CB2D7B42D1}" type="presParOf" srcId="{09076B42-7928-47FC-9963-C0C170356F83}" destId="{F83A4297-D686-4624-B556-D014390E7851}" srcOrd="1" destOrd="0" presId="urn:microsoft.com/office/officeart/2005/8/layout/arrow2"/>
    <dgm:cxn modelId="{FC7DACE3-906F-46AD-AEF9-B8C2B9E23CEB}" type="presParOf" srcId="{09076B42-7928-47FC-9963-C0C170356F83}" destId="{D74C3063-57FE-4E79-AC39-FC173F493857}" srcOrd="2" destOrd="0" presId="urn:microsoft.com/office/officeart/2005/8/layout/arrow2"/>
    <dgm:cxn modelId="{C6B942CE-69C3-4825-9C33-075B8326A64F}" type="presParOf" srcId="{09076B42-7928-47FC-9963-C0C170356F83}" destId="{72CDA337-8FCA-48F2-8229-FE85B4761291}" srcOrd="3" destOrd="0" presId="urn:microsoft.com/office/officeart/2005/8/layout/arrow2"/>
    <dgm:cxn modelId="{63771F2F-8EA8-47CE-8164-0B5ED617CC1D}" type="presParOf" srcId="{09076B42-7928-47FC-9963-C0C170356F83}" destId="{D79951E9-E434-4530-853B-BA1FF391491D}" srcOrd="4" destOrd="0" presId="urn:microsoft.com/office/officeart/2005/8/layout/arrow2"/>
    <dgm:cxn modelId="{FC34EF4B-028E-4B58-B74E-2466BD0AA813}" type="presParOf" srcId="{09076B42-7928-47FC-9963-C0C170356F83}" destId="{DBD7596E-7107-4D96-9C24-0C296DCA858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1585A0A-8B8D-4970-A9F8-B7963EB4581C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EB004EBC-C815-429F-A4AE-4F1BE9D776EC}">
      <dgm:prSet phldrT="[Tekst]" custT="1"/>
      <dgm:spPr>
        <a:xfrm>
          <a:off x="0" y="885244"/>
          <a:ext cx="3362488" cy="1180326"/>
        </a:xfr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specjalne</a:t>
          </a:r>
        </a:p>
      </dgm:t>
    </dgm:pt>
    <dgm:pt modelId="{459FF108-29D8-45EF-A160-323D10551DEA}" type="parTrans" cxnId="{09C539F1-5032-44F1-B7F0-5D51977176DB}">
      <dgm:prSet/>
      <dgm:spPr/>
      <dgm:t>
        <a:bodyPr/>
        <a:lstStyle/>
        <a:p>
          <a:endParaRPr lang="pl-PL"/>
        </a:p>
      </dgm:t>
    </dgm:pt>
    <dgm:pt modelId="{04F58697-8417-4231-A41E-5E7ED62048CA}" type="sibTrans" cxnId="{09C539F1-5032-44F1-B7F0-5D51977176DB}">
      <dgm:prSet/>
      <dgm:spPr/>
      <dgm:t>
        <a:bodyPr/>
        <a:lstStyle/>
        <a:p>
          <a:endParaRPr lang="pl-PL"/>
        </a:p>
      </dgm:t>
    </dgm:pt>
    <dgm:pt modelId="{13A0D03C-5D8C-42B5-9598-D333E66FFFFE}">
      <dgm:prSet phldrT="[Tekst]" custT="1"/>
      <dgm:spPr>
        <a:xfrm>
          <a:off x="3922903" y="885244"/>
          <a:ext cx="3362488" cy="1180326"/>
        </a:xfr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integracyjne </a:t>
          </a:r>
        </a:p>
      </dgm:t>
    </dgm:pt>
    <dgm:pt modelId="{1FD4ABBE-6032-45B2-96EA-93D2DE10A6DC}" type="parTrans" cxnId="{CDDF18B6-BB9C-4DF9-AC2D-11EBF6820094}">
      <dgm:prSet/>
      <dgm:spPr/>
      <dgm:t>
        <a:bodyPr/>
        <a:lstStyle/>
        <a:p>
          <a:endParaRPr lang="pl-PL"/>
        </a:p>
      </dgm:t>
    </dgm:pt>
    <dgm:pt modelId="{6298A65F-CC47-4E4B-84C8-604CAF74CAAB}" type="sibTrans" cxnId="{CDDF18B6-BB9C-4DF9-AC2D-11EBF6820094}">
      <dgm:prSet/>
      <dgm:spPr/>
      <dgm:t>
        <a:bodyPr/>
        <a:lstStyle/>
        <a:p>
          <a:endParaRPr lang="pl-PL"/>
        </a:p>
      </dgm:t>
    </dgm:pt>
    <dgm:pt modelId="{DBCF3CB7-E4FB-4B38-A0F5-1DF8BE04ACEB}">
      <dgm:prSet phldrT="[Tekst]" custT="1"/>
      <dgm:spPr>
        <a:xfrm>
          <a:off x="7845806" y="885244"/>
          <a:ext cx="3362488" cy="1180326"/>
        </a:xfr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włączające</a:t>
          </a:r>
        </a:p>
      </dgm:t>
    </dgm:pt>
    <dgm:pt modelId="{157E23E6-1612-457C-81C6-D33538518058}" type="parTrans" cxnId="{21F2A672-4058-4689-9E9E-6EB978BF64C9}">
      <dgm:prSet/>
      <dgm:spPr/>
      <dgm:t>
        <a:bodyPr/>
        <a:lstStyle/>
        <a:p>
          <a:endParaRPr lang="pl-PL"/>
        </a:p>
      </dgm:t>
    </dgm:pt>
    <dgm:pt modelId="{ED4A53A3-9522-49F3-9759-DBBABD8F7019}" type="sibTrans" cxnId="{21F2A672-4058-4689-9E9E-6EB978BF64C9}">
      <dgm:prSet/>
      <dgm:spPr/>
      <dgm:t>
        <a:bodyPr/>
        <a:lstStyle/>
        <a:p>
          <a:endParaRPr lang="pl-PL"/>
        </a:p>
      </dgm:t>
    </dgm:pt>
    <dgm:pt modelId="{38FF6B88-E142-44AE-8D78-B451FD55802E}" type="pres">
      <dgm:prSet presAssocID="{C1585A0A-8B8D-4970-A9F8-B7963EB4581C}" presName="CompostProcess" presStyleCnt="0">
        <dgm:presLayoutVars>
          <dgm:dir/>
          <dgm:resizeHandles val="exact"/>
        </dgm:presLayoutVars>
      </dgm:prSet>
      <dgm:spPr/>
    </dgm:pt>
    <dgm:pt modelId="{5EE42F7D-04E0-4DB1-9397-B7F70C8735AF}" type="pres">
      <dgm:prSet presAssocID="{C1585A0A-8B8D-4970-A9F8-B7963EB4581C}" presName="arrow" presStyleLbl="bgShp" presStyleIdx="0" presStyleCnt="1" custScaleX="85852" custScaleY="84697" custLinFactNeighborX="5241" custLinFactNeighborY="11403"/>
      <dgm:spPr>
        <a:xfrm>
          <a:off x="840622" y="0"/>
          <a:ext cx="9527050" cy="2950815"/>
        </a:xfrm>
        <a:prstGeom prst="rightArrow">
          <a:avLst/>
        </a:prstGeom>
        <a:solidFill>
          <a:srgbClr val="F04A89">
            <a:alpha val="63000"/>
          </a:srgbClr>
        </a:solidFill>
        <a:ln>
          <a:noFill/>
        </a:ln>
        <a:effectLst/>
      </dgm:spPr>
    </dgm:pt>
    <dgm:pt modelId="{D9504B0D-91B1-4A5F-BC76-E2BD9A096500}" type="pres">
      <dgm:prSet presAssocID="{C1585A0A-8B8D-4970-A9F8-B7963EB4581C}" presName="linearProcess" presStyleCnt="0"/>
      <dgm:spPr/>
    </dgm:pt>
    <dgm:pt modelId="{8F36190C-CF4F-4B7B-8133-4AE6292A1581}" type="pres">
      <dgm:prSet presAssocID="{EB004EBC-C815-429F-A4AE-4F1BE9D776EC}" presName="textNode" presStyleLbl="node1" presStyleIdx="0" presStyleCnt="3" custScaleX="55995" custScaleY="639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1272FA4D-B269-4AD5-8DDE-F60933C3581D}" type="pres">
      <dgm:prSet presAssocID="{04F58697-8417-4231-A41E-5E7ED62048CA}" presName="sibTrans" presStyleCnt="0"/>
      <dgm:spPr/>
    </dgm:pt>
    <dgm:pt modelId="{1DB1234B-6546-4A62-A0E9-8352C8B5BF21}" type="pres">
      <dgm:prSet presAssocID="{13A0D03C-5D8C-42B5-9598-D333E66FFFFE}" presName="textNode" presStyleLbl="node1" presStyleIdx="1" presStyleCnt="3" custScaleX="69311" custScaleY="509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94438DD-6063-424D-8E3F-21137BD10015}" type="pres">
      <dgm:prSet presAssocID="{6298A65F-CC47-4E4B-84C8-604CAF74CAAB}" presName="sibTrans" presStyleCnt="0"/>
      <dgm:spPr/>
    </dgm:pt>
    <dgm:pt modelId="{696DA3D3-CA10-4747-8287-B2D1213C4CA1}" type="pres">
      <dgm:prSet presAssocID="{DBCF3CB7-E4FB-4B38-A0F5-1DF8BE04ACEB}" presName="textNode" presStyleLbl="node1" presStyleIdx="2" presStyleCnt="3" custScaleX="61814" custScaleY="509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35B1A86F-8F99-4F8C-883B-FFA9D4571D36}" type="presOf" srcId="{C1585A0A-8B8D-4970-A9F8-B7963EB4581C}" destId="{38FF6B88-E142-44AE-8D78-B451FD55802E}" srcOrd="0" destOrd="0" presId="urn:microsoft.com/office/officeart/2005/8/layout/hProcess9"/>
    <dgm:cxn modelId="{093292EA-5FB2-4755-A5C9-75146EBD7AFB}" type="presOf" srcId="{EB004EBC-C815-429F-A4AE-4F1BE9D776EC}" destId="{8F36190C-CF4F-4B7B-8133-4AE6292A1581}" srcOrd="0" destOrd="0" presId="urn:microsoft.com/office/officeart/2005/8/layout/hProcess9"/>
    <dgm:cxn modelId="{09C539F1-5032-44F1-B7F0-5D51977176DB}" srcId="{C1585A0A-8B8D-4970-A9F8-B7963EB4581C}" destId="{EB004EBC-C815-429F-A4AE-4F1BE9D776EC}" srcOrd="0" destOrd="0" parTransId="{459FF108-29D8-45EF-A160-323D10551DEA}" sibTransId="{04F58697-8417-4231-A41E-5E7ED62048CA}"/>
    <dgm:cxn modelId="{7A343CE8-F6C2-4FAE-ABFB-143BAEAEFDE3}" type="presOf" srcId="{DBCF3CB7-E4FB-4B38-A0F5-1DF8BE04ACEB}" destId="{696DA3D3-CA10-4747-8287-B2D1213C4CA1}" srcOrd="0" destOrd="0" presId="urn:microsoft.com/office/officeart/2005/8/layout/hProcess9"/>
    <dgm:cxn modelId="{21F2A672-4058-4689-9E9E-6EB978BF64C9}" srcId="{C1585A0A-8B8D-4970-A9F8-B7963EB4581C}" destId="{DBCF3CB7-E4FB-4B38-A0F5-1DF8BE04ACEB}" srcOrd="2" destOrd="0" parTransId="{157E23E6-1612-457C-81C6-D33538518058}" sibTransId="{ED4A53A3-9522-49F3-9759-DBBABD8F7019}"/>
    <dgm:cxn modelId="{CDDF18B6-BB9C-4DF9-AC2D-11EBF6820094}" srcId="{C1585A0A-8B8D-4970-A9F8-B7963EB4581C}" destId="{13A0D03C-5D8C-42B5-9598-D333E66FFFFE}" srcOrd="1" destOrd="0" parTransId="{1FD4ABBE-6032-45B2-96EA-93D2DE10A6DC}" sibTransId="{6298A65F-CC47-4E4B-84C8-604CAF74CAAB}"/>
    <dgm:cxn modelId="{B4F7C08E-E4A2-4C8D-BC9D-3112994AD490}" type="presOf" srcId="{13A0D03C-5D8C-42B5-9598-D333E66FFFFE}" destId="{1DB1234B-6546-4A62-A0E9-8352C8B5BF21}" srcOrd="0" destOrd="0" presId="urn:microsoft.com/office/officeart/2005/8/layout/hProcess9"/>
    <dgm:cxn modelId="{1FBD133D-AED9-4939-86DD-D9F4F244B3FF}" type="presParOf" srcId="{38FF6B88-E142-44AE-8D78-B451FD55802E}" destId="{5EE42F7D-04E0-4DB1-9397-B7F70C8735AF}" srcOrd="0" destOrd="0" presId="urn:microsoft.com/office/officeart/2005/8/layout/hProcess9"/>
    <dgm:cxn modelId="{2E2D37F1-13B0-4BDD-A5BA-177F71A04EE1}" type="presParOf" srcId="{38FF6B88-E142-44AE-8D78-B451FD55802E}" destId="{D9504B0D-91B1-4A5F-BC76-E2BD9A096500}" srcOrd="1" destOrd="0" presId="urn:microsoft.com/office/officeart/2005/8/layout/hProcess9"/>
    <dgm:cxn modelId="{F8207ABC-CA9D-4600-8081-1B52DA18B737}" type="presParOf" srcId="{D9504B0D-91B1-4A5F-BC76-E2BD9A096500}" destId="{8F36190C-CF4F-4B7B-8133-4AE6292A1581}" srcOrd="0" destOrd="0" presId="urn:microsoft.com/office/officeart/2005/8/layout/hProcess9"/>
    <dgm:cxn modelId="{E4FF884D-99EC-47FE-9F65-527752766EB8}" type="presParOf" srcId="{D9504B0D-91B1-4A5F-BC76-E2BD9A096500}" destId="{1272FA4D-B269-4AD5-8DDE-F60933C3581D}" srcOrd="1" destOrd="0" presId="urn:microsoft.com/office/officeart/2005/8/layout/hProcess9"/>
    <dgm:cxn modelId="{43FD28F2-1E25-4888-9416-57697D940EA9}" type="presParOf" srcId="{D9504B0D-91B1-4A5F-BC76-E2BD9A096500}" destId="{1DB1234B-6546-4A62-A0E9-8352C8B5BF21}" srcOrd="2" destOrd="0" presId="urn:microsoft.com/office/officeart/2005/8/layout/hProcess9"/>
    <dgm:cxn modelId="{34426624-887D-454E-A4B2-808150791339}" type="presParOf" srcId="{D9504B0D-91B1-4A5F-BC76-E2BD9A096500}" destId="{E94438DD-6063-424D-8E3F-21137BD10015}" srcOrd="3" destOrd="0" presId="urn:microsoft.com/office/officeart/2005/8/layout/hProcess9"/>
    <dgm:cxn modelId="{CE14F64D-FA45-4E2A-B770-180448330933}" type="presParOf" srcId="{D9504B0D-91B1-4A5F-BC76-E2BD9A096500}" destId="{696DA3D3-CA10-4747-8287-B2D1213C4CA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DE8317-F635-4A26-A3CF-9F20A154C259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B80FB364-5777-4247-94D2-E61BA738FF17}">
      <dgm:prSet phldrT="[Tekst]" custT="1"/>
      <dgm:spPr>
        <a:xfrm rot="16200000">
          <a:off x="850299" y="1763"/>
          <a:ext cx="2228589" cy="2228589"/>
        </a:xfr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itchFamily="18" charset="0"/>
            </a:rPr>
            <a:t>Rodzina</a:t>
          </a:r>
        </a:p>
      </dgm:t>
    </dgm:pt>
    <dgm:pt modelId="{16703241-F3CB-4C1F-A251-ACBFD85ED6F6}" type="parTrans" cxnId="{241D3F19-1485-4727-89BB-F81DF52BD191}">
      <dgm:prSet/>
      <dgm:spPr/>
      <dgm:t>
        <a:bodyPr/>
        <a:lstStyle/>
        <a:p>
          <a:endParaRPr lang="pl-PL"/>
        </a:p>
      </dgm:t>
    </dgm:pt>
    <dgm:pt modelId="{C45FD4C6-1DC4-4C43-B206-BB4F896A1F58}" type="sibTrans" cxnId="{241D3F19-1485-4727-89BB-F81DF52BD191}">
      <dgm:prSet/>
      <dgm:spPr/>
      <dgm:t>
        <a:bodyPr/>
        <a:lstStyle/>
        <a:p>
          <a:endParaRPr lang="pl-PL"/>
        </a:p>
      </dgm:t>
    </dgm:pt>
    <dgm:pt modelId="{1E5D3967-FCFB-42E6-89A0-98A4026A1D5E}">
      <dgm:prSet phldrT="[Tekst]" custT="1"/>
      <dgm:spPr>
        <a:xfrm rot="5400000">
          <a:off x="4452698" y="1024"/>
          <a:ext cx="2228589" cy="2228589"/>
        </a:xfr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itchFamily="18" charset="0"/>
            </a:rPr>
            <a:t>Szkoła</a:t>
          </a:r>
        </a:p>
      </dgm:t>
    </dgm:pt>
    <dgm:pt modelId="{6CBB4D3E-347F-49E0-BEC4-C34329E642B6}" type="parTrans" cxnId="{DC50B953-AAB2-4894-A795-91213AA59D8A}">
      <dgm:prSet/>
      <dgm:spPr/>
      <dgm:t>
        <a:bodyPr/>
        <a:lstStyle/>
        <a:p>
          <a:endParaRPr lang="pl-PL"/>
        </a:p>
      </dgm:t>
    </dgm:pt>
    <dgm:pt modelId="{F5B75FB6-DE25-47F4-B209-A0384931189B}" type="sibTrans" cxnId="{DC50B953-AAB2-4894-A795-91213AA59D8A}">
      <dgm:prSet/>
      <dgm:spPr/>
      <dgm:t>
        <a:bodyPr/>
        <a:lstStyle/>
        <a:p>
          <a:endParaRPr lang="pl-PL"/>
        </a:p>
      </dgm:t>
    </dgm:pt>
    <dgm:pt modelId="{FA594BCB-36AA-4203-B7D7-89734DBAE84D}" type="pres">
      <dgm:prSet presAssocID="{77DE8317-F635-4A26-A3CF-9F20A154C2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5E801B-B756-4EFD-9297-FBCA75B08638}" type="pres">
      <dgm:prSet presAssocID="{B80FB364-5777-4247-94D2-E61BA738FF17}" presName="arrow" presStyleLbl="node1" presStyleIdx="0" presStyleCnt="2" custRadScaleRad="75522" custRadScaleInc="-520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pl-PL"/>
        </a:p>
      </dgm:t>
    </dgm:pt>
    <dgm:pt modelId="{A0FAB74C-8E31-41C5-A886-05E5CA1AE64B}" type="pres">
      <dgm:prSet presAssocID="{1E5D3967-FCFB-42E6-89A0-98A4026A1D5E}" presName="arrow" presStyleLbl="node1" presStyleIdx="1" presStyleCnt="2" custRadScaleRad="60683" custRadScaleInc="648">
        <dgm:presLayoutVars>
          <dgm:bulletEnabled val="1"/>
        </dgm:presLayoutVars>
      </dgm:prSet>
      <dgm:spPr>
        <a:prstGeom prst="downArrow">
          <a:avLst>
            <a:gd name="adj1" fmla="val 50000"/>
            <a:gd name="adj2" fmla="val 35000"/>
          </a:avLst>
        </a:prstGeom>
      </dgm:spPr>
      <dgm:t>
        <a:bodyPr/>
        <a:lstStyle/>
        <a:p>
          <a:endParaRPr lang="pl-PL"/>
        </a:p>
      </dgm:t>
    </dgm:pt>
  </dgm:ptLst>
  <dgm:cxnLst>
    <dgm:cxn modelId="{241D3F19-1485-4727-89BB-F81DF52BD191}" srcId="{77DE8317-F635-4A26-A3CF-9F20A154C259}" destId="{B80FB364-5777-4247-94D2-E61BA738FF17}" srcOrd="0" destOrd="0" parTransId="{16703241-F3CB-4C1F-A251-ACBFD85ED6F6}" sibTransId="{C45FD4C6-1DC4-4C43-B206-BB4F896A1F58}"/>
    <dgm:cxn modelId="{32CACB0F-C16C-454E-89ED-757C68C25534}" type="presOf" srcId="{1E5D3967-FCFB-42E6-89A0-98A4026A1D5E}" destId="{A0FAB74C-8E31-41C5-A886-05E5CA1AE64B}" srcOrd="0" destOrd="0" presId="urn:microsoft.com/office/officeart/2005/8/layout/arrow5"/>
    <dgm:cxn modelId="{C68EB131-2238-490C-B33F-081813A7D52B}" type="presOf" srcId="{77DE8317-F635-4A26-A3CF-9F20A154C259}" destId="{FA594BCB-36AA-4203-B7D7-89734DBAE84D}" srcOrd="0" destOrd="0" presId="urn:microsoft.com/office/officeart/2005/8/layout/arrow5"/>
    <dgm:cxn modelId="{45FB3EBA-CCEF-4594-94DE-73D727031413}" type="presOf" srcId="{B80FB364-5777-4247-94D2-E61BA738FF17}" destId="{EC5E801B-B756-4EFD-9297-FBCA75B08638}" srcOrd="0" destOrd="0" presId="urn:microsoft.com/office/officeart/2005/8/layout/arrow5"/>
    <dgm:cxn modelId="{DC50B953-AAB2-4894-A795-91213AA59D8A}" srcId="{77DE8317-F635-4A26-A3CF-9F20A154C259}" destId="{1E5D3967-FCFB-42E6-89A0-98A4026A1D5E}" srcOrd="1" destOrd="0" parTransId="{6CBB4D3E-347F-49E0-BEC4-C34329E642B6}" sibTransId="{F5B75FB6-DE25-47F4-B209-A0384931189B}"/>
    <dgm:cxn modelId="{CCA7586A-621B-439F-A3B9-CB540FDBCACE}" type="presParOf" srcId="{FA594BCB-36AA-4203-B7D7-89734DBAE84D}" destId="{EC5E801B-B756-4EFD-9297-FBCA75B08638}" srcOrd="0" destOrd="0" presId="urn:microsoft.com/office/officeart/2005/8/layout/arrow5"/>
    <dgm:cxn modelId="{8C130987-B0CA-432E-8017-A3A4560CC8D3}" type="presParOf" srcId="{FA594BCB-36AA-4203-B7D7-89734DBAE84D}" destId="{A0FAB74C-8E31-41C5-A886-05E5CA1AE64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32121-0966-4A26-8AFE-B1065F10F90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610406-A7B2-4950-AD04-7CDCED3D220A}">
      <dgm:prSet phldrT="[Tekst]"/>
      <dgm:spPr>
        <a:xfrm>
          <a:off x="5206" y="1305401"/>
          <a:ext cx="2504315" cy="174053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Postępy rozwojowe</a:t>
          </a:r>
        </a:p>
      </dgm:t>
    </dgm:pt>
    <dgm:pt modelId="{7E335750-50B7-48EB-85B2-107E2F4BFD58}" type="parTrans" cxnId="{8C6CB2C3-A56E-4801-92B4-95C02CC707AA}">
      <dgm:prSet/>
      <dgm:spPr/>
      <dgm:t>
        <a:bodyPr/>
        <a:lstStyle/>
        <a:p>
          <a:endParaRPr lang="pl-PL"/>
        </a:p>
      </dgm:t>
    </dgm:pt>
    <dgm:pt modelId="{36292A9E-31A8-46B2-B2A6-3F968F00F291}" type="sibTrans" cxnId="{8C6CB2C3-A56E-4801-92B4-95C02CC707AA}">
      <dgm:prSet/>
      <dgm:spPr/>
      <dgm:t>
        <a:bodyPr/>
        <a:lstStyle/>
        <a:p>
          <a:endParaRPr lang="pl-PL"/>
        </a:p>
      </dgm:t>
    </dgm:pt>
    <dgm:pt modelId="{FD5A9B10-E5A0-4FE6-9D3C-B6A823E0DD64}">
      <dgm:prSet phldrT="[Tekst]"/>
      <dgm:spPr>
        <a:xfrm>
          <a:off x="2634738" y="1305401"/>
          <a:ext cx="2504315" cy="174053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Nabywanie wiedzy i umiejętności</a:t>
          </a:r>
        </a:p>
      </dgm:t>
    </dgm:pt>
    <dgm:pt modelId="{C80A915D-B0C8-44A1-97CF-FDF52D661F84}" type="parTrans" cxnId="{DAB626F0-58A9-48A6-AAC5-2AE843C7DA31}">
      <dgm:prSet/>
      <dgm:spPr/>
      <dgm:t>
        <a:bodyPr/>
        <a:lstStyle/>
        <a:p>
          <a:endParaRPr lang="pl-PL"/>
        </a:p>
      </dgm:t>
    </dgm:pt>
    <dgm:pt modelId="{8608AD13-6C21-46D5-AFC6-6B62C2EF45D6}" type="sibTrans" cxnId="{DAB626F0-58A9-48A6-AAC5-2AE843C7DA31}">
      <dgm:prSet/>
      <dgm:spPr/>
      <dgm:t>
        <a:bodyPr/>
        <a:lstStyle/>
        <a:p>
          <a:endParaRPr lang="pl-PL"/>
        </a:p>
      </dgm:t>
    </dgm:pt>
    <dgm:pt modelId="{ACDA6C52-0FEF-47AB-8EC3-18CBFAB20B42}">
      <dgm:prSet phldrT="[Tekst]"/>
      <dgm:spPr>
        <a:xfrm>
          <a:off x="5264269" y="1305401"/>
          <a:ext cx="2504315" cy="174053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Samodzielność </a:t>
          </a:r>
          <a:b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</a:br>
          <a: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 funkcjonowanie na rynku pracy</a:t>
          </a:r>
        </a:p>
      </dgm:t>
    </dgm:pt>
    <dgm:pt modelId="{A520316B-5BE8-441C-BC6A-40F80F30126D}" type="parTrans" cxnId="{F17449AC-4F5A-483F-8923-6EC8DF5B2148}">
      <dgm:prSet/>
      <dgm:spPr/>
      <dgm:t>
        <a:bodyPr/>
        <a:lstStyle/>
        <a:p>
          <a:endParaRPr lang="pl-PL"/>
        </a:p>
      </dgm:t>
    </dgm:pt>
    <dgm:pt modelId="{228BF7E1-61B4-4F81-8CCB-989FC1A285B8}" type="sibTrans" cxnId="{F17449AC-4F5A-483F-8923-6EC8DF5B2148}">
      <dgm:prSet/>
      <dgm:spPr/>
      <dgm:t>
        <a:bodyPr/>
        <a:lstStyle/>
        <a:p>
          <a:endParaRPr lang="pl-PL"/>
        </a:p>
      </dgm:t>
    </dgm:pt>
    <dgm:pt modelId="{417309F7-EBBA-4EF1-B1B7-6FBA82B4D241}">
      <dgm:prSet/>
      <dgm:spPr>
        <a:xfrm>
          <a:off x="7893801" y="1305401"/>
          <a:ext cx="2504315" cy="174053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Integracja społeczna</a:t>
          </a:r>
        </a:p>
      </dgm:t>
    </dgm:pt>
    <dgm:pt modelId="{DA6C6600-C486-4E79-A530-EBAB8ADF6F41}" type="parTrans" cxnId="{B7A3BE85-E016-47DB-AB0C-80558A794763}">
      <dgm:prSet/>
      <dgm:spPr/>
      <dgm:t>
        <a:bodyPr/>
        <a:lstStyle/>
        <a:p>
          <a:endParaRPr lang="pl-PL"/>
        </a:p>
      </dgm:t>
    </dgm:pt>
    <dgm:pt modelId="{B6953448-CEDC-473E-A386-437FC5F2FF1C}" type="sibTrans" cxnId="{B7A3BE85-E016-47DB-AB0C-80558A794763}">
      <dgm:prSet/>
      <dgm:spPr/>
      <dgm:t>
        <a:bodyPr/>
        <a:lstStyle/>
        <a:p>
          <a:endParaRPr lang="pl-PL"/>
        </a:p>
      </dgm:t>
    </dgm:pt>
    <dgm:pt modelId="{BC32A28A-8E1F-4EE3-BDF8-4454CC0DBE44}" type="pres">
      <dgm:prSet presAssocID="{F5A32121-0966-4A26-8AFE-B1065F10F9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966D9DA-9345-4484-86B6-3594271C101C}" type="pres">
      <dgm:prSet presAssocID="{F5A32121-0966-4A26-8AFE-B1065F10F909}" presName="arrow" presStyleLbl="bgShp" presStyleIdx="0" presStyleCnt="1"/>
      <dgm:spPr>
        <a:xfrm>
          <a:off x="780249" y="0"/>
          <a:ext cx="8842825" cy="4351338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gm:spPr>
    </dgm:pt>
    <dgm:pt modelId="{27B23332-53CD-4875-A0CD-DCBAD140892C}" type="pres">
      <dgm:prSet presAssocID="{F5A32121-0966-4A26-8AFE-B1065F10F909}" presName="linearProcess" presStyleCnt="0"/>
      <dgm:spPr/>
    </dgm:pt>
    <dgm:pt modelId="{5199AA7F-3D2C-406A-92AB-77B27693E8AB}" type="pres">
      <dgm:prSet presAssocID="{7A610406-A7B2-4950-AD04-7CDCED3D220A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9D849E55-B085-452A-BEA7-B36245527E97}" type="pres">
      <dgm:prSet presAssocID="{36292A9E-31A8-46B2-B2A6-3F968F00F291}" presName="sibTrans" presStyleCnt="0"/>
      <dgm:spPr/>
    </dgm:pt>
    <dgm:pt modelId="{FC5D0B3A-78BB-4324-A0C8-D9C4D38A2909}" type="pres">
      <dgm:prSet presAssocID="{FD5A9B10-E5A0-4FE6-9D3C-B6A823E0DD64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E5F9FDA3-E74C-487E-97D4-AFF477895D36}" type="pres">
      <dgm:prSet presAssocID="{8608AD13-6C21-46D5-AFC6-6B62C2EF45D6}" presName="sibTrans" presStyleCnt="0"/>
      <dgm:spPr/>
    </dgm:pt>
    <dgm:pt modelId="{303F2E51-5C08-44A4-ABD2-7A97795FABCF}" type="pres">
      <dgm:prSet presAssocID="{ACDA6C52-0FEF-47AB-8EC3-18CBFAB20B42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AC501412-2BB0-4E65-9FF9-15D90AD8D9C5}" type="pres">
      <dgm:prSet presAssocID="{228BF7E1-61B4-4F81-8CCB-989FC1A285B8}" presName="sibTrans" presStyleCnt="0"/>
      <dgm:spPr/>
    </dgm:pt>
    <dgm:pt modelId="{0D9E2928-D9FA-4FD3-A1CC-07C5A9D14C9B}" type="pres">
      <dgm:prSet presAssocID="{417309F7-EBBA-4EF1-B1B7-6FBA82B4D241}" presName="tex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AA8696B7-B840-47AE-A99D-F39B7F75E2FC}" type="presOf" srcId="{417309F7-EBBA-4EF1-B1B7-6FBA82B4D241}" destId="{0D9E2928-D9FA-4FD3-A1CC-07C5A9D14C9B}" srcOrd="0" destOrd="0" presId="urn:microsoft.com/office/officeart/2005/8/layout/hProcess9"/>
    <dgm:cxn modelId="{DAB626F0-58A9-48A6-AAC5-2AE843C7DA31}" srcId="{F5A32121-0966-4A26-8AFE-B1065F10F909}" destId="{FD5A9B10-E5A0-4FE6-9D3C-B6A823E0DD64}" srcOrd="1" destOrd="0" parTransId="{C80A915D-B0C8-44A1-97CF-FDF52D661F84}" sibTransId="{8608AD13-6C21-46D5-AFC6-6B62C2EF45D6}"/>
    <dgm:cxn modelId="{8C6CB2C3-A56E-4801-92B4-95C02CC707AA}" srcId="{F5A32121-0966-4A26-8AFE-B1065F10F909}" destId="{7A610406-A7B2-4950-AD04-7CDCED3D220A}" srcOrd="0" destOrd="0" parTransId="{7E335750-50B7-48EB-85B2-107E2F4BFD58}" sibTransId="{36292A9E-31A8-46B2-B2A6-3F968F00F291}"/>
    <dgm:cxn modelId="{16895AD0-4AD0-4495-8691-E37B7D4BAC07}" type="presOf" srcId="{7A610406-A7B2-4950-AD04-7CDCED3D220A}" destId="{5199AA7F-3D2C-406A-92AB-77B27693E8AB}" srcOrd="0" destOrd="0" presId="urn:microsoft.com/office/officeart/2005/8/layout/hProcess9"/>
    <dgm:cxn modelId="{B7A3BE85-E016-47DB-AB0C-80558A794763}" srcId="{F5A32121-0966-4A26-8AFE-B1065F10F909}" destId="{417309F7-EBBA-4EF1-B1B7-6FBA82B4D241}" srcOrd="3" destOrd="0" parTransId="{DA6C6600-C486-4E79-A530-EBAB8ADF6F41}" sibTransId="{B6953448-CEDC-473E-A386-437FC5F2FF1C}"/>
    <dgm:cxn modelId="{F17449AC-4F5A-483F-8923-6EC8DF5B2148}" srcId="{F5A32121-0966-4A26-8AFE-B1065F10F909}" destId="{ACDA6C52-0FEF-47AB-8EC3-18CBFAB20B42}" srcOrd="2" destOrd="0" parTransId="{A520316B-5BE8-441C-BC6A-40F80F30126D}" sibTransId="{228BF7E1-61B4-4F81-8CCB-989FC1A285B8}"/>
    <dgm:cxn modelId="{08464D08-F276-4091-9493-2DB354B8645C}" type="presOf" srcId="{ACDA6C52-0FEF-47AB-8EC3-18CBFAB20B42}" destId="{303F2E51-5C08-44A4-ABD2-7A97795FABCF}" srcOrd="0" destOrd="0" presId="urn:microsoft.com/office/officeart/2005/8/layout/hProcess9"/>
    <dgm:cxn modelId="{61BC32F1-DF18-4167-8F93-2A40ABE4D929}" type="presOf" srcId="{FD5A9B10-E5A0-4FE6-9D3C-B6A823E0DD64}" destId="{FC5D0B3A-78BB-4324-A0C8-D9C4D38A2909}" srcOrd="0" destOrd="0" presId="urn:microsoft.com/office/officeart/2005/8/layout/hProcess9"/>
    <dgm:cxn modelId="{45039A9F-6CAB-4160-A154-C0B5058C0529}" type="presOf" srcId="{F5A32121-0966-4A26-8AFE-B1065F10F909}" destId="{BC32A28A-8E1F-4EE3-BDF8-4454CC0DBE44}" srcOrd="0" destOrd="0" presId="urn:microsoft.com/office/officeart/2005/8/layout/hProcess9"/>
    <dgm:cxn modelId="{42EAFFBC-95D1-4547-B73F-AA8BB44B7106}" type="presParOf" srcId="{BC32A28A-8E1F-4EE3-BDF8-4454CC0DBE44}" destId="{1966D9DA-9345-4484-86B6-3594271C101C}" srcOrd="0" destOrd="0" presId="urn:microsoft.com/office/officeart/2005/8/layout/hProcess9"/>
    <dgm:cxn modelId="{0E7B53D3-AD54-42C2-94C3-DD81EE32AD56}" type="presParOf" srcId="{BC32A28A-8E1F-4EE3-BDF8-4454CC0DBE44}" destId="{27B23332-53CD-4875-A0CD-DCBAD140892C}" srcOrd="1" destOrd="0" presId="urn:microsoft.com/office/officeart/2005/8/layout/hProcess9"/>
    <dgm:cxn modelId="{0FEA05C4-B0BF-4C84-A86F-1C9E95F90BF3}" type="presParOf" srcId="{27B23332-53CD-4875-A0CD-DCBAD140892C}" destId="{5199AA7F-3D2C-406A-92AB-77B27693E8AB}" srcOrd="0" destOrd="0" presId="urn:microsoft.com/office/officeart/2005/8/layout/hProcess9"/>
    <dgm:cxn modelId="{A30A1007-DF88-4A37-A66E-EE580299D681}" type="presParOf" srcId="{27B23332-53CD-4875-A0CD-DCBAD140892C}" destId="{9D849E55-B085-452A-BEA7-B36245527E97}" srcOrd="1" destOrd="0" presId="urn:microsoft.com/office/officeart/2005/8/layout/hProcess9"/>
    <dgm:cxn modelId="{7F2D173A-5701-487D-A6E9-A8FBA7FC8A3A}" type="presParOf" srcId="{27B23332-53CD-4875-A0CD-DCBAD140892C}" destId="{FC5D0B3A-78BB-4324-A0C8-D9C4D38A2909}" srcOrd="2" destOrd="0" presId="urn:microsoft.com/office/officeart/2005/8/layout/hProcess9"/>
    <dgm:cxn modelId="{2CEC0AA3-568C-4FDC-9EE8-966F089963BE}" type="presParOf" srcId="{27B23332-53CD-4875-A0CD-DCBAD140892C}" destId="{E5F9FDA3-E74C-487E-97D4-AFF477895D36}" srcOrd="3" destOrd="0" presId="urn:microsoft.com/office/officeart/2005/8/layout/hProcess9"/>
    <dgm:cxn modelId="{038CE3A2-2D77-41C9-A1A8-98744E0F8D9D}" type="presParOf" srcId="{27B23332-53CD-4875-A0CD-DCBAD140892C}" destId="{303F2E51-5C08-44A4-ABD2-7A97795FABCF}" srcOrd="4" destOrd="0" presId="urn:microsoft.com/office/officeart/2005/8/layout/hProcess9"/>
    <dgm:cxn modelId="{69724626-5A8A-4A56-8B19-062660C5A305}" type="presParOf" srcId="{27B23332-53CD-4875-A0CD-DCBAD140892C}" destId="{AC501412-2BB0-4E65-9FF9-15D90AD8D9C5}" srcOrd="5" destOrd="0" presId="urn:microsoft.com/office/officeart/2005/8/layout/hProcess9"/>
    <dgm:cxn modelId="{E066E5B6-6D31-4298-A274-A43FE06CB18D}" type="presParOf" srcId="{27B23332-53CD-4875-A0CD-DCBAD140892C}" destId="{0D9E2928-D9FA-4FD3-A1CC-07C5A9D14C9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46F25-4D3A-439E-9AA1-FB7BE15CC55A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C1227C5A-9440-496B-A576-8BF2B370C967}">
      <dgm:prSet phldrT="[Tekst]" custT="1"/>
      <dgm:spPr>
        <a:xfrm>
          <a:off x="4888446" y="2370117"/>
          <a:ext cx="3512347" cy="2976742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Pomoc psychologiczno-pedagogiczna</a:t>
          </a:r>
        </a:p>
      </dgm:t>
    </dgm:pt>
    <dgm:pt modelId="{352A856C-A0AC-469D-8539-4397203B4DF5}" type="parTrans" cxnId="{05FEB26C-7606-4321-80C8-E604481006BB}">
      <dgm:prSet/>
      <dgm:spPr/>
      <dgm:t>
        <a:bodyPr/>
        <a:lstStyle/>
        <a:p>
          <a:endParaRPr lang="pl-PL"/>
        </a:p>
      </dgm:t>
    </dgm:pt>
    <dgm:pt modelId="{A30CFCC0-CD7C-41C1-BECA-63A4597FDC14}" type="sibTrans" cxnId="{05FEB26C-7606-4321-80C8-E604481006BB}">
      <dgm:prSet/>
      <dgm:spPr>
        <a:xfrm>
          <a:off x="5238441" y="1489663"/>
          <a:ext cx="3810230" cy="3810230"/>
        </a:xfrm>
        <a:solidFill>
          <a:schemeClr val="tx1"/>
        </a:solidFill>
        <a:ln>
          <a:noFill/>
        </a:ln>
        <a:effectLst/>
      </dgm:spPr>
      <dgm:t>
        <a:bodyPr/>
        <a:lstStyle/>
        <a:p>
          <a:endParaRPr lang="pl-PL"/>
        </a:p>
      </dgm:t>
    </dgm:pt>
    <dgm:pt modelId="{583B039E-50F4-4742-8734-DC6B6FE119AA}">
      <dgm:prSet phldrT="[Tekst]" custT="1"/>
      <dgm:spPr>
        <a:xfrm>
          <a:off x="1958570" y="2548264"/>
          <a:ext cx="3308752" cy="2164903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Wczesne wspomaganie </a:t>
          </a:r>
        </a:p>
      </dgm:t>
    </dgm:pt>
    <dgm:pt modelId="{FF658020-26FB-4ADD-89A0-468165FB429D}" type="parTrans" cxnId="{E2ECFC80-9E0C-4CAA-8603-03432BB62CB4}">
      <dgm:prSet/>
      <dgm:spPr/>
      <dgm:t>
        <a:bodyPr/>
        <a:lstStyle/>
        <a:p>
          <a:endParaRPr lang="pl-PL"/>
        </a:p>
      </dgm:t>
    </dgm:pt>
    <dgm:pt modelId="{1B3D2D33-22E9-421D-9388-C67FE8A82D26}" type="sibTrans" cxnId="{E2ECFC80-9E0C-4CAA-8603-03432BB62CB4}">
      <dgm:prSet/>
      <dgm:spPr>
        <a:xfrm>
          <a:off x="2997317" y="1247684"/>
          <a:ext cx="2768370" cy="2768370"/>
        </a:xfrm>
        <a:solidFill>
          <a:schemeClr val="tx1"/>
        </a:solidFill>
        <a:ln>
          <a:noFill/>
        </a:ln>
        <a:effectLst/>
      </dgm:spPr>
      <dgm:t>
        <a:bodyPr/>
        <a:lstStyle/>
        <a:p>
          <a:endParaRPr lang="pl-PL"/>
        </a:p>
      </dgm:t>
    </dgm:pt>
    <dgm:pt modelId="{A64E3EBE-DF3F-4564-8BAF-978982B3001B}">
      <dgm:prSet phldrT="[Tekst]" custT="1"/>
      <dgm:spPr>
        <a:xfrm rot="20700000">
          <a:off x="3826558" y="553580"/>
          <a:ext cx="3741799" cy="168691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sz="2000" b="1" u="none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Kształcenie specjalne</a:t>
          </a:r>
        </a:p>
      </dgm:t>
    </dgm:pt>
    <dgm:pt modelId="{7F73CAB2-61BC-4306-A088-6A32D5B46A92}" type="parTrans" cxnId="{6B9F41F0-7E43-4A42-A69C-C0C3A5B3126D}">
      <dgm:prSet/>
      <dgm:spPr/>
      <dgm:t>
        <a:bodyPr/>
        <a:lstStyle/>
        <a:p>
          <a:endParaRPr lang="pl-PL"/>
        </a:p>
      </dgm:t>
    </dgm:pt>
    <dgm:pt modelId="{7003FFD0-BE9B-44A0-A488-98FC7829C6EC}" type="sibTrans" cxnId="{6B9F41F0-7E43-4A42-A69C-C0C3A5B3126D}">
      <dgm:prSet/>
      <dgm:spPr>
        <a:xfrm rot="8064035">
          <a:off x="4943980" y="-317086"/>
          <a:ext cx="2984860" cy="2984860"/>
        </a:xfrm>
        <a:solidFill>
          <a:schemeClr val="tx1"/>
        </a:solidFill>
        <a:ln>
          <a:noFill/>
        </a:ln>
        <a:effectLst/>
      </dgm:spPr>
      <dgm:t>
        <a:bodyPr/>
        <a:lstStyle/>
        <a:p>
          <a:endParaRPr lang="pl-PL"/>
        </a:p>
      </dgm:t>
    </dgm:pt>
    <dgm:pt modelId="{7E96E4B2-6015-40F6-91A8-BE916A851951}" type="pres">
      <dgm:prSet presAssocID="{60046F25-4D3A-439E-9AA1-FB7BE15CC55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FC099B-3D4F-4E3D-ADD2-266113858EF8}" type="pres">
      <dgm:prSet presAssocID="{C1227C5A-9440-496B-A576-8BF2B370C967}" presName="gear1" presStyleLbl="node1" presStyleIdx="0" presStyleCnt="3" custScaleX="149519" custScaleY="78978" custLinFactNeighborX="19709" custLinFactNeighborY="5193">
        <dgm:presLayoutVars>
          <dgm:chMax val="1"/>
          <dgm:bulletEnabled val="1"/>
        </dgm:presLayoutVars>
      </dgm:prSet>
      <dgm:spPr>
        <a:prstGeom prst="gear9">
          <a:avLst/>
        </a:prstGeom>
      </dgm:spPr>
      <dgm:t>
        <a:bodyPr/>
        <a:lstStyle/>
        <a:p>
          <a:endParaRPr lang="pl-PL"/>
        </a:p>
      </dgm:t>
    </dgm:pt>
    <dgm:pt modelId="{04D523A2-F189-4F7A-B1F1-93C33CDDC097}" type="pres">
      <dgm:prSet presAssocID="{C1227C5A-9440-496B-A576-8BF2B370C967}" presName="gear1srcNode" presStyleLbl="node1" presStyleIdx="0" presStyleCnt="3"/>
      <dgm:spPr/>
      <dgm:t>
        <a:bodyPr/>
        <a:lstStyle/>
        <a:p>
          <a:endParaRPr lang="pl-PL"/>
        </a:p>
      </dgm:t>
    </dgm:pt>
    <dgm:pt modelId="{DBF0E47D-CF77-4996-B44A-69642C66F24D}" type="pres">
      <dgm:prSet presAssocID="{C1227C5A-9440-496B-A576-8BF2B370C967}" presName="gear1dstNode" presStyleLbl="node1" presStyleIdx="0" presStyleCnt="3"/>
      <dgm:spPr/>
      <dgm:t>
        <a:bodyPr/>
        <a:lstStyle/>
        <a:p>
          <a:endParaRPr lang="pl-PL"/>
        </a:p>
      </dgm:t>
    </dgm:pt>
    <dgm:pt modelId="{2790C4F4-2329-4D49-8AF6-DE754D081DCE}" type="pres">
      <dgm:prSet presAssocID="{583B039E-50F4-4742-8734-DC6B6FE119AA}" presName="gear2" presStyleLbl="node1" presStyleIdx="1" presStyleCnt="3" custScaleX="220274" custScaleY="78459" custLinFactX="-43357" custLinFactNeighborX="-100000" custLinFactNeighborY="39359">
        <dgm:presLayoutVars>
          <dgm:chMax val="1"/>
          <dgm:bulletEnabled val="1"/>
        </dgm:presLayoutVars>
      </dgm:prSet>
      <dgm:spPr>
        <a:prstGeom prst="gear6">
          <a:avLst/>
        </a:prstGeom>
      </dgm:spPr>
      <dgm:t>
        <a:bodyPr/>
        <a:lstStyle/>
        <a:p>
          <a:endParaRPr lang="pl-PL"/>
        </a:p>
      </dgm:t>
    </dgm:pt>
    <dgm:pt modelId="{72CD93CE-E5AE-479F-837D-825E3B3D3562}" type="pres">
      <dgm:prSet presAssocID="{583B039E-50F4-4742-8734-DC6B6FE119AA}" presName="gear2srcNode" presStyleLbl="node1" presStyleIdx="1" presStyleCnt="3"/>
      <dgm:spPr/>
      <dgm:t>
        <a:bodyPr/>
        <a:lstStyle/>
        <a:p>
          <a:endParaRPr lang="pl-PL"/>
        </a:p>
      </dgm:t>
    </dgm:pt>
    <dgm:pt modelId="{BFEE5611-92F4-431E-A9FA-379C8981C3A0}" type="pres">
      <dgm:prSet presAssocID="{583B039E-50F4-4742-8734-DC6B6FE119AA}" presName="gear2dstNode" presStyleLbl="node1" presStyleIdx="1" presStyleCnt="3"/>
      <dgm:spPr/>
      <dgm:t>
        <a:bodyPr/>
        <a:lstStyle/>
        <a:p>
          <a:endParaRPr lang="pl-PL"/>
        </a:p>
      </dgm:t>
    </dgm:pt>
    <dgm:pt modelId="{A0288ECB-F7F2-4A12-9A2F-447E3DB09286}" type="pres">
      <dgm:prSet presAssocID="{A64E3EBE-DF3F-4564-8BAF-978982B3001B}" presName="gear3" presStyleLbl="node1" presStyleIdx="2" presStyleCnt="3" custScaleX="300017" custScaleY="129795" custLinFactNeighborX="1678" custLinFactNeighborY="3776"/>
      <dgm:spPr>
        <a:prstGeom prst="gear6">
          <a:avLst/>
        </a:prstGeom>
      </dgm:spPr>
      <dgm:t>
        <a:bodyPr/>
        <a:lstStyle/>
        <a:p>
          <a:endParaRPr lang="pl-PL"/>
        </a:p>
      </dgm:t>
    </dgm:pt>
    <dgm:pt modelId="{3E635547-7775-4892-AA03-2F97107F166C}" type="pres">
      <dgm:prSet presAssocID="{A64E3EBE-DF3F-4564-8BAF-978982B300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FB6C8-9BB8-4C92-96FB-5584A55CCF01}" type="pres">
      <dgm:prSet presAssocID="{A64E3EBE-DF3F-4564-8BAF-978982B3001B}" presName="gear3srcNode" presStyleLbl="node1" presStyleIdx="2" presStyleCnt="3"/>
      <dgm:spPr/>
      <dgm:t>
        <a:bodyPr/>
        <a:lstStyle/>
        <a:p>
          <a:endParaRPr lang="pl-PL"/>
        </a:p>
      </dgm:t>
    </dgm:pt>
    <dgm:pt modelId="{1170C1B9-909C-4DBD-94E6-692C9E3E2F78}" type="pres">
      <dgm:prSet presAssocID="{A64E3EBE-DF3F-4564-8BAF-978982B3001B}" presName="gear3dstNode" presStyleLbl="node1" presStyleIdx="2" presStyleCnt="3"/>
      <dgm:spPr/>
      <dgm:t>
        <a:bodyPr/>
        <a:lstStyle/>
        <a:p>
          <a:endParaRPr lang="pl-PL"/>
        </a:p>
      </dgm:t>
    </dgm:pt>
    <dgm:pt modelId="{2C4525F8-F372-4433-ABBF-D71BFD139444}" type="pres">
      <dgm:prSet presAssocID="{A30CFCC0-CD7C-41C1-BECA-63A4597FDC14}" presName="connector1" presStyleLbl="sibTrans2D1" presStyleIdx="0" presStyleCnt="3" custLinFactNeighborX="30016" custLinFactNeighborY="-27132"/>
      <dgm:spPr>
        <a:prstGeom prst="circularArrow">
          <a:avLst>
            <a:gd name="adj1" fmla="val 4687"/>
            <a:gd name="adj2" fmla="val 299029"/>
            <a:gd name="adj3" fmla="val 2539199"/>
            <a:gd name="adj4" fmla="val 15812521"/>
            <a:gd name="adj5" fmla="val 5469"/>
          </a:avLst>
        </a:prstGeom>
      </dgm:spPr>
      <dgm:t>
        <a:bodyPr/>
        <a:lstStyle/>
        <a:p>
          <a:endParaRPr lang="pl-PL"/>
        </a:p>
      </dgm:t>
    </dgm:pt>
    <dgm:pt modelId="{D8175492-A383-43A1-B9CC-B8BA17C3365A}" type="pres">
      <dgm:prSet presAssocID="{1B3D2D33-22E9-421D-9388-C67FE8A82D26}" presName="connector2" presStyleLbl="sibTrans2D1" presStyleIdx="1" presStyleCnt="3" custAng="959892" custLinFactNeighborX="-66896" custLinFactNeighborY="13933"/>
      <dgm:spPr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pl-PL"/>
        </a:p>
      </dgm:t>
    </dgm:pt>
    <dgm:pt modelId="{407FACB6-29D8-4D0D-AC17-DD608EF8D89E}" type="pres">
      <dgm:prSet presAssocID="{7003FFD0-BE9B-44A0-A488-98FC7829C6EC}" presName="connector3" presStyleLbl="sibTrans2D1" presStyleIdx="2" presStyleCnt="3" custAng="7802354" custLinFactNeighborX="3935" custLinFactNeighborY="-33076"/>
      <dgm:spPr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</dgm:spPr>
      <dgm:t>
        <a:bodyPr/>
        <a:lstStyle/>
        <a:p>
          <a:endParaRPr lang="pl-PL"/>
        </a:p>
      </dgm:t>
    </dgm:pt>
  </dgm:ptLst>
  <dgm:cxnLst>
    <dgm:cxn modelId="{76F97EF3-9F7C-4351-9B88-BDDCE150AE2B}" type="presOf" srcId="{60046F25-4D3A-439E-9AA1-FB7BE15CC55A}" destId="{7E96E4B2-6015-40F6-91A8-BE916A851951}" srcOrd="0" destOrd="0" presId="urn:microsoft.com/office/officeart/2005/8/layout/gear1"/>
    <dgm:cxn modelId="{CAB391A2-E354-42D6-939D-22F6B2D9D31F}" type="presOf" srcId="{C1227C5A-9440-496B-A576-8BF2B370C967}" destId="{DBF0E47D-CF77-4996-B44A-69642C66F24D}" srcOrd="2" destOrd="0" presId="urn:microsoft.com/office/officeart/2005/8/layout/gear1"/>
    <dgm:cxn modelId="{E2ECFC80-9E0C-4CAA-8603-03432BB62CB4}" srcId="{60046F25-4D3A-439E-9AA1-FB7BE15CC55A}" destId="{583B039E-50F4-4742-8734-DC6B6FE119AA}" srcOrd="1" destOrd="0" parTransId="{FF658020-26FB-4ADD-89A0-468165FB429D}" sibTransId="{1B3D2D33-22E9-421D-9388-C67FE8A82D26}"/>
    <dgm:cxn modelId="{77ED0A77-BA21-4502-BF05-1177ECD41A29}" type="presOf" srcId="{A64E3EBE-DF3F-4564-8BAF-978982B3001B}" destId="{1170C1B9-909C-4DBD-94E6-692C9E3E2F78}" srcOrd="3" destOrd="0" presId="urn:microsoft.com/office/officeart/2005/8/layout/gear1"/>
    <dgm:cxn modelId="{DEBC687D-9196-4992-BBCB-7FBD4288B56D}" type="presOf" srcId="{A64E3EBE-DF3F-4564-8BAF-978982B3001B}" destId="{3E635547-7775-4892-AA03-2F97107F166C}" srcOrd="1" destOrd="0" presId="urn:microsoft.com/office/officeart/2005/8/layout/gear1"/>
    <dgm:cxn modelId="{DE4FCAF5-3281-4F32-B6A1-6D1FAAC97F3D}" type="presOf" srcId="{A30CFCC0-CD7C-41C1-BECA-63A4597FDC14}" destId="{2C4525F8-F372-4433-ABBF-D71BFD139444}" srcOrd="0" destOrd="0" presId="urn:microsoft.com/office/officeart/2005/8/layout/gear1"/>
    <dgm:cxn modelId="{6B9F41F0-7E43-4A42-A69C-C0C3A5B3126D}" srcId="{60046F25-4D3A-439E-9AA1-FB7BE15CC55A}" destId="{A64E3EBE-DF3F-4564-8BAF-978982B3001B}" srcOrd="2" destOrd="0" parTransId="{7F73CAB2-61BC-4306-A088-6A32D5B46A92}" sibTransId="{7003FFD0-BE9B-44A0-A488-98FC7829C6EC}"/>
    <dgm:cxn modelId="{28D37CDF-590C-444E-9917-3D344F30CB52}" type="presOf" srcId="{583B039E-50F4-4742-8734-DC6B6FE119AA}" destId="{BFEE5611-92F4-431E-A9FA-379C8981C3A0}" srcOrd="2" destOrd="0" presId="urn:microsoft.com/office/officeart/2005/8/layout/gear1"/>
    <dgm:cxn modelId="{11812168-D6BF-4A71-AD58-3DEC62B0DA40}" type="presOf" srcId="{A64E3EBE-DF3F-4564-8BAF-978982B3001B}" destId="{A0288ECB-F7F2-4A12-9A2F-447E3DB09286}" srcOrd="0" destOrd="0" presId="urn:microsoft.com/office/officeart/2005/8/layout/gear1"/>
    <dgm:cxn modelId="{4D3720EB-5BBE-414D-BE9A-4C904C5C4001}" type="presOf" srcId="{A64E3EBE-DF3F-4564-8BAF-978982B3001B}" destId="{159FB6C8-9BB8-4C92-96FB-5584A55CCF01}" srcOrd="2" destOrd="0" presId="urn:microsoft.com/office/officeart/2005/8/layout/gear1"/>
    <dgm:cxn modelId="{D73888A7-450D-41B1-A8BA-A74A19FBB76D}" type="presOf" srcId="{C1227C5A-9440-496B-A576-8BF2B370C967}" destId="{C0FC099B-3D4F-4E3D-ADD2-266113858EF8}" srcOrd="0" destOrd="0" presId="urn:microsoft.com/office/officeart/2005/8/layout/gear1"/>
    <dgm:cxn modelId="{86FC6AB5-7D30-47D1-966A-8BE7CD456E54}" type="presOf" srcId="{1B3D2D33-22E9-421D-9388-C67FE8A82D26}" destId="{D8175492-A383-43A1-B9CC-B8BA17C3365A}" srcOrd="0" destOrd="0" presId="urn:microsoft.com/office/officeart/2005/8/layout/gear1"/>
    <dgm:cxn modelId="{BE9421A9-74EF-43AF-BB22-A3AACFA4D069}" type="presOf" srcId="{C1227C5A-9440-496B-A576-8BF2B370C967}" destId="{04D523A2-F189-4F7A-B1F1-93C33CDDC097}" srcOrd="1" destOrd="0" presId="urn:microsoft.com/office/officeart/2005/8/layout/gear1"/>
    <dgm:cxn modelId="{C13E172F-3369-493F-B67C-2783B943805F}" type="presOf" srcId="{583B039E-50F4-4742-8734-DC6B6FE119AA}" destId="{2790C4F4-2329-4D49-8AF6-DE754D081DCE}" srcOrd="0" destOrd="0" presId="urn:microsoft.com/office/officeart/2005/8/layout/gear1"/>
    <dgm:cxn modelId="{B734D706-F04B-4F32-843A-B54255A89652}" type="presOf" srcId="{7003FFD0-BE9B-44A0-A488-98FC7829C6EC}" destId="{407FACB6-29D8-4D0D-AC17-DD608EF8D89E}" srcOrd="0" destOrd="0" presId="urn:microsoft.com/office/officeart/2005/8/layout/gear1"/>
    <dgm:cxn modelId="{05FEB26C-7606-4321-80C8-E604481006BB}" srcId="{60046F25-4D3A-439E-9AA1-FB7BE15CC55A}" destId="{C1227C5A-9440-496B-A576-8BF2B370C967}" srcOrd="0" destOrd="0" parTransId="{352A856C-A0AC-469D-8539-4397203B4DF5}" sibTransId="{A30CFCC0-CD7C-41C1-BECA-63A4597FDC14}"/>
    <dgm:cxn modelId="{4FB0E47D-ACC3-4DBD-8073-0AFB58F4C57D}" type="presOf" srcId="{583B039E-50F4-4742-8734-DC6B6FE119AA}" destId="{72CD93CE-E5AE-479F-837D-825E3B3D3562}" srcOrd="1" destOrd="0" presId="urn:microsoft.com/office/officeart/2005/8/layout/gear1"/>
    <dgm:cxn modelId="{7BC6D6D6-ECCC-4ECD-92B1-3ED6A95B95F2}" type="presParOf" srcId="{7E96E4B2-6015-40F6-91A8-BE916A851951}" destId="{C0FC099B-3D4F-4E3D-ADD2-266113858EF8}" srcOrd="0" destOrd="0" presId="urn:microsoft.com/office/officeart/2005/8/layout/gear1"/>
    <dgm:cxn modelId="{CCA39AFF-CD0E-4A24-9A68-2C361886AA33}" type="presParOf" srcId="{7E96E4B2-6015-40F6-91A8-BE916A851951}" destId="{04D523A2-F189-4F7A-B1F1-93C33CDDC097}" srcOrd="1" destOrd="0" presId="urn:microsoft.com/office/officeart/2005/8/layout/gear1"/>
    <dgm:cxn modelId="{9D15D175-BDAB-4337-AE3D-EAD657D0DA7D}" type="presParOf" srcId="{7E96E4B2-6015-40F6-91A8-BE916A851951}" destId="{DBF0E47D-CF77-4996-B44A-69642C66F24D}" srcOrd="2" destOrd="0" presId="urn:microsoft.com/office/officeart/2005/8/layout/gear1"/>
    <dgm:cxn modelId="{10962A41-0710-4438-A809-F9C90B079D0F}" type="presParOf" srcId="{7E96E4B2-6015-40F6-91A8-BE916A851951}" destId="{2790C4F4-2329-4D49-8AF6-DE754D081DCE}" srcOrd="3" destOrd="0" presId="urn:microsoft.com/office/officeart/2005/8/layout/gear1"/>
    <dgm:cxn modelId="{9E87BAA0-849E-4E60-B2D3-81A66DA1588D}" type="presParOf" srcId="{7E96E4B2-6015-40F6-91A8-BE916A851951}" destId="{72CD93CE-E5AE-479F-837D-825E3B3D3562}" srcOrd="4" destOrd="0" presId="urn:microsoft.com/office/officeart/2005/8/layout/gear1"/>
    <dgm:cxn modelId="{F0E4E222-1901-448E-B24C-3D5D9778F62F}" type="presParOf" srcId="{7E96E4B2-6015-40F6-91A8-BE916A851951}" destId="{BFEE5611-92F4-431E-A9FA-379C8981C3A0}" srcOrd="5" destOrd="0" presId="urn:microsoft.com/office/officeart/2005/8/layout/gear1"/>
    <dgm:cxn modelId="{18B1FF43-26FB-45EA-9F90-31599F394B68}" type="presParOf" srcId="{7E96E4B2-6015-40F6-91A8-BE916A851951}" destId="{A0288ECB-F7F2-4A12-9A2F-447E3DB09286}" srcOrd="6" destOrd="0" presId="urn:microsoft.com/office/officeart/2005/8/layout/gear1"/>
    <dgm:cxn modelId="{3DBFD791-794B-4C6A-AE25-6A6C9A717C7C}" type="presParOf" srcId="{7E96E4B2-6015-40F6-91A8-BE916A851951}" destId="{3E635547-7775-4892-AA03-2F97107F166C}" srcOrd="7" destOrd="0" presId="urn:microsoft.com/office/officeart/2005/8/layout/gear1"/>
    <dgm:cxn modelId="{BBDE8A64-7CF1-4351-A6C5-365601ED3CD5}" type="presParOf" srcId="{7E96E4B2-6015-40F6-91A8-BE916A851951}" destId="{159FB6C8-9BB8-4C92-96FB-5584A55CCF01}" srcOrd="8" destOrd="0" presId="urn:microsoft.com/office/officeart/2005/8/layout/gear1"/>
    <dgm:cxn modelId="{FA916B11-2B1A-4013-BCCF-70C853455105}" type="presParOf" srcId="{7E96E4B2-6015-40F6-91A8-BE916A851951}" destId="{1170C1B9-909C-4DBD-94E6-692C9E3E2F78}" srcOrd="9" destOrd="0" presId="urn:microsoft.com/office/officeart/2005/8/layout/gear1"/>
    <dgm:cxn modelId="{B5536758-36F2-4F35-809B-FBA5203E3868}" type="presParOf" srcId="{7E96E4B2-6015-40F6-91A8-BE916A851951}" destId="{2C4525F8-F372-4433-ABBF-D71BFD139444}" srcOrd="10" destOrd="0" presId="urn:microsoft.com/office/officeart/2005/8/layout/gear1"/>
    <dgm:cxn modelId="{BD617383-8132-4207-93BE-40EC8CCC9B3C}" type="presParOf" srcId="{7E96E4B2-6015-40F6-91A8-BE916A851951}" destId="{D8175492-A383-43A1-B9CC-B8BA17C3365A}" srcOrd="11" destOrd="0" presId="urn:microsoft.com/office/officeart/2005/8/layout/gear1"/>
    <dgm:cxn modelId="{E57BE1A0-456A-4481-96E6-451367A1F6B2}" type="presParOf" srcId="{7E96E4B2-6015-40F6-91A8-BE916A851951}" destId="{407FACB6-29D8-4D0D-AC17-DD608EF8D8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F935E-AF88-430E-8FF9-96CBF607F3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96F05C9-2C1A-48E7-B870-4C065693E60E}">
      <dgm:prSet phldrT="[Tekst]" custT="1"/>
      <dgm:spPr>
        <a:xfrm>
          <a:off x="3947884" y="1481773"/>
          <a:ext cx="3011787" cy="1353085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18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Poprawa funkcjonowania</a:t>
          </a:r>
        </a:p>
      </dgm:t>
    </dgm:pt>
    <dgm:pt modelId="{D672047A-527A-45D4-9CAD-8693D5881A71}" type="parTrans" cxnId="{9D48EBF9-971D-43DA-939D-FD5527970BC1}">
      <dgm:prSet/>
      <dgm:spPr/>
      <dgm:t>
        <a:bodyPr/>
        <a:lstStyle/>
        <a:p>
          <a:endParaRPr lang="pl-PL"/>
        </a:p>
      </dgm:t>
    </dgm:pt>
    <dgm:pt modelId="{B95C1C6A-4C5B-40FC-9F6B-47A60052DEA5}" type="sibTrans" cxnId="{9D48EBF9-971D-43DA-939D-FD5527970BC1}">
      <dgm:prSet/>
      <dgm:spPr/>
      <dgm:t>
        <a:bodyPr/>
        <a:lstStyle/>
        <a:p>
          <a:endParaRPr lang="pl-PL"/>
        </a:p>
      </dgm:t>
    </dgm:pt>
    <dgm:pt modelId="{0EDBD66E-5EAE-4CFD-8C08-AD81F6772A5E}">
      <dgm:prSet phldrT="[Tekst]"/>
      <dgm:spPr>
        <a:xfrm>
          <a:off x="6598344" y="1459740"/>
          <a:ext cx="2518452" cy="1437260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Calibri"/>
              <a:ea typeface="+mn-ea"/>
              <a:cs typeface="+mn-cs"/>
            </a:rPr>
            <a:t>Rozwijanie potencjału</a:t>
          </a:r>
        </a:p>
      </dgm:t>
    </dgm:pt>
    <dgm:pt modelId="{4B13EF6A-01AC-4690-BC2E-BFA29F9D7B54}" type="parTrans" cxnId="{DF7BDA80-C7D8-478E-A57F-5CF353C12F8B}">
      <dgm:prSet/>
      <dgm:spPr/>
      <dgm:t>
        <a:bodyPr/>
        <a:lstStyle/>
        <a:p>
          <a:endParaRPr lang="pl-PL"/>
        </a:p>
      </dgm:t>
    </dgm:pt>
    <dgm:pt modelId="{52790E9B-070C-4602-B0A6-5CDC9B9C4922}" type="sibTrans" cxnId="{DF7BDA80-C7D8-478E-A57F-5CF353C12F8B}">
      <dgm:prSet/>
      <dgm:spPr/>
      <dgm:t>
        <a:bodyPr/>
        <a:lstStyle/>
        <a:p>
          <a:endParaRPr lang="pl-PL"/>
        </a:p>
      </dgm:t>
    </dgm:pt>
    <dgm:pt modelId="{E52E08D9-EB3B-44D7-B582-C1F37FDF88CF}">
      <dgm:prSet phldrT="[Tekst]" custT="1"/>
      <dgm:spPr>
        <a:xfrm>
          <a:off x="8943351" y="1445304"/>
          <a:ext cx="2983299" cy="1479348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sz="2400" b="1" dirty="0">
              <a:solidFill>
                <a:schemeClr val="tx1"/>
              </a:solidFill>
              <a:latin typeface="Calibri"/>
              <a:ea typeface="+mn-ea"/>
              <a:cs typeface="+mn-cs"/>
            </a:rPr>
            <a:t>Włączanie</a:t>
          </a:r>
        </a:p>
      </dgm:t>
    </dgm:pt>
    <dgm:pt modelId="{FEB1F225-968E-446E-B0B6-514D9551D261}" type="parTrans" cxnId="{4414F2ED-B4E4-49B0-86A4-C5AAF7CB06D8}">
      <dgm:prSet/>
      <dgm:spPr/>
      <dgm:t>
        <a:bodyPr/>
        <a:lstStyle/>
        <a:p>
          <a:endParaRPr lang="pl-PL"/>
        </a:p>
      </dgm:t>
    </dgm:pt>
    <dgm:pt modelId="{367ECF04-6776-44D9-808A-E1BA724EC3BA}" type="sibTrans" cxnId="{4414F2ED-B4E4-49B0-86A4-C5AAF7CB06D8}">
      <dgm:prSet/>
      <dgm:spPr/>
      <dgm:t>
        <a:bodyPr/>
        <a:lstStyle/>
        <a:p>
          <a:endParaRPr lang="pl-PL"/>
        </a:p>
      </dgm:t>
    </dgm:pt>
    <dgm:pt modelId="{0993D92D-FFE6-436F-BDB5-A467F21F26C4}">
      <dgm:prSet/>
      <dgm:spPr>
        <a:xfrm>
          <a:off x="1986774" y="1496190"/>
          <a:ext cx="2202285" cy="1324250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Calibri"/>
              <a:ea typeface="+mn-ea"/>
              <a:cs typeface="+mn-cs"/>
            </a:rPr>
            <a:t>Plan działań</a:t>
          </a:r>
        </a:p>
      </dgm:t>
    </dgm:pt>
    <dgm:pt modelId="{68A9121D-B212-4697-9C41-F334FEBBC21D}" type="parTrans" cxnId="{0AA81F46-867A-4F47-A800-4079F046E8B8}">
      <dgm:prSet/>
      <dgm:spPr/>
      <dgm:t>
        <a:bodyPr/>
        <a:lstStyle/>
        <a:p>
          <a:endParaRPr lang="pl-PL"/>
        </a:p>
      </dgm:t>
    </dgm:pt>
    <dgm:pt modelId="{E2303112-D524-4F2A-828A-D689502CF5E5}" type="sibTrans" cxnId="{0AA81F46-867A-4F47-A800-4079F046E8B8}">
      <dgm:prSet/>
      <dgm:spPr/>
      <dgm:t>
        <a:bodyPr/>
        <a:lstStyle/>
        <a:p>
          <a:endParaRPr lang="pl-PL"/>
        </a:p>
      </dgm:t>
    </dgm:pt>
    <dgm:pt modelId="{2C1720BE-0A3C-4783-B254-B9767E085B3E}">
      <dgm:prSet/>
      <dgm:spPr>
        <a:xfrm>
          <a:off x="0" y="1481029"/>
          <a:ext cx="2217442" cy="1374128"/>
        </a:xfr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l-PL" b="1" dirty="0">
              <a:solidFill>
                <a:schemeClr val="tx1"/>
              </a:solidFill>
              <a:latin typeface="Calibri"/>
              <a:ea typeface="+mn-ea"/>
              <a:cs typeface="+mn-cs"/>
            </a:rPr>
            <a:t>Ocena potrzeb</a:t>
          </a:r>
        </a:p>
      </dgm:t>
    </dgm:pt>
    <dgm:pt modelId="{E4AC2E13-705A-4F52-8EB6-0AF2D57C3293}" type="parTrans" cxnId="{6FA31FE2-07FB-4960-A331-8EAA7920BE4F}">
      <dgm:prSet/>
      <dgm:spPr/>
      <dgm:t>
        <a:bodyPr/>
        <a:lstStyle/>
        <a:p>
          <a:endParaRPr lang="pl-PL"/>
        </a:p>
      </dgm:t>
    </dgm:pt>
    <dgm:pt modelId="{9718C655-74ED-404E-ADD2-9A31098EF8F8}" type="sibTrans" cxnId="{6FA31FE2-07FB-4960-A331-8EAA7920BE4F}">
      <dgm:prSet/>
      <dgm:spPr/>
      <dgm:t>
        <a:bodyPr/>
        <a:lstStyle/>
        <a:p>
          <a:endParaRPr lang="pl-PL"/>
        </a:p>
      </dgm:t>
    </dgm:pt>
    <dgm:pt modelId="{3A484D39-1E67-4AD8-ADBA-23AAE42BE6DE}" type="pres">
      <dgm:prSet presAssocID="{431F935E-AF88-430E-8FF9-96CBF607F3C0}" presName="Name0" presStyleCnt="0">
        <dgm:presLayoutVars>
          <dgm:dir/>
          <dgm:animLvl val="lvl"/>
          <dgm:resizeHandles val="exact"/>
        </dgm:presLayoutVars>
      </dgm:prSet>
      <dgm:spPr/>
    </dgm:pt>
    <dgm:pt modelId="{E2E7C323-4DB2-4457-81CB-ADBD3FD8E4D6}" type="pres">
      <dgm:prSet presAssocID="{2C1720BE-0A3C-4783-B254-B9767E085B3E}" presName="parTxOnly" presStyleLbl="node1" presStyleIdx="0" presStyleCnt="5" custScaleX="95973" custScaleY="148684" custLinFactX="-4392" custLinFactNeighborX="-100000" custLinFactNeighborY="1058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l-PL"/>
        </a:p>
      </dgm:t>
    </dgm:pt>
    <dgm:pt modelId="{2A7EE7B3-1D3E-44C0-B9F7-CE19FEA2AE6F}" type="pres">
      <dgm:prSet presAssocID="{9718C655-74ED-404E-ADD2-9A31098EF8F8}" presName="parTxOnlySpace" presStyleCnt="0"/>
      <dgm:spPr/>
    </dgm:pt>
    <dgm:pt modelId="{9FAFA3A4-08B3-4B4C-93C8-6206C5F74D75}" type="pres">
      <dgm:prSet presAssocID="{0993D92D-FFE6-436F-BDB5-A467F21F26C4}" presName="parTxOnly" presStyleLbl="node1" presStyleIdx="1" presStyleCnt="5" custScaleX="95317" custScaleY="143287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l-PL"/>
        </a:p>
      </dgm:t>
    </dgm:pt>
    <dgm:pt modelId="{968D7DFF-0D0D-4633-966C-852A9497B5D3}" type="pres">
      <dgm:prSet presAssocID="{E2303112-D524-4F2A-828A-D689502CF5E5}" presName="parTxOnlySpace" presStyleCnt="0"/>
      <dgm:spPr/>
    </dgm:pt>
    <dgm:pt modelId="{4374DFC4-16D1-4B32-9763-658F524E0A16}" type="pres">
      <dgm:prSet presAssocID="{D96F05C9-2C1A-48E7-B870-4C065693E60E}" presName="parTxOnly" presStyleLbl="node1" presStyleIdx="2" presStyleCnt="5" custScaleX="130353" custScaleY="146407" custLinFactNeighborX="-438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l-PL"/>
        </a:p>
      </dgm:t>
    </dgm:pt>
    <dgm:pt modelId="{1A5F9F70-8931-490D-94F9-2B05116222C0}" type="pres">
      <dgm:prSet presAssocID="{B95C1C6A-4C5B-40FC-9F6B-47A60052DEA5}" presName="parTxOnlySpace" presStyleCnt="0"/>
      <dgm:spPr/>
    </dgm:pt>
    <dgm:pt modelId="{774F5E27-57B5-437F-A9DA-459EA059075E}" type="pres">
      <dgm:prSet presAssocID="{0EDBD66E-5EAE-4CFD-8C08-AD81F6772A5E}" presName="parTxOnly" presStyleLbl="node1" presStyleIdx="3" presStyleCnt="5" custScaleX="109001" custScaleY="155515" custLinFactNeighborX="-60769" custLinFactNeighborY="217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l-PL"/>
        </a:p>
      </dgm:t>
    </dgm:pt>
    <dgm:pt modelId="{5F4289A2-5B0D-4B2D-A048-0EA040EDF32E}" type="pres">
      <dgm:prSet presAssocID="{52790E9B-070C-4602-B0A6-5CDC9B9C4922}" presName="parTxOnlySpace" presStyleCnt="0"/>
      <dgm:spPr/>
    </dgm:pt>
    <dgm:pt modelId="{4B47815E-A6E6-48D7-933D-5ADA9A773E8D}" type="pres">
      <dgm:prSet presAssocID="{E52E08D9-EB3B-44D7-B582-C1F37FDF88CF}" presName="parTxOnly" presStyleLbl="node1" presStyleIdx="4" presStyleCnt="5" custScaleX="129120" custScaleY="160069" custLinFactNeighborX="-35838" custLinFactNeighborY="288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l-PL"/>
        </a:p>
      </dgm:t>
    </dgm:pt>
  </dgm:ptLst>
  <dgm:cxnLst>
    <dgm:cxn modelId="{4AA57A87-F1C5-406D-9B16-F61DD5A149D9}" type="presOf" srcId="{2C1720BE-0A3C-4783-B254-B9767E085B3E}" destId="{E2E7C323-4DB2-4457-81CB-ADBD3FD8E4D6}" srcOrd="0" destOrd="0" presId="urn:microsoft.com/office/officeart/2005/8/layout/chevron1"/>
    <dgm:cxn modelId="{6F3784F7-26F5-4CE1-A392-D248C5B7393E}" type="presOf" srcId="{0993D92D-FFE6-436F-BDB5-A467F21F26C4}" destId="{9FAFA3A4-08B3-4B4C-93C8-6206C5F74D75}" srcOrd="0" destOrd="0" presId="urn:microsoft.com/office/officeart/2005/8/layout/chevron1"/>
    <dgm:cxn modelId="{462D9E39-0FCA-48E8-8E87-6348AF44DC20}" type="presOf" srcId="{D96F05C9-2C1A-48E7-B870-4C065693E60E}" destId="{4374DFC4-16D1-4B32-9763-658F524E0A16}" srcOrd="0" destOrd="0" presId="urn:microsoft.com/office/officeart/2005/8/layout/chevron1"/>
    <dgm:cxn modelId="{6FA31FE2-07FB-4960-A331-8EAA7920BE4F}" srcId="{431F935E-AF88-430E-8FF9-96CBF607F3C0}" destId="{2C1720BE-0A3C-4783-B254-B9767E085B3E}" srcOrd="0" destOrd="0" parTransId="{E4AC2E13-705A-4F52-8EB6-0AF2D57C3293}" sibTransId="{9718C655-74ED-404E-ADD2-9A31098EF8F8}"/>
    <dgm:cxn modelId="{9D48EBF9-971D-43DA-939D-FD5527970BC1}" srcId="{431F935E-AF88-430E-8FF9-96CBF607F3C0}" destId="{D96F05C9-2C1A-48E7-B870-4C065693E60E}" srcOrd="2" destOrd="0" parTransId="{D672047A-527A-45D4-9CAD-8693D5881A71}" sibTransId="{B95C1C6A-4C5B-40FC-9F6B-47A60052DEA5}"/>
    <dgm:cxn modelId="{4414F2ED-B4E4-49B0-86A4-C5AAF7CB06D8}" srcId="{431F935E-AF88-430E-8FF9-96CBF607F3C0}" destId="{E52E08D9-EB3B-44D7-B582-C1F37FDF88CF}" srcOrd="4" destOrd="0" parTransId="{FEB1F225-968E-446E-B0B6-514D9551D261}" sibTransId="{367ECF04-6776-44D9-808A-E1BA724EC3BA}"/>
    <dgm:cxn modelId="{07E370FE-9315-4603-84A6-23D4267FD832}" type="presOf" srcId="{0EDBD66E-5EAE-4CFD-8C08-AD81F6772A5E}" destId="{774F5E27-57B5-437F-A9DA-459EA059075E}" srcOrd="0" destOrd="0" presId="urn:microsoft.com/office/officeart/2005/8/layout/chevron1"/>
    <dgm:cxn modelId="{4A28F329-E157-47F8-B5C8-284974DF8860}" type="presOf" srcId="{431F935E-AF88-430E-8FF9-96CBF607F3C0}" destId="{3A484D39-1E67-4AD8-ADBA-23AAE42BE6DE}" srcOrd="0" destOrd="0" presId="urn:microsoft.com/office/officeart/2005/8/layout/chevron1"/>
    <dgm:cxn modelId="{DF7BDA80-C7D8-478E-A57F-5CF353C12F8B}" srcId="{431F935E-AF88-430E-8FF9-96CBF607F3C0}" destId="{0EDBD66E-5EAE-4CFD-8C08-AD81F6772A5E}" srcOrd="3" destOrd="0" parTransId="{4B13EF6A-01AC-4690-BC2E-BFA29F9D7B54}" sibTransId="{52790E9B-070C-4602-B0A6-5CDC9B9C4922}"/>
    <dgm:cxn modelId="{104177BC-87CA-449C-BB96-7D1260FA30AB}" type="presOf" srcId="{E52E08D9-EB3B-44D7-B582-C1F37FDF88CF}" destId="{4B47815E-A6E6-48D7-933D-5ADA9A773E8D}" srcOrd="0" destOrd="0" presId="urn:microsoft.com/office/officeart/2005/8/layout/chevron1"/>
    <dgm:cxn modelId="{0AA81F46-867A-4F47-A800-4079F046E8B8}" srcId="{431F935E-AF88-430E-8FF9-96CBF607F3C0}" destId="{0993D92D-FFE6-436F-BDB5-A467F21F26C4}" srcOrd="1" destOrd="0" parTransId="{68A9121D-B212-4697-9C41-F334FEBBC21D}" sibTransId="{E2303112-D524-4F2A-828A-D689502CF5E5}"/>
    <dgm:cxn modelId="{840DA403-E9BF-4DC1-869C-A52C0E25BDCB}" type="presParOf" srcId="{3A484D39-1E67-4AD8-ADBA-23AAE42BE6DE}" destId="{E2E7C323-4DB2-4457-81CB-ADBD3FD8E4D6}" srcOrd="0" destOrd="0" presId="urn:microsoft.com/office/officeart/2005/8/layout/chevron1"/>
    <dgm:cxn modelId="{A9AF8DF4-2E2E-451F-A462-C3D8A38E6934}" type="presParOf" srcId="{3A484D39-1E67-4AD8-ADBA-23AAE42BE6DE}" destId="{2A7EE7B3-1D3E-44C0-B9F7-CE19FEA2AE6F}" srcOrd="1" destOrd="0" presId="urn:microsoft.com/office/officeart/2005/8/layout/chevron1"/>
    <dgm:cxn modelId="{801BFEEF-4B2D-4E1E-AD13-614AB36EBAE5}" type="presParOf" srcId="{3A484D39-1E67-4AD8-ADBA-23AAE42BE6DE}" destId="{9FAFA3A4-08B3-4B4C-93C8-6206C5F74D75}" srcOrd="2" destOrd="0" presId="urn:microsoft.com/office/officeart/2005/8/layout/chevron1"/>
    <dgm:cxn modelId="{91A558FF-9853-4A2D-9F63-C6315FA1EAED}" type="presParOf" srcId="{3A484D39-1E67-4AD8-ADBA-23AAE42BE6DE}" destId="{968D7DFF-0D0D-4633-966C-852A9497B5D3}" srcOrd="3" destOrd="0" presId="urn:microsoft.com/office/officeart/2005/8/layout/chevron1"/>
    <dgm:cxn modelId="{EBD6A8EF-7CAE-4AEB-B3DF-1E2B64645A5C}" type="presParOf" srcId="{3A484D39-1E67-4AD8-ADBA-23AAE42BE6DE}" destId="{4374DFC4-16D1-4B32-9763-658F524E0A16}" srcOrd="4" destOrd="0" presId="urn:microsoft.com/office/officeart/2005/8/layout/chevron1"/>
    <dgm:cxn modelId="{1FBF92CB-468C-437D-9F0C-48599D3ACBC9}" type="presParOf" srcId="{3A484D39-1E67-4AD8-ADBA-23AAE42BE6DE}" destId="{1A5F9F70-8931-490D-94F9-2B05116222C0}" srcOrd="5" destOrd="0" presId="urn:microsoft.com/office/officeart/2005/8/layout/chevron1"/>
    <dgm:cxn modelId="{9FC1E0F9-3CA9-4E1F-BA43-4592C89F7CCE}" type="presParOf" srcId="{3A484D39-1E67-4AD8-ADBA-23AAE42BE6DE}" destId="{774F5E27-57B5-437F-A9DA-459EA059075E}" srcOrd="6" destOrd="0" presId="urn:microsoft.com/office/officeart/2005/8/layout/chevron1"/>
    <dgm:cxn modelId="{C5B06764-0ABA-47A6-8219-3956FC5796B7}" type="presParOf" srcId="{3A484D39-1E67-4AD8-ADBA-23AAE42BE6DE}" destId="{5F4289A2-5B0D-4B2D-A048-0EA040EDF32E}" srcOrd="7" destOrd="0" presId="urn:microsoft.com/office/officeart/2005/8/layout/chevron1"/>
    <dgm:cxn modelId="{BFBE42B6-0E68-4BBA-B9D3-3580943F4C3A}" type="presParOf" srcId="{3A484D39-1E67-4AD8-ADBA-23AAE42BE6DE}" destId="{4B47815E-A6E6-48D7-933D-5ADA9A773E8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97B988-BDC8-4CCF-A09D-CC2330B2E5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D162A2-9CD8-406C-9844-68F7C049F16E}">
      <dgm:prSet phldrT="[Tekst]" custT="1"/>
      <dgm:spPr>
        <a:xfrm>
          <a:off x="3771592" y="696256"/>
          <a:ext cx="3040343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Funkcjonowanie ucznia</a:t>
          </a:r>
        </a:p>
      </dgm:t>
    </dgm:pt>
    <dgm:pt modelId="{FDF2E7D1-DAFD-40D8-B3E8-BAA1630B59EE}" type="parTrans" cxnId="{60F4F173-E2F2-4B94-A323-4ED1099ABB48}">
      <dgm:prSet/>
      <dgm:spPr/>
      <dgm:t>
        <a:bodyPr/>
        <a:lstStyle/>
        <a:p>
          <a:endParaRPr lang="pl-PL"/>
        </a:p>
      </dgm:t>
    </dgm:pt>
    <dgm:pt modelId="{1B4F3412-1DC0-4140-82FF-97ECA738731C}" type="sibTrans" cxnId="{60F4F173-E2F2-4B94-A323-4ED1099ABB48}">
      <dgm:prSet/>
      <dgm:spPr/>
      <dgm:t>
        <a:bodyPr/>
        <a:lstStyle/>
        <a:p>
          <a:endParaRPr lang="pl-PL"/>
        </a:p>
      </dgm:t>
    </dgm:pt>
    <dgm:pt modelId="{C6F985A7-0A8E-483E-B5B5-30105220545B}">
      <dgm:prSet phldrT="[Tekst]" custT="1"/>
      <dgm:spPr>
        <a:xfrm>
          <a:off x="1991215" y="1940670"/>
          <a:ext cx="1344101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Szkoła</a:t>
          </a:r>
        </a:p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rozpoznanie WOFU</a:t>
          </a:r>
          <a:r>
            <a:rPr lang="pl-PL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6C91D7C2-DD48-46F5-950F-3CDAE7BB999C}" type="parTrans" cxnId="{A7BFAE69-99D5-40C0-9899-90202DFB49D1}">
      <dgm:prSet/>
      <dgm:spPr>
        <a:xfrm>
          <a:off x="2513921" y="1407883"/>
          <a:ext cx="2628498" cy="390909"/>
        </a:xfr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CABBB165-60ED-4832-B88F-3FB2B6F7C84B}" type="sibTrans" cxnId="{A7BFAE69-99D5-40C0-9899-90202DFB49D1}">
      <dgm:prSet/>
      <dgm:spPr/>
      <dgm:t>
        <a:bodyPr/>
        <a:lstStyle/>
        <a:p>
          <a:endParaRPr lang="pl-PL"/>
        </a:p>
      </dgm:t>
    </dgm:pt>
    <dgm:pt modelId="{60241069-0B09-4114-A8DB-B8354E010986}">
      <dgm:prSet phldrT="[Tekst]" custT="1"/>
      <dgm:spPr>
        <a:xfrm>
          <a:off x="348424" y="3185084"/>
          <a:ext cx="1344101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Obserwacja uczniów</a:t>
          </a:r>
        </a:p>
      </dgm:t>
    </dgm:pt>
    <dgm:pt modelId="{EE25E8FF-8E1B-46E4-A283-D9017386093B}" type="parTrans" cxnId="{2D62A447-B3BB-4034-B90C-E270F7898DE0}">
      <dgm:prSet/>
      <dgm:spPr>
        <a:xfrm>
          <a:off x="871130" y="2652297"/>
          <a:ext cx="1642790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072E696C-E983-4771-8699-794DDE38224D}" type="sibTrans" cxnId="{2D62A447-B3BB-4034-B90C-E270F7898DE0}">
      <dgm:prSet/>
      <dgm:spPr/>
      <dgm:t>
        <a:bodyPr/>
        <a:lstStyle/>
        <a:p>
          <a:endParaRPr lang="pl-PL"/>
        </a:p>
      </dgm:t>
    </dgm:pt>
    <dgm:pt modelId="{D759B802-73DC-4FE0-A5D9-F43B2BCAE347}">
      <dgm:prSet phldrT="[Tekst]" custT="1"/>
      <dgm:spPr>
        <a:xfrm>
          <a:off x="1991215" y="3185084"/>
          <a:ext cx="1344101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wpływu środowiska</a:t>
          </a:r>
        </a:p>
      </dgm:t>
    </dgm:pt>
    <dgm:pt modelId="{28B2C2CC-E76F-4DD7-B785-39A093D363D1}" type="parTrans" cxnId="{A8DB8BCB-4F84-4ED4-A567-5E168FD14116}">
      <dgm:prSet/>
      <dgm:spPr>
        <a:xfrm>
          <a:off x="2468201" y="2652297"/>
          <a:ext cx="91440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EE725D1F-BE27-4F03-A837-6BD2FE2675C9}" type="sibTrans" cxnId="{A8DB8BCB-4F84-4ED4-A567-5E168FD14116}">
      <dgm:prSet/>
      <dgm:spPr/>
      <dgm:t>
        <a:bodyPr/>
        <a:lstStyle/>
        <a:p>
          <a:endParaRPr lang="pl-PL"/>
        </a:p>
      </dgm:t>
    </dgm:pt>
    <dgm:pt modelId="{A3B51BB0-4A6B-431F-9DBE-9A6A96DA47AD}">
      <dgm:prSet phldrT="[Tekst]" custT="1"/>
      <dgm:spPr>
        <a:xfrm>
          <a:off x="7001798" y="1940670"/>
          <a:ext cx="1573445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Poradnia</a:t>
          </a:r>
        </a:p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diagnoza</a:t>
          </a:r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specjalistyczna </a:t>
          </a:r>
        </a:p>
      </dgm:t>
    </dgm:pt>
    <dgm:pt modelId="{BDBD9825-568A-46BC-8805-51306EA3A6D7}" type="parTrans" cxnId="{0C600F93-6047-4C9A-9AA6-03FB6B8C413E}">
      <dgm:prSet/>
      <dgm:spPr>
        <a:xfrm>
          <a:off x="5142419" y="1407883"/>
          <a:ext cx="2496756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7E7D7D8C-8441-4056-B102-0B163DF29528}" type="sibTrans" cxnId="{0C600F93-6047-4C9A-9AA6-03FB6B8C413E}">
      <dgm:prSet/>
      <dgm:spPr/>
      <dgm:t>
        <a:bodyPr/>
        <a:lstStyle/>
        <a:p>
          <a:endParaRPr lang="pl-PL"/>
        </a:p>
      </dgm:t>
    </dgm:pt>
    <dgm:pt modelId="{6ECB85BD-E7CE-462B-8AE8-1B25BEE004CB}">
      <dgm:prSet phldrT="[Tekst]" custT="1"/>
      <dgm:spPr>
        <a:xfrm>
          <a:off x="8956145" y="3185084"/>
          <a:ext cx="1344101" cy="7799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Badania indywidualne</a:t>
          </a:r>
        </a:p>
      </dgm:t>
    </dgm:pt>
    <dgm:pt modelId="{38249FBA-A2B5-450F-9D3D-ADFF7F67883B}" type="parTrans" cxnId="{E96995DC-16D6-4AF2-BF6E-26A6714D10C5}">
      <dgm:prSet/>
      <dgm:spPr>
        <a:xfrm>
          <a:off x="7639176" y="2652297"/>
          <a:ext cx="1839674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AFB06970-7C98-4397-B362-97A20A7F81EE}" type="sibTrans" cxnId="{E96995DC-16D6-4AF2-BF6E-26A6714D10C5}">
      <dgm:prSet/>
      <dgm:spPr/>
      <dgm:t>
        <a:bodyPr/>
        <a:lstStyle/>
        <a:p>
          <a:endParaRPr lang="pl-PL"/>
        </a:p>
      </dgm:t>
    </dgm:pt>
    <dgm:pt modelId="{257ADFAB-896E-4CA8-85CC-ABB420EBA37D}">
      <dgm:prSet custT="1"/>
      <dgm:spPr>
        <a:xfrm>
          <a:off x="5276796" y="3185084"/>
          <a:ext cx="1737869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zgromadzonych informacji, w tym wpływu środowiska</a:t>
          </a:r>
        </a:p>
      </dgm:t>
    </dgm:pt>
    <dgm:pt modelId="{EA5BB59A-2650-458D-BBDC-B84CCCD64DAC}" type="parTrans" cxnId="{0C75C52B-D92D-4551-BF50-AE8CDAC09733}">
      <dgm:prSet/>
      <dgm:spPr>
        <a:xfrm>
          <a:off x="5996386" y="2652297"/>
          <a:ext cx="1642790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AA8D407F-FBA3-4D3E-B9FE-929BA4F38500}" type="sibTrans" cxnId="{0C75C52B-D92D-4551-BF50-AE8CDAC09733}">
      <dgm:prSet/>
      <dgm:spPr/>
      <dgm:t>
        <a:bodyPr/>
        <a:lstStyle/>
        <a:p>
          <a:endParaRPr lang="pl-PL"/>
        </a:p>
      </dgm:t>
    </dgm:pt>
    <dgm:pt modelId="{B09AFB07-EFE6-4D1A-87B8-500619757AAD}">
      <dgm:prSet custT="1"/>
      <dgm:spPr>
        <a:xfrm>
          <a:off x="3634005" y="3185084"/>
          <a:ext cx="1344101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Ocena efektów udzielanego wsparcia</a:t>
          </a:r>
        </a:p>
      </dgm:t>
    </dgm:pt>
    <dgm:pt modelId="{B6A71032-6858-4397-8F7C-A417E6BE330F}" type="parTrans" cxnId="{822C9552-FB9C-43C5-A269-EB6966BFD3FC}">
      <dgm:prSet/>
      <dgm:spPr>
        <a:xfrm>
          <a:off x="2513921" y="2652297"/>
          <a:ext cx="1642790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042FBD17-1DC2-4AB2-B0E3-6EE8651E605E}" type="sibTrans" cxnId="{822C9552-FB9C-43C5-A269-EB6966BFD3FC}">
      <dgm:prSet/>
      <dgm:spPr/>
      <dgm:t>
        <a:bodyPr/>
        <a:lstStyle/>
        <a:p>
          <a:endParaRPr lang="pl-PL"/>
        </a:p>
      </dgm:t>
    </dgm:pt>
    <dgm:pt modelId="{0ECE8099-5A57-400C-BE94-9B48B32954D8}">
      <dgm:prSet custT="1"/>
      <dgm:spPr>
        <a:xfrm>
          <a:off x="7313354" y="3185084"/>
          <a:ext cx="1344101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Ocena efektów</a:t>
          </a:r>
        </a:p>
      </dgm:t>
    </dgm:pt>
    <dgm:pt modelId="{C1DBBDD7-4F31-4CA2-9063-0119282A4B8B}" type="parTrans" cxnId="{9277F559-E4FA-4108-9E1D-E8FE3724F6BF}">
      <dgm:prSet/>
      <dgm:spPr>
        <a:xfrm>
          <a:off x="7639176" y="2652297"/>
          <a:ext cx="196883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9B659F3D-3BD7-4AEC-95D8-D5A427BBB283}" type="sibTrans" cxnId="{9277F559-E4FA-4108-9E1D-E8FE3724F6BF}">
      <dgm:prSet/>
      <dgm:spPr/>
      <dgm:t>
        <a:bodyPr/>
        <a:lstStyle/>
        <a:p>
          <a:endParaRPr lang="pl-PL"/>
        </a:p>
      </dgm:t>
    </dgm:pt>
    <dgm:pt modelId="{A6FC4361-637B-452C-BB4B-A1ED47BFAABF}">
      <dgm:prSet custT="1"/>
      <dgm:spPr>
        <a:xfrm>
          <a:off x="156648" y="4429498"/>
          <a:ext cx="1727654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Narzędzia psychometryczne</a:t>
          </a:r>
        </a:p>
      </dgm:t>
    </dgm:pt>
    <dgm:pt modelId="{CDF459F7-B8F2-49FA-ABFC-940D068EB1F2}" type="parTrans" cxnId="{5FB3B54D-50C8-49A2-B28E-1370A7107653}">
      <dgm:prSet/>
      <dgm:spPr>
        <a:xfrm>
          <a:off x="825410" y="3896711"/>
          <a:ext cx="91440" cy="390909"/>
        </a:xfrm>
        <a:noFill/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1D70E650-4345-43AC-9D82-57CAC92EF4E1}" type="sibTrans" cxnId="{5FB3B54D-50C8-49A2-B28E-1370A7107653}">
      <dgm:prSet/>
      <dgm:spPr/>
      <dgm:t>
        <a:bodyPr/>
        <a:lstStyle/>
        <a:p>
          <a:endParaRPr lang="pl-PL"/>
        </a:p>
      </dgm:t>
    </dgm:pt>
    <dgm:pt modelId="{D12CF9EE-F4CC-48FF-AF76-11F11D2EC90A}">
      <dgm:prSet custT="1"/>
      <dgm:spPr>
        <a:xfrm>
          <a:off x="8860371" y="4355960"/>
          <a:ext cx="1535649" cy="85350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Działania diagnostyczne w szkole</a:t>
          </a:r>
        </a:p>
      </dgm:t>
    </dgm:pt>
    <dgm:pt modelId="{A380C81C-1F5E-4998-A65A-EE882C71AF7B}" type="parTrans" cxnId="{29E41242-0DF6-4C8F-96F2-204384FE1CE7}">
      <dgm:prSet/>
      <dgm:spPr>
        <a:xfrm>
          <a:off x="9433131" y="3823173"/>
          <a:ext cx="91440" cy="39090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l-PL"/>
        </a:p>
      </dgm:t>
    </dgm:pt>
    <dgm:pt modelId="{36F25254-81E3-40FA-B681-C77793A7C599}" type="sibTrans" cxnId="{29E41242-0DF6-4C8F-96F2-204384FE1CE7}">
      <dgm:prSet/>
      <dgm:spPr/>
      <dgm:t>
        <a:bodyPr/>
        <a:lstStyle/>
        <a:p>
          <a:endParaRPr lang="pl-PL"/>
        </a:p>
      </dgm:t>
    </dgm:pt>
    <dgm:pt modelId="{5E201A18-7D0B-4EF1-9B5C-CE6185EBA7C9}" type="pres">
      <dgm:prSet presAssocID="{9397B988-BDC8-4CCF-A09D-CC2330B2E5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96BFA02-1A64-4A80-AC4E-5975ABAB5A8A}" type="pres">
      <dgm:prSet presAssocID="{97D162A2-9CD8-406C-9844-68F7C049F16E}" presName="hierRoot1" presStyleCnt="0"/>
      <dgm:spPr/>
    </dgm:pt>
    <dgm:pt modelId="{9AEF63EB-FD1C-4A73-94EF-0E1D1C65842A}" type="pres">
      <dgm:prSet presAssocID="{97D162A2-9CD8-406C-9844-68F7C049F16E}" presName="composite" presStyleCnt="0"/>
      <dgm:spPr/>
    </dgm:pt>
    <dgm:pt modelId="{1300B498-E0F6-4C81-83FB-DC174E942F47}" type="pres">
      <dgm:prSet presAssocID="{97D162A2-9CD8-406C-9844-68F7C049F16E}" presName="background" presStyleLbl="node0" presStyleIdx="0" presStyleCnt="1"/>
      <dgm:spPr>
        <a:xfrm>
          <a:off x="3622248" y="554379"/>
          <a:ext cx="3040343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F9D43F7-665E-4D92-861C-51BC9549B54E}" type="pres">
      <dgm:prSet presAssocID="{97D162A2-9CD8-406C-9844-68F7C049F16E}" presName="text" presStyleLbl="fgAcc0" presStyleIdx="0" presStyleCnt="1" custScaleX="226199" custLinFactNeighborX="63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B3E9400B-217E-42C6-A732-A248DAA4AA4F}" type="pres">
      <dgm:prSet presAssocID="{97D162A2-9CD8-406C-9844-68F7C049F16E}" presName="hierChild2" presStyleCnt="0"/>
      <dgm:spPr/>
    </dgm:pt>
    <dgm:pt modelId="{B5D1FA0F-A1D5-47FA-955F-8EFAC20906B8}" type="pres">
      <dgm:prSet presAssocID="{6C91D7C2-DD48-46F5-950F-3CDAE7BB999C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2628498" y="0"/>
              </a:moveTo>
              <a:lnTo>
                <a:pt x="2628498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FBE1BD19-E36F-469E-A0A9-5ABA21EAFABC}" type="pres">
      <dgm:prSet presAssocID="{C6F985A7-0A8E-483E-B5B5-30105220545B}" presName="hierRoot2" presStyleCnt="0"/>
      <dgm:spPr/>
    </dgm:pt>
    <dgm:pt modelId="{9EB01F52-21D4-4C5C-A8F1-A2A230CB822B}" type="pres">
      <dgm:prSet presAssocID="{C6F985A7-0A8E-483E-B5B5-30105220545B}" presName="composite2" presStyleCnt="0"/>
      <dgm:spPr/>
    </dgm:pt>
    <dgm:pt modelId="{9767D732-E0EB-409D-803A-33146B57019D}" type="pres">
      <dgm:prSet presAssocID="{C6F985A7-0A8E-483E-B5B5-30105220545B}" presName="background2" presStyleLbl="node2" presStyleIdx="0" presStyleCnt="2"/>
      <dgm:spPr>
        <a:xfrm>
          <a:off x="1841870" y="1798793"/>
          <a:ext cx="1344101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DA06C9-BA89-4075-A02D-777494CBAC0A}" type="pres">
      <dgm:prSet presAssocID="{C6F985A7-0A8E-483E-B5B5-30105220545B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BDE71F54-67BB-460C-A2BF-96767E5EECB9}" type="pres">
      <dgm:prSet presAssocID="{C6F985A7-0A8E-483E-B5B5-30105220545B}" presName="hierChild3" presStyleCnt="0"/>
      <dgm:spPr/>
    </dgm:pt>
    <dgm:pt modelId="{CB3DC29E-7FD6-4AD0-8DE4-709D4ADB5A5B}" type="pres">
      <dgm:prSet presAssocID="{EE25E8FF-8E1B-46E4-A283-D9017386093B}" presName="Name17" presStyleLbl="parChTrans1D3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42790" y="0"/>
              </a:moveTo>
              <a:lnTo>
                <a:pt x="1642790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01C6675D-9447-4904-BF44-4BA26A196743}" type="pres">
      <dgm:prSet presAssocID="{60241069-0B09-4114-A8DB-B8354E010986}" presName="hierRoot3" presStyleCnt="0"/>
      <dgm:spPr/>
    </dgm:pt>
    <dgm:pt modelId="{B225FD42-6C7C-465B-8560-760B0BF451ED}" type="pres">
      <dgm:prSet presAssocID="{60241069-0B09-4114-A8DB-B8354E010986}" presName="composite3" presStyleCnt="0"/>
      <dgm:spPr/>
    </dgm:pt>
    <dgm:pt modelId="{BCEB086F-3C85-4521-A28F-FE8609F691ED}" type="pres">
      <dgm:prSet presAssocID="{60241069-0B09-4114-A8DB-B8354E010986}" presName="background3" presStyleLbl="node3" presStyleIdx="0" presStyleCnt="6"/>
      <dgm:spPr>
        <a:xfrm>
          <a:off x="199079" y="3043207"/>
          <a:ext cx="1344101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912CEF5-F685-40FA-9C18-C8BFD5FA4480}" type="pres">
      <dgm:prSet presAssocID="{60241069-0B09-4114-A8DB-B8354E010986}" presName="text3" presStyleLbl="fgAcc3" presStyleIdx="0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576A8E86-8555-4E65-86DF-BF5280A478AD}" type="pres">
      <dgm:prSet presAssocID="{60241069-0B09-4114-A8DB-B8354E010986}" presName="hierChild4" presStyleCnt="0"/>
      <dgm:spPr/>
    </dgm:pt>
    <dgm:pt modelId="{632BF47C-B789-435E-902A-7712236E4888}" type="pres">
      <dgm:prSet presAssocID="{CDF459F7-B8F2-49FA-ABFC-940D068EB1F2}" presName="Name23" presStyleLbl="parChTrans1D4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2A3C0786-C1F1-49F0-8A6C-3328B8E85778}" type="pres">
      <dgm:prSet presAssocID="{A6FC4361-637B-452C-BB4B-A1ED47BFAABF}" presName="hierRoot4" presStyleCnt="0"/>
      <dgm:spPr/>
    </dgm:pt>
    <dgm:pt modelId="{911FFA1D-8EF2-458C-A59B-027DBF1B55AF}" type="pres">
      <dgm:prSet presAssocID="{A6FC4361-637B-452C-BB4B-A1ED47BFAABF}" presName="composite4" presStyleCnt="0"/>
      <dgm:spPr/>
    </dgm:pt>
    <dgm:pt modelId="{0EAC90CE-3A6A-4880-BDA5-DABF0988FABD}" type="pres">
      <dgm:prSet presAssocID="{A6FC4361-637B-452C-BB4B-A1ED47BFAABF}" presName="background4" presStyleLbl="node4" presStyleIdx="0" presStyleCnt="2"/>
      <dgm:spPr>
        <a:xfrm>
          <a:off x="7303" y="4287620"/>
          <a:ext cx="1727654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8CE5D6F-13F0-4690-922E-21772B92B820}" type="pres">
      <dgm:prSet presAssocID="{A6FC4361-637B-452C-BB4B-A1ED47BFAABF}" presName="text4" presStyleLbl="fgAcc4" presStyleIdx="0" presStyleCnt="2" custScaleX="12853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C0140069-FEB1-4249-B38C-76C45A5C147E}" type="pres">
      <dgm:prSet presAssocID="{A6FC4361-637B-452C-BB4B-A1ED47BFAABF}" presName="hierChild5" presStyleCnt="0"/>
      <dgm:spPr/>
    </dgm:pt>
    <dgm:pt modelId="{0C9EDB1B-7454-45DC-95A4-00DD39D8C5E9}" type="pres">
      <dgm:prSet presAssocID="{28B2C2CC-E76F-4DD7-B785-39A093D363D1}" presName="Name1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2E819E91-804F-4153-A529-8A1504A27B84}" type="pres">
      <dgm:prSet presAssocID="{D759B802-73DC-4FE0-A5D9-F43B2BCAE347}" presName="hierRoot3" presStyleCnt="0"/>
      <dgm:spPr/>
    </dgm:pt>
    <dgm:pt modelId="{2BC28DAC-DFC6-406B-B846-C99A6F8B325B}" type="pres">
      <dgm:prSet presAssocID="{D759B802-73DC-4FE0-A5D9-F43B2BCAE347}" presName="composite3" presStyleCnt="0"/>
      <dgm:spPr/>
    </dgm:pt>
    <dgm:pt modelId="{D984C3A6-F50A-4CAF-A24B-9815D8BC90EB}" type="pres">
      <dgm:prSet presAssocID="{D759B802-73DC-4FE0-A5D9-F43B2BCAE347}" presName="background3" presStyleLbl="node3" presStyleIdx="1" presStyleCnt="6"/>
      <dgm:spPr>
        <a:xfrm>
          <a:off x="1841870" y="3043207"/>
          <a:ext cx="1344101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0BE9EDA-54E1-4B1C-8DC7-96CDA4DF17CE}" type="pres">
      <dgm:prSet presAssocID="{D759B802-73DC-4FE0-A5D9-F43B2BCAE347}" presName="text3" presStyleLbl="fgAcc3" presStyleIdx="1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082D9269-DF12-4335-A858-CBC94A024202}" type="pres">
      <dgm:prSet presAssocID="{D759B802-73DC-4FE0-A5D9-F43B2BCAE347}" presName="hierChild4" presStyleCnt="0"/>
      <dgm:spPr/>
    </dgm:pt>
    <dgm:pt modelId="{5CC098B7-0C1B-4AAA-B5A5-564EB1EED33D}" type="pres">
      <dgm:prSet presAssocID="{B6A71032-6858-4397-8F7C-A417E6BE330F}" presName="Name17" presStyleLbl="parChTrans1D3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642790" y="266393"/>
              </a:lnTo>
              <a:lnTo>
                <a:pt x="164279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B9EF9E99-3E6A-43E4-B948-C148DDFC4D6E}" type="pres">
      <dgm:prSet presAssocID="{B09AFB07-EFE6-4D1A-87B8-500619757AAD}" presName="hierRoot3" presStyleCnt="0"/>
      <dgm:spPr/>
    </dgm:pt>
    <dgm:pt modelId="{80F36BCA-85DB-464A-B565-FDEAD04276F9}" type="pres">
      <dgm:prSet presAssocID="{B09AFB07-EFE6-4D1A-87B8-500619757AAD}" presName="composite3" presStyleCnt="0"/>
      <dgm:spPr/>
    </dgm:pt>
    <dgm:pt modelId="{1C3687B3-6259-4A2E-9AB5-68431113AAE9}" type="pres">
      <dgm:prSet presAssocID="{B09AFB07-EFE6-4D1A-87B8-500619757AAD}" presName="background3" presStyleLbl="node3" presStyleIdx="2" presStyleCnt="6"/>
      <dgm:spPr>
        <a:xfrm>
          <a:off x="3484661" y="3043207"/>
          <a:ext cx="1344101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A201642-6E35-4347-A3EF-2F7745812CC3}" type="pres">
      <dgm:prSet presAssocID="{B09AFB07-EFE6-4D1A-87B8-500619757AAD}" presName="text3" presStyleLbl="fgAcc3" presStyleIdx="2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C9DCEFE8-6AE9-4CE5-9320-C6404E0609F7}" type="pres">
      <dgm:prSet presAssocID="{B09AFB07-EFE6-4D1A-87B8-500619757AAD}" presName="hierChild4" presStyleCnt="0"/>
      <dgm:spPr/>
    </dgm:pt>
    <dgm:pt modelId="{CEAE2060-0A0E-4E40-AC90-396D2EF93C02}" type="pres">
      <dgm:prSet presAssocID="{BDBD9825-568A-46BC-8805-51306EA3A6D7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2496756" y="266393"/>
              </a:lnTo>
              <a:lnTo>
                <a:pt x="2496756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977F46AF-10D3-4350-96CE-9A8976EF72C3}" type="pres">
      <dgm:prSet presAssocID="{A3B51BB0-4A6B-431F-9DBE-9A6A96DA47AD}" presName="hierRoot2" presStyleCnt="0"/>
      <dgm:spPr/>
    </dgm:pt>
    <dgm:pt modelId="{F86AD1E5-69DE-4B14-A4FF-B8F8AB13AA0F}" type="pres">
      <dgm:prSet presAssocID="{A3B51BB0-4A6B-431F-9DBE-9A6A96DA47AD}" presName="composite2" presStyleCnt="0"/>
      <dgm:spPr/>
    </dgm:pt>
    <dgm:pt modelId="{CFDE8241-DD0A-4889-A8B6-53B861B5B09A}" type="pres">
      <dgm:prSet presAssocID="{A3B51BB0-4A6B-431F-9DBE-9A6A96DA47AD}" presName="background2" presStyleLbl="node2" presStyleIdx="1" presStyleCnt="2"/>
      <dgm:spPr>
        <a:xfrm>
          <a:off x="6852454" y="1798793"/>
          <a:ext cx="1573445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2E3DA25-0136-40CE-97C8-74DD5947525E}" type="pres">
      <dgm:prSet presAssocID="{A3B51BB0-4A6B-431F-9DBE-9A6A96DA47AD}" presName="text2" presStyleLbl="fgAcc2" presStyleIdx="1" presStyleCnt="2" custScaleX="11706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FD040083-BE1A-42EE-B5CE-D20224FDCF38}" type="pres">
      <dgm:prSet presAssocID="{A3B51BB0-4A6B-431F-9DBE-9A6A96DA47AD}" presName="hierChild3" presStyleCnt="0"/>
      <dgm:spPr/>
    </dgm:pt>
    <dgm:pt modelId="{86682BBE-CC78-410E-94E8-F8455570D352}" type="pres">
      <dgm:prSet presAssocID="{EA5BB59A-2650-458D-BBDC-B84CCCD64DAC}" presName="Name17" presStyleLbl="parChTrans1D3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42790" y="0"/>
              </a:moveTo>
              <a:lnTo>
                <a:pt x="1642790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4BF4A250-039A-4F00-9166-5DBA41FB6722}" type="pres">
      <dgm:prSet presAssocID="{257ADFAB-896E-4CA8-85CC-ABB420EBA37D}" presName="hierRoot3" presStyleCnt="0"/>
      <dgm:spPr/>
    </dgm:pt>
    <dgm:pt modelId="{EDFEDAAD-225B-4F50-9F5E-5BAE24A7D482}" type="pres">
      <dgm:prSet presAssocID="{257ADFAB-896E-4CA8-85CC-ABB420EBA37D}" presName="composite3" presStyleCnt="0"/>
      <dgm:spPr/>
    </dgm:pt>
    <dgm:pt modelId="{C7FC9C2A-52B9-458B-8389-D0ABCF9AC832}" type="pres">
      <dgm:prSet presAssocID="{257ADFAB-896E-4CA8-85CC-ABB420EBA37D}" presName="background3" presStyleLbl="node3" presStyleIdx="3" presStyleCnt="6"/>
      <dgm:spPr>
        <a:xfrm>
          <a:off x="5127451" y="3043207"/>
          <a:ext cx="1737869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246C5C8-6C4E-4504-87AB-267F8CD506F7}" type="pres">
      <dgm:prSet presAssocID="{257ADFAB-896E-4CA8-85CC-ABB420EBA37D}" presName="text3" presStyleLbl="fgAcc3" presStyleIdx="3" presStyleCnt="6" custScaleX="1292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61CC0E43-C6B4-4907-BA1B-CE0554463298}" type="pres">
      <dgm:prSet presAssocID="{257ADFAB-896E-4CA8-85CC-ABB420EBA37D}" presName="hierChild4" presStyleCnt="0"/>
      <dgm:spPr/>
    </dgm:pt>
    <dgm:pt modelId="{82AAC8B7-4305-4AA1-B4EC-5271E3AC5A7D}" type="pres">
      <dgm:prSet presAssocID="{C1DBBDD7-4F31-4CA2-9063-0119282A4B8B}" presName="Name17" presStyleLbl="parChTrans1D3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96883" y="266393"/>
              </a:lnTo>
              <a:lnTo>
                <a:pt x="196883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471CE6BE-B646-4999-B271-1190329651E7}" type="pres">
      <dgm:prSet presAssocID="{0ECE8099-5A57-400C-BE94-9B48B32954D8}" presName="hierRoot3" presStyleCnt="0"/>
      <dgm:spPr/>
    </dgm:pt>
    <dgm:pt modelId="{A909599E-6F0E-4A11-ABE5-FF5C73182FF2}" type="pres">
      <dgm:prSet presAssocID="{0ECE8099-5A57-400C-BE94-9B48B32954D8}" presName="composite3" presStyleCnt="0"/>
      <dgm:spPr/>
    </dgm:pt>
    <dgm:pt modelId="{2BBF260D-6634-40D5-8138-293FAC370905}" type="pres">
      <dgm:prSet presAssocID="{0ECE8099-5A57-400C-BE94-9B48B32954D8}" presName="background3" presStyleLbl="node3" presStyleIdx="4" presStyleCnt="6"/>
      <dgm:spPr>
        <a:xfrm>
          <a:off x="7164009" y="3043207"/>
          <a:ext cx="1344101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F87D990-43A6-41D7-8E17-AE86B20BC77D}" type="pres">
      <dgm:prSet presAssocID="{0ECE8099-5A57-400C-BE94-9B48B32954D8}" presName="text3" presStyleLbl="fgAcc3" presStyleIdx="4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9D8D7397-98F0-4591-8CF8-AB42996ECB1D}" type="pres">
      <dgm:prSet presAssocID="{0ECE8099-5A57-400C-BE94-9B48B32954D8}" presName="hierChild4" presStyleCnt="0"/>
      <dgm:spPr/>
    </dgm:pt>
    <dgm:pt modelId="{8822666D-0EFB-4030-80B4-B5A82CA30E6A}" type="pres">
      <dgm:prSet presAssocID="{38249FBA-A2B5-450F-9D3D-ADFF7F67883B}" presName="Name17" presStyleLbl="parChTrans1D3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839674" y="266393"/>
              </a:lnTo>
              <a:lnTo>
                <a:pt x="1839674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E0F252E6-4885-4258-85C9-51721395974E}" type="pres">
      <dgm:prSet presAssocID="{6ECB85BD-E7CE-462B-8AE8-1B25BEE004CB}" presName="hierRoot3" presStyleCnt="0"/>
      <dgm:spPr/>
    </dgm:pt>
    <dgm:pt modelId="{FC0E67C3-CD09-4993-B052-393CDB2B8A37}" type="pres">
      <dgm:prSet presAssocID="{6ECB85BD-E7CE-462B-8AE8-1B25BEE004CB}" presName="composite3" presStyleCnt="0"/>
      <dgm:spPr/>
    </dgm:pt>
    <dgm:pt modelId="{97ADEBEB-C1F4-487F-BCC5-29BA1B8032A6}" type="pres">
      <dgm:prSet presAssocID="{6ECB85BD-E7CE-462B-8AE8-1B25BEE004CB}" presName="background3" presStyleLbl="node3" presStyleIdx="5" presStyleCnt="6"/>
      <dgm:spPr>
        <a:xfrm>
          <a:off x="8806800" y="3043207"/>
          <a:ext cx="1344101" cy="779966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CA7EFCB-9563-4233-A3D5-704428B4CFDC}" type="pres">
      <dgm:prSet presAssocID="{6ECB85BD-E7CE-462B-8AE8-1B25BEE004CB}" presName="text3" presStyleLbl="fgAcc3" presStyleIdx="5" presStyleCnt="6" custScaleY="9138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38E3EFFC-325C-4980-B1DE-F824C49735BE}" type="pres">
      <dgm:prSet presAssocID="{6ECB85BD-E7CE-462B-8AE8-1B25BEE004CB}" presName="hierChild4" presStyleCnt="0"/>
      <dgm:spPr/>
    </dgm:pt>
    <dgm:pt modelId="{6C4B98E7-41F2-4793-AE05-83A0FA119C32}" type="pres">
      <dgm:prSet presAssocID="{A380C81C-1F5E-4998-A65A-EE882C71AF7B}" presName="Name23" presStyleLbl="parChTrans1D4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F6D60D13-375E-46EB-A0DB-895395646C11}" type="pres">
      <dgm:prSet presAssocID="{D12CF9EE-F4CC-48FF-AF76-11F11D2EC90A}" presName="hierRoot4" presStyleCnt="0"/>
      <dgm:spPr/>
    </dgm:pt>
    <dgm:pt modelId="{445DF634-3FBB-4EFC-882F-02FEA709C09B}" type="pres">
      <dgm:prSet presAssocID="{D12CF9EE-F4CC-48FF-AF76-11F11D2EC90A}" presName="composite4" presStyleCnt="0"/>
      <dgm:spPr/>
    </dgm:pt>
    <dgm:pt modelId="{935D81A6-5B2A-40C7-A8AB-BBC9EC5A14D3}" type="pres">
      <dgm:prSet presAssocID="{D12CF9EE-F4CC-48FF-AF76-11F11D2EC90A}" presName="background4" presStyleLbl="node4" presStyleIdx="1" presStyleCnt="2"/>
      <dgm:spPr>
        <a:xfrm>
          <a:off x="8711026" y="4214082"/>
          <a:ext cx="1535649" cy="853504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7CB20BA-F3A2-48EB-80E7-96227178D03B}" type="pres">
      <dgm:prSet presAssocID="{D12CF9EE-F4CC-48FF-AF76-11F11D2EC90A}" presName="text4" presStyleLbl="fgAcc4" presStyleIdx="1" presStyleCnt="2" custScaleX="1142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FE41A445-4040-488E-B0F6-52A71DEB44BA}" type="pres">
      <dgm:prSet presAssocID="{D12CF9EE-F4CC-48FF-AF76-11F11D2EC90A}" presName="hierChild5" presStyleCnt="0"/>
      <dgm:spPr/>
    </dgm:pt>
  </dgm:ptLst>
  <dgm:cxnLst>
    <dgm:cxn modelId="{A7BFAE69-99D5-40C0-9899-90202DFB49D1}" srcId="{97D162A2-9CD8-406C-9844-68F7C049F16E}" destId="{C6F985A7-0A8E-483E-B5B5-30105220545B}" srcOrd="0" destOrd="0" parTransId="{6C91D7C2-DD48-46F5-950F-3CDAE7BB999C}" sibTransId="{CABBB165-60ED-4832-B88F-3FB2B6F7C84B}"/>
    <dgm:cxn modelId="{0C600F93-6047-4C9A-9AA6-03FB6B8C413E}" srcId="{97D162A2-9CD8-406C-9844-68F7C049F16E}" destId="{A3B51BB0-4A6B-431F-9DBE-9A6A96DA47AD}" srcOrd="1" destOrd="0" parTransId="{BDBD9825-568A-46BC-8805-51306EA3A6D7}" sibTransId="{7E7D7D8C-8441-4056-B102-0B163DF29528}"/>
    <dgm:cxn modelId="{F56A2045-BC6F-4843-AECD-DF9CEB13E0AC}" type="presOf" srcId="{60241069-0B09-4114-A8DB-B8354E010986}" destId="{0912CEF5-F685-40FA-9C18-C8BFD5FA4480}" srcOrd="0" destOrd="0" presId="urn:microsoft.com/office/officeart/2005/8/layout/hierarchy1"/>
    <dgm:cxn modelId="{74B72890-F8C6-40EA-8525-2F609F36DCDD}" type="presOf" srcId="{B6A71032-6858-4397-8F7C-A417E6BE330F}" destId="{5CC098B7-0C1B-4AAA-B5A5-564EB1EED33D}" srcOrd="0" destOrd="0" presId="urn:microsoft.com/office/officeart/2005/8/layout/hierarchy1"/>
    <dgm:cxn modelId="{B1EE7E88-DE4B-4F06-8CE1-6D9CE07D3C75}" type="presOf" srcId="{D759B802-73DC-4FE0-A5D9-F43B2BCAE347}" destId="{00BE9EDA-54E1-4B1C-8DC7-96CDA4DF17CE}" srcOrd="0" destOrd="0" presId="urn:microsoft.com/office/officeart/2005/8/layout/hierarchy1"/>
    <dgm:cxn modelId="{7A5BF109-8A0E-4E83-AAFE-454DD0A2BAAC}" type="presOf" srcId="{A380C81C-1F5E-4998-A65A-EE882C71AF7B}" destId="{6C4B98E7-41F2-4793-AE05-83A0FA119C32}" srcOrd="0" destOrd="0" presId="urn:microsoft.com/office/officeart/2005/8/layout/hierarchy1"/>
    <dgm:cxn modelId="{242FA924-B479-4A19-9816-3F40819810D4}" type="presOf" srcId="{B09AFB07-EFE6-4D1A-87B8-500619757AAD}" destId="{5A201642-6E35-4347-A3EF-2F7745812CC3}" srcOrd="0" destOrd="0" presId="urn:microsoft.com/office/officeart/2005/8/layout/hierarchy1"/>
    <dgm:cxn modelId="{E96995DC-16D6-4AF2-BF6E-26A6714D10C5}" srcId="{A3B51BB0-4A6B-431F-9DBE-9A6A96DA47AD}" destId="{6ECB85BD-E7CE-462B-8AE8-1B25BEE004CB}" srcOrd="2" destOrd="0" parTransId="{38249FBA-A2B5-450F-9D3D-ADFF7F67883B}" sibTransId="{AFB06970-7C98-4397-B362-97A20A7F81EE}"/>
    <dgm:cxn modelId="{79C17FDF-B958-4C94-B93B-DD1100CB90F1}" type="presOf" srcId="{38249FBA-A2B5-450F-9D3D-ADFF7F67883B}" destId="{8822666D-0EFB-4030-80B4-B5A82CA30E6A}" srcOrd="0" destOrd="0" presId="urn:microsoft.com/office/officeart/2005/8/layout/hierarchy1"/>
    <dgm:cxn modelId="{9EA07C6A-7AFF-4BED-AB5A-7A8877BFCA96}" type="presOf" srcId="{EE25E8FF-8E1B-46E4-A283-D9017386093B}" destId="{CB3DC29E-7FD6-4AD0-8DE4-709D4ADB5A5B}" srcOrd="0" destOrd="0" presId="urn:microsoft.com/office/officeart/2005/8/layout/hierarchy1"/>
    <dgm:cxn modelId="{60F4F173-E2F2-4B94-A323-4ED1099ABB48}" srcId="{9397B988-BDC8-4CCF-A09D-CC2330B2E5E7}" destId="{97D162A2-9CD8-406C-9844-68F7C049F16E}" srcOrd="0" destOrd="0" parTransId="{FDF2E7D1-DAFD-40D8-B3E8-BAA1630B59EE}" sibTransId="{1B4F3412-1DC0-4140-82FF-97ECA738731C}"/>
    <dgm:cxn modelId="{AA9239E5-673D-4B4F-9B08-4BB53920A443}" type="presOf" srcId="{C1DBBDD7-4F31-4CA2-9063-0119282A4B8B}" destId="{82AAC8B7-4305-4AA1-B4EC-5271E3AC5A7D}" srcOrd="0" destOrd="0" presId="urn:microsoft.com/office/officeart/2005/8/layout/hierarchy1"/>
    <dgm:cxn modelId="{178EBB90-C5A6-4F54-A189-49DBE2D1ED82}" type="presOf" srcId="{A3B51BB0-4A6B-431F-9DBE-9A6A96DA47AD}" destId="{C2E3DA25-0136-40CE-97C8-74DD5947525E}" srcOrd="0" destOrd="0" presId="urn:microsoft.com/office/officeart/2005/8/layout/hierarchy1"/>
    <dgm:cxn modelId="{552B49D5-8514-407E-8DDD-5F827D6A2395}" type="presOf" srcId="{A6FC4361-637B-452C-BB4B-A1ED47BFAABF}" destId="{08CE5D6F-13F0-4690-922E-21772B92B820}" srcOrd="0" destOrd="0" presId="urn:microsoft.com/office/officeart/2005/8/layout/hierarchy1"/>
    <dgm:cxn modelId="{5FB3B54D-50C8-49A2-B28E-1370A7107653}" srcId="{60241069-0B09-4114-A8DB-B8354E010986}" destId="{A6FC4361-637B-452C-BB4B-A1ED47BFAABF}" srcOrd="0" destOrd="0" parTransId="{CDF459F7-B8F2-49FA-ABFC-940D068EB1F2}" sibTransId="{1D70E650-4345-43AC-9D82-57CAC92EF4E1}"/>
    <dgm:cxn modelId="{EC313872-3EC0-4AE3-B057-577A56E7C5EC}" type="presOf" srcId="{28B2C2CC-E76F-4DD7-B785-39A093D363D1}" destId="{0C9EDB1B-7454-45DC-95A4-00DD39D8C5E9}" srcOrd="0" destOrd="0" presId="urn:microsoft.com/office/officeart/2005/8/layout/hierarchy1"/>
    <dgm:cxn modelId="{A8DB8BCB-4F84-4ED4-A567-5E168FD14116}" srcId="{C6F985A7-0A8E-483E-B5B5-30105220545B}" destId="{D759B802-73DC-4FE0-A5D9-F43B2BCAE347}" srcOrd="1" destOrd="0" parTransId="{28B2C2CC-E76F-4DD7-B785-39A093D363D1}" sibTransId="{EE725D1F-BE27-4F03-A837-6BD2FE2675C9}"/>
    <dgm:cxn modelId="{67C15C99-C1B9-4EE2-B730-9F92D14BD5B2}" type="presOf" srcId="{0ECE8099-5A57-400C-BE94-9B48B32954D8}" destId="{7F87D990-43A6-41D7-8E17-AE86B20BC77D}" srcOrd="0" destOrd="0" presId="urn:microsoft.com/office/officeart/2005/8/layout/hierarchy1"/>
    <dgm:cxn modelId="{9277F559-E4FA-4108-9E1D-E8FE3724F6BF}" srcId="{A3B51BB0-4A6B-431F-9DBE-9A6A96DA47AD}" destId="{0ECE8099-5A57-400C-BE94-9B48B32954D8}" srcOrd="1" destOrd="0" parTransId="{C1DBBDD7-4F31-4CA2-9063-0119282A4B8B}" sibTransId="{9B659F3D-3BD7-4AEC-95D8-D5A427BBB283}"/>
    <dgm:cxn modelId="{06CAEA6E-E584-496D-B245-11976AD5FAED}" type="presOf" srcId="{EA5BB59A-2650-458D-BBDC-B84CCCD64DAC}" destId="{86682BBE-CC78-410E-94E8-F8455570D352}" srcOrd="0" destOrd="0" presId="urn:microsoft.com/office/officeart/2005/8/layout/hierarchy1"/>
    <dgm:cxn modelId="{5BA80807-B1CE-412D-A155-B47B6205411E}" type="presOf" srcId="{97D162A2-9CD8-406C-9844-68F7C049F16E}" destId="{3F9D43F7-665E-4D92-861C-51BC9549B54E}" srcOrd="0" destOrd="0" presId="urn:microsoft.com/office/officeart/2005/8/layout/hierarchy1"/>
    <dgm:cxn modelId="{313F9CAB-13D1-47FA-ABB9-3536A08CB89C}" type="presOf" srcId="{257ADFAB-896E-4CA8-85CC-ABB420EBA37D}" destId="{C246C5C8-6C4E-4504-87AB-267F8CD506F7}" srcOrd="0" destOrd="0" presId="urn:microsoft.com/office/officeart/2005/8/layout/hierarchy1"/>
    <dgm:cxn modelId="{822C9552-FB9C-43C5-A269-EB6966BFD3FC}" srcId="{C6F985A7-0A8E-483E-B5B5-30105220545B}" destId="{B09AFB07-EFE6-4D1A-87B8-500619757AAD}" srcOrd="2" destOrd="0" parTransId="{B6A71032-6858-4397-8F7C-A417E6BE330F}" sibTransId="{042FBD17-1DC2-4AB2-B0E3-6EE8651E605E}"/>
    <dgm:cxn modelId="{8D62BE32-47D7-4EA8-838D-BCF3AB4BAF03}" type="presOf" srcId="{CDF459F7-B8F2-49FA-ABFC-940D068EB1F2}" destId="{632BF47C-B789-435E-902A-7712236E4888}" srcOrd="0" destOrd="0" presId="urn:microsoft.com/office/officeart/2005/8/layout/hierarchy1"/>
    <dgm:cxn modelId="{29E41242-0DF6-4C8F-96F2-204384FE1CE7}" srcId="{6ECB85BD-E7CE-462B-8AE8-1B25BEE004CB}" destId="{D12CF9EE-F4CC-48FF-AF76-11F11D2EC90A}" srcOrd="0" destOrd="0" parTransId="{A380C81C-1F5E-4998-A65A-EE882C71AF7B}" sibTransId="{36F25254-81E3-40FA-B681-C77793A7C599}"/>
    <dgm:cxn modelId="{671C1A1E-D650-4D7E-A850-6617C8DF27CB}" type="presOf" srcId="{BDBD9825-568A-46BC-8805-51306EA3A6D7}" destId="{CEAE2060-0A0E-4E40-AC90-396D2EF93C02}" srcOrd="0" destOrd="0" presId="urn:microsoft.com/office/officeart/2005/8/layout/hierarchy1"/>
    <dgm:cxn modelId="{0C75C52B-D92D-4551-BF50-AE8CDAC09733}" srcId="{A3B51BB0-4A6B-431F-9DBE-9A6A96DA47AD}" destId="{257ADFAB-896E-4CA8-85CC-ABB420EBA37D}" srcOrd="0" destOrd="0" parTransId="{EA5BB59A-2650-458D-BBDC-B84CCCD64DAC}" sibTransId="{AA8D407F-FBA3-4D3E-B9FE-929BA4F38500}"/>
    <dgm:cxn modelId="{E819243A-E579-4C43-A971-BF5949018AC2}" type="presOf" srcId="{6C91D7C2-DD48-46F5-950F-3CDAE7BB999C}" destId="{B5D1FA0F-A1D5-47FA-955F-8EFAC20906B8}" srcOrd="0" destOrd="0" presId="urn:microsoft.com/office/officeart/2005/8/layout/hierarchy1"/>
    <dgm:cxn modelId="{51275468-A391-43CB-9C98-04CB01EB33DB}" type="presOf" srcId="{9397B988-BDC8-4CCF-A09D-CC2330B2E5E7}" destId="{5E201A18-7D0B-4EF1-9B5C-CE6185EBA7C9}" srcOrd="0" destOrd="0" presId="urn:microsoft.com/office/officeart/2005/8/layout/hierarchy1"/>
    <dgm:cxn modelId="{7B17CC7C-9746-4646-A315-2EF688AD291C}" type="presOf" srcId="{6ECB85BD-E7CE-462B-8AE8-1B25BEE004CB}" destId="{0CA7EFCB-9563-4233-A3D5-704428B4CFDC}" srcOrd="0" destOrd="0" presId="urn:microsoft.com/office/officeart/2005/8/layout/hierarchy1"/>
    <dgm:cxn modelId="{2D62A447-B3BB-4034-B90C-E270F7898DE0}" srcId="{C6F985A7-0A8E-483E-B5B5-30105220545B}" destId="{60241069-0B09-4114-A8DB-B8354E010986}" srcOrd="0" destOrd="0" parTransId="{EE25E8FF-8E1B-46E4-A283-D9017386093B}" sibTransId="{072E696C-E983-4771-8699-794DDE38224D}"/>
    <dgm:cxn modelId="{CC3BBEFA-917B-4169-803A-64A32E2E7E16}" type="presOf" srcId="{C6F985A7-0A8E-483E-B5B5-30105220545B}" destId="{4CDA06C9-BA89-4075-A02D-777494CBAC0A}" srcOrd="0" destOrd="0" presId="urn:microsoft.com/office/officeart/2005/8/layout/hierarchy1"/>
    <dgm:cxn modelId="{DC9F1B74-D408-459A-999D-BDB67710AC6D}" type="presOf" srcId="{D12CF9EE-F4CC-48FF-AF76-11F11D2EC90A}" destId="{B7CB20BA-F3A2-48EB-80E7-96227178D03B}" srcOrd="0" destOrd="0" presId="urn:microsoft.com/office/officeart/2005/8/layout/hierarchy1"/>
    <dgm:cxn modelId="{B4443BEE-FF6F-413D-96F5-A1EA5053F601}" type="presParOf" srcId="{5E201A18-7D0B-4EF1-9B5C-CE6185EBA7C9}" destId="{D96BFA02-1A64-4A80-AC4E-5975ABAB5A8A}" srcOrd="0" destOrd="0" presId="urn:microsoft.com/office/officeart/2005/8/layout/hierarchy1"/>
    <dgm:cxn modelId="{096391F2-D9C6-4657-AB0E-7CCCA30B6E08}" type="presParOf" srcId="{D96BFA02-1A64-4A80-AC4E-5975ABAB5A8A}" destId="{9AEF63EB-FD1C-4A73-94EF-0E1D1C65842A}" srcOrd="0" destOrd="0" presId="urn:microsoft.com/office/officeart/2005/8/layout/hierarchy1"/>
    <dgm:cxn modelId="{7BF88400-61AB-4DFB-9E4B-A6775BF1B466}" type="presParOf" srcId="{9AEF63EB-FD1C-4A73-94EF-0E1D1C65842A}" destId="{1300B498-E0F6-4C81-83FB-DC174E942F47}" srcOrd="0" destOrd="0" presId="urn:microsoft.com/office/officeart/2005/8/layout/hierarchy1"/>
    <dgm:cxn modelId="{71F613D8-812D-4DEE-AA50-6D23B50207AF}" type="presParOf" srcId="{9AEF63EB-FD1C-4A73-94EF-0E1D1C65842A}" destId="{3F9D43F7-665E-4D92-861C-51BC9549B54E}" srcOrd="1" destOrd="0" presId="urn:microsoft.com/office/officeart/2005/8/layout/hierarchy1"/>
    <dgm:cxn modelId="{C00A94BF-46C3-4262-8B5D-850275C4C4D5}" type="presParOf" srcId="{D96BFA02-1A64-4A80-AC4E-5975ABAB5A8A}" destId="{B3E9400B-217E-42C6-A732-A248DAA4AA4F}" srcOrd="1" destOrd="0" presId="urn:microsoft.com/office/officeart/2005/8/layout/hierarchy1"/>
    <dgm:cxn modelId="{C74D70EB-C1FA-4CFA-BD61-0D2328AAF9FB}" type="presParOf" srcId="{B3E9400B-217E-42C6-A732-A248DAA4AA4F}" destId="{B5D1FA0F-A1D5-47FA-955F-8EFAC20906B8}" srcOrd="0" destOrd="0" presId="urn:microsoft.com/office/officeart/2005/8/layout/hierarchy1"/>
    <dgm:cxn modelId="{89CA8643-CEAE-413E-B511-E089260B9109}" type="presParOf" srcId="{B3E9400B-217E-42C6-A732-A248DAA4AA4F}" destId="{FBE1BD19-E36F-469E-A0A9-5ABA21EAFABC}" srcOrd="1" destOrd="0" presId="urn:microsoft.com/office/officeart/2005/8/layout/hierarchy1"/>
    <dgm:cxn modelId="{6A568AD5-A6E2-4037-A21F-E5640818BB69}" type="presParOf" srcId="{FBE1BD19-E36F-469E-A0A9-5ABA21EAFABC}" destId="{9EB01F52-21D4-4C5C-A8F1-A2A230CB822B}" srcOrd="0" destOrd="0" presId="urn:microsoft.com/office/officeart/2005/8/layout/hierarchy1"/>
    <dgm:cxn modelId="{74EAAD54-2260-46C2-8E65-5B9D38C83899}" type="presParOf" srcId="{9EB01F52-21D4-4C5C-A8F1-A2A230CB822B}" destId="{9767D732-E0EB-409D-803A-33146B57019D}" srcOrd="0" destOrd="0" presId="urn:microsoft.com/office/officeart/2005/8/layout/hierarchy1"/>
    <dgm:cxn modelId="{0549CAD0-BE97-4626-BD85-5325016F96CA}" type="presParOf" srcId="{9EB01F52-21D4-4C5C-A8F1-A2A230CB822B}" destId="{4CDA06C9-BA89-4075-A02D-777494CBAC0A}" srcOrd="1" destOrd="0" presId="urn:microsoft.com/office/officeart/2005/8/layout/hierarchy1"/>
    <dgm:cxn modelId="{2ACCD604-8E92-4B0E-8A6C-BC9EFFC31ED8}" type="presParOf" srcId="{FBE1BD19-E36F-469E-A0A9-5ABA21EAFABC}" destId="{BDE71F54-67BB-460C-A2BF-96767E5EECB9}" srcOrd="1" destOrd="0" presId="urn:microsoft.com/office/officeart/2005/8/layout/hierarchy1"/>
    <dgm:cxn modelId="{1C011E17-BD51-497B-A899-7553990F96B3}" type="presParOf" srcId="{BDE71F54-67BB-460C-A2BF-96767E5EECB9}" destId="{CB3DC29E-7FD6-4AD0-8DE4-709D4ADB5A5B}" srcOrd="0" destOrd="0" presId="urn:microsoft.com/office/officeart/2005/8/layout/hierarchy1"/>
    <dgm:cxn modelId="{0F309A43-43B6-4DBE-9861-D2839D043466}" type="presParOf" srcId="{BDE71F54-67BB-460C-A2BF-96767E5EECB9}" destId="{01C6675D-9447-4904-BF44-4BA26A196743}" srcOrd="1" destOrd="0" presId="urn:microsoft.com/office/officeart/2005/8/layout/hierarchy1"/>
    <dgm:cxn modelId="{75730726-7CCB-4194-816E-043AD4930025}" type="presParOf" srcId="{01C6675D-9447-4904-BF44-4BA26A196743}" destId="{B225FD42-6C7C-465B-8560-760B0BF451ED}" srcOrd="0" destOrd="0" presId="urn:microsoft.com/office/officeart/2005/8/layout/hierarchy1"/>
    <dgm:cxn modelId="{6B04B5D8-930F-4607-BCB3-5B7C131D4CCC}" type="presParOf" srcId="{B225FD42-6C7C-465B-8560-760B0BF451ED}" destId="{BCEB086F-3C85-4521-A28F-FE8609F691ED}" srcOrd="0" destOrd="0" presId="urn:microsoft.com/office/officeart/2005/8/layout/hierarchy1"/>
    <dgm:cxn modelId="{FDF89E4D-A489-4BC9-AA89-98F473C67DD8}" type="presParOf" srcId="{B225FD42-6C7C-465B-8560-760B0BF451ED}" destId="{0912CEF5-F685-40FA-9C18-C8BFD5FA4480}" srcOrd="1" destOrd="0" presId="urn:microsoft.com/office/officeart/2005/8/layout/hierarchy1"/>
    <dgm:cxn modelId="{3CF84FF5-0370-44B3-8019-69EBC3BCEDDA}" type="presParOf" srcId="{01C6675D-9447-4904-BF44-4BA26A196743}" destId="{576A8E86-8555-4E65-86DF-BF5280A478AD}" srcOrd="1" destOrd="0" presId="urn:microsoft.com/office/officeart/2005/8/layout/hierarchy1"/>
    <dgm:cxn modelId="{6DF5013F-D8F0-475B-8495-C635A6D1068F}" type="presParOf" srcId="{576A8E86-8555-4E65-86DF-BF5280A478AD}" destId="{632BF47C-B789-435E-902A-7712236E4888}" srcOrd="0" destOrd="0" presId="urn:microsoft.com/office/officeart/2005/8/layout/hierarchy1"/>
    <dgm:cxn modelId="{08A86D98-C020-4DD4-BCB4-AC16A97834CA}" type="presParOf" srcId="{576A8E86-8555-4E65-86DF-BF5280A478AD}" destId="{2A3C0786-C1F1-49F0-8A6C-3328B8E85778}" srcOrd="1" destOrd="0" presId="urn:microsoft.com/office/officeart/2005/8/layout/hierarchy1"/>
    <dgm:cxn modelId="{F431AA9F-AB46-4423-A861-BE24EEB51B4A}" type="presParOf" srcId="{2A3C0786-C1F1-49F0-8A6C-3328B8E85778}" destId="{911FFA1D-8EF2-458C-A59B-027DBF1B55AF}" srcOrd="0" destOrd="0" presId="urn:microsoft.com/office/officeart/2005/8/layout/hierarchy1"/>
    <dgm:cxn modelId="{CC599466-8A97-4224-A034-936C29E0BC51}" type="presParOf" srcId="{911FFA1D-8EF2-458C-A59B-027DBF1B55AF}" destId="{0EAC90CE-3A6A-4880-BDA5-DABF0988FABD}" srcOrd="0" destOrd="0" presId="urn:microsoft.com/office/officeart/2005/8/layout/hierarchy1"/>
    <dgm:cxn modelId="{0E002E2C-6C1A-493D-AE73-5DB10264DCC1}" type="presParOf" srcId="{911FFA1D-8EF2-458C-A59B-027DBF1B55AF}" destId="{08CE5D6F-13F0-4690-922E-21772B92B820}" srcOrd="1" destOrd="0" presId="urn:microsoft.com/office/officeart/2005/8/layout/hierarchy1"/>
    <dgm:cxn modelId="{550A250A-58A5-4EA7-A1FC-F0EBED93BFE1}" type="presParOf" srcId="{2A3C0786-C1F1-49F0-8A6C-3328B8E85778}" destId="{C0140069-FEB1-4249-B38C-76C45A5C147E}" srcOrd="1" destOrd="0" presId="urn:microsoft.com/office/officeart/2005/8/layout/hierarchy1"/>
    <dgm:cxn modelId="{10F336E2-B2E6-4EC1-836C-C2ECC57C7E2E}" type="presParOf" srcId="{BDE71F54-67BB-460C-A2BF-96767E5EECB9}" destId="{0C9EDB1B-7454-45DC-95A4-00DD39D8C5E9}" srcOrd="2" destOrd="0" presId="urn:microsoft.com/office/officeart/2005/8/layout/hierarchy1"/>
    <dgm:cxn modelId="{82D0B8C1-5DCE-47CA-8CE9-672BF3D781EE}" type="presParOf" srcId="{BDE71F54-67BB-460C-A2BF-96767E5EECB9}" destId="{2E819E91-804F-4153-A529-8A1504A27B84}" srcOrd="3" destOrd="0" presId="urn:microsoft.com/office/officeart/2005/8/layout/hierarchy1"/>
    <dgm:cxn modelId="{57922E51-B31B-4D4F-A8D4-F75BF918DCAD}" type="presParOf" srcId="{2E819E91-804F-4153-A529-8A1504A27B84}" destId="{2BC28DAC-DFC6-406B-B846-C99A6F8B325B}" srcOrd="0" destOrd="0" presId="urn:microsoft.com/office/officeart/2005/8/layout/hierarchy1"/>
    <dgm:cxn modelId="{8966DF77-79F0-45F0-A63B-866CE4749783}" type="presParOf" srcId="{2BC28DAC-DFC6-406B-B846-C99A6F8B325B}" destId="{D984C3A6-F50A-4CAF-A24B-9815D8BC90EB}" srcOrd="0" destOrd="0" presId="urn:microsoft.com/office/officeart/2005/8/layout/hierarchy1"/>
    <dgm:cxn modelId="{18949520-7C36-4E94-985D-EE125B893A24}" type="presParOf" srcId="{2BC28DAC-DFC6-406B-B846-C99A6F8B325B}" destId="{00BE9EDA-54E1-4B1C-8DC7-96CDA4DF17CE}" srcOrd="1" destOrd="0" presId="urn:microsoft.com/office/officeart/2005/8/layout/hierarchy1"/>
    <dgm:cxn modelId="{D6CAEBF4-07A4-42AA-BCF1-0494EE81B7CB}" type="presParOf" srcId="{2E819E91-804F-4153-A529-8A1504A27B84}" destId="{082D9269-DF12-4335-A858-CBC94A024202}" srcOrd="1" destOrd="0" presId="urn:microsoft.com/office/officeart/2005/8/layout/hierarchy1"/>
    <dgm:cxn modelId="{C8C6082D-4F16-44D8-BC0D-F146F16E4A38}" type="presParOf" srcId="{BDE71F54-67BB-460C-A2BF-96767E5EECB9}" destId="{5CC098B7-0C1B-4AAA-B5A5-564EB1EED33D}" srcOrd="4" destOrd="0" presId="urn:microsoft.com/office/officeart/2005/8/layout/hierarchy1"/>
    <dgm:cxn modelId="{E2BAEC39-377B-4610-8338-63329E3C0C74}" type="presParOf" srcId="{BDE71F54-67BB-460C-A2BF-96767E5EECB9}" destId="{B9EF9E99-3E6A-43E4-B948-C148DDFC4D6E}" srcOrd="5" destOrd="0" presId="urn:microsoft.com/office/officeart/2005/8/layout/hierarchy1"/>
    <dgm:cxn modelId="{E93A27B2-5F1B-4040-8A22-B069094B5911}" type="presParOf" srcId="{B9EF9E99-3E6A-43E4-B948-C148DDFC4D6E}" destId="{80F36BCA-85DB-464A-B565-FDEAD04276F9}" srcOrd="0" destOrd="0" presId="urn:microsoft.com/office/officeart/2005/8/layout/hierarchy1"/>
    <dgm:cxn modelId="{31C6411E-EA1E-46DE-A8C3-1CD9B85A2074}" type="presParOf" srcId="{80F36BCA-85DB-464A-B565-FDEAD04276F9}" destId="{1C3687B3-6259-4A2E-9AB5-68431113AAE9}" srcOrd="0" destOrd="0" presId="urn:microsoft.com/office/officeart/2005/8/layout/hierarchy1"/>
    <dgm:cxn modelId="{DFB2C54B-B89D-47B4-9A23-A9E36885B2C7}" type="presParOf" srcId="{80F36BCA-85DB-464A-B565-FDEAD04276F9}" destId="{5A201642-6E35-4347-A3EF-2F7745812CC3}" srcOrd="1" destOrd="0" presId="urn:microsoft.com/office/officeart/2005/8/layout/hierarchy1"/>
    <dgm:cxn modelId="{9A699A90-F47B-4F2C-BC4A-C24A6148DE78}" type="presParOf" srcId="{B9EF9E99-3E6A-43E4-B948-C148DDFC4D6E}" destId="{C9DCEFE8-6AE9-4CE5-9320-C6404E0609F7}" srcOrd="1" destOrd="0" presId="urn:microsoft.com/office/officeart/2005/8/layout/hierarchy1"/>
    <dgm:cxn modelId="{8C519565-9972-44D5-B4B4-CE0C7C71F7B9}" type="presParOf" srcId="{B3E9400B-217E-42C6-A732-A248DAA4AA4F}" destId="{CEAE2060-0A0E-4E40-AC90-396D2EF93C02}" srcOrd="2" destOrd="0" presId="urn:microsoft.com/office/officeart/2005/8/layout/hierarchy1"/>
    <dgm:cxn modelId="{12D559F7-E810-4A61-94AD-77820FEE6CEE}" type="presParOf" srcId="{B3E9400B-217E-42C6-A732-A248DAA4AA4F}" destId="{977F46AF-10D3-4350-96CE-9A8976EF72C3}" srcOrd="3" destOrd="0" presId="urn:microsoft.com/office/officeart/2005/8/layout/hierarchy1"/>
    <dgm:cxn modelId="{4C1F9881-C707-4370-B484-E1B2ADB3380E}" type="presParOf" srcId="{977F46AF-10D3-4350-96CE-9A8976EF72C3}" destId="{F86AD1E5-69DE-4B14-A4FF-B8F8AB13AA0F}" srcOrd="0" destOrd="0" presId="urn:microsoft.com/office/officeart/2005/8/layout/hierarchy1"/>
    <dgm:cxn modelId="{6AF6BDD9-A104-4AC9-931D-09A94B988DB3}" type="presParOf" srcId="{F86AD1E5-69DE-4B14-A4FF-B8F8AB13AA0F}" destId="{CFDE8241-DD0A-4889-A8B6-53B861B5B09A}" srcOrd="0" destOrd="0" presId="urn:microsoft.com/office/officeart/2005/8/layout/hierarchy1"/>
    <dgm:cxn modelId="{B225DAD9-298D-4B6E-9973-BA45AB255635}" type="presParOf" srcId="{F86AD1E5-69DE-4B14-A4FF-B8F8AB13AA0F}" destId="{C2E3DA25-0136-40CE-97C8-74DD5947525E}" srcOrd="1" destOrd="0" presId="urn:microsoft.com/office/officeart/2005/8/layout/hierarchy1"/>
    <dgm:cxn modelId="{94408718-0950-48EF-ADE7-724D325FF4AF}" type="presParOf" srcId="{977F46AF-10D3-4350-96CE-9A8976EF72C3}" destId="{FD040083-BE1A-42EE-B5CE-D20224FDCF38}" srcOrd="1" destOrd="0" presId="urn:microsoft.com/office/officeart/2005/8/layout/hierarchy1"/>
    <dgm:cxn modelId="{F4B93395-05C9-4F3D-A7AB-1F8115DABF70}" type="presParOf" srcId="{FD040083-BE1A-42EE-B5CE-D20224FDCF38}" destId="{86682BBE-CC78-410E-94E8-F8455570D352}" srcOrd="0" destOrd="0" presId="urn:microsoft.com/office/officeart/2005/8/layout/hierarchy1"/>
    <dgm:cxn modelId="{F73113E6-2951-4880-9A9E-CA0E53E5E18C}" type="presParOf" srcId="{FD040083-BE1A-42EE-B5CE-D20224FDCF38}" destId="{4BF4A250-039A-4F00-9166-5DBA41FB6722}" srcOrd="1" destOrd="0" presId="urn:microsoft.com/office/officeart/2005/8/layout/hierarchy1"/>
    <dgm:cxn modelId="{76F0DF6A-B397-4800-9C07-836EE325AB7A}" type="presParOf" srcId="{4BF4A250-039A-4F00-9166-5DBA41FB6722}" destId="{EDFEDAAD-225B-4F50-9F5E-5BAE24A7D482}" srcOrd="0" destOrd="0" presId="urn:microsoft.com/office/officeart/2005/8/layout/hierarchy1"/>
    <dgm:cxn modelId="{4C79389F-4E7B-46B3-B724-9AAEF214FC7B}" type="presParOf" srcId="{EDFEDAAD-225B-4F50-9F5E-5BAE24A7D482}" destId="{C7FC9C2A-52B9-458B-8389-D0ABCF9AC832}" srcOrd="0" destOrd="0" presId="urn:microsoft.com/office/officeart/2005/8/layout/hierarchy1"/>
    <dgm:cxn modelId="{52BEEF0D-2F40-4DB3-A4A7-68EBBD46A977}" type="presParOf" srcId="{EDFEDAAD-225B-4F50-9F5E-5BAE24A7D482}" destId="{C246C5C8-6C4E-4504-87AB-267F8CD506F7}" srcOrd="1" destOrd="0" presId="urn:microsoft.com/office/officeart/2005/8/layout/hierarchy1"/>
    <dgm:cxn modelId="{143A1A54-1761-4467-BA4F-1A2EE86A9707}" type="presParOf" srcId="{4BF4A250-039A-4F00-9166-5DBA41FB6722}" destId="{61CC0E43-C6B4-4907-BA1B-CE0554463298}" srcOrd="1" destOrd="0" presId="urn:microsoft.com/office/officeart/2005/8/layout/hierarchy1"/>
    <dgm:cxn modelId="{A11A0866-9080-4684-BAA5-A0F6DBF00966}" type="presParOf" srcId="{FD040083-BE1A-42EE-B5CE-D20224FDCF38}" destId="{82AAC8B7-4305-4AA1-B4EC-5271E3AC5A7D}" srcOrd="2" destOrd="0" presId="urn:microsoft.com/office/officeart/2005/8/layout/hierarchy1"/>
    <dgm:cxn modelId="{8E8348BE-5609-4E49-98E0-74DCB130B7B5}" type="presParOf" srcId="{FD040083-BE1A-42EE-B5CE-D20224FDCF38}" destId="{471CE6BE-B646-4999-B271-1190329651E7}" srcOrd="3" destOrd="0" presId="urn:microsoft.com/office/officeart/2005/8/layout/hierarchy1"/>
    <dgm:cxn modelId="{74169E18-81D0-433D-B38C-641FF2B42209}" type="presParOf" srcId="{471CE6BE-B646-4999-B271-1190329651E7}" destId="{A909599E-6F0E-4A11-ABE5-FF5C73182FF2}" srcOrd="0" destOrd="0" presId="urn:microsoft.com/office/officeart/2005/8/layout/hierarchy1"/>
    <dgm:cxn modelId="{6ED37762-BAB8-4464-AF7F-315B0775CFDE}" type="presParOf" srcId="{A909599E-6F0E-4A11-ABE5-FF5C73182FF2}" destId="{2BBF260D-6634-40D5-8138-293FAC370905}" srcOrd="0" destOrd="0" presId="urn:microsoft.com/office/officeart/2005/8/layout/hierarchy1"/>
    <dgm:cxn modelId="{BECBA038-AE29-4760-A632-C9F8F665EB54}" type="presParOf" srcId="{A909599E-6F0E-4A11-ABE5-FF5C73182FF2}" destId="{7F87D990-43A6-41D7-8E17-AE86B20BC77D}" srcOrd="1" destOrd="0" presId="urn:microsoft.com/office/officeart/2005/8/layout/hierarchy1"/>
    <dgm:cxn modelId="{BBE3C262-8999-4B47-8BDD-2A109D0A9038}" type="presParOf" srcId="{471CE6BE-B646-4999-B271-1190329651E7}" destId="{9D8D7397-98F0-4591-8CF8-AB42996ECB1D}" srcOrd="1" destOrd="0" presId="urn:microsoft.com/office/officeart/2005/8/layout/hierarchy1"/>
    <dgm:cxn modelId="{6BD95F1D-8EB4-4FF7-B9E0-EB20622838CF}" type="presParOf" srcId="{FD040083-BE1A-42EE-B5CE-D20224FDCF38}" destId="{8822666D-0EFB-4030-80B4-B5A82CA30E6A}" srcOrd="4" destOrd="0" presId="urn:microsoft.com/office/officeart/2005/8/layout/hierarchy1"/>
    <dgm:cxn modelId="{CA7A57E7-BB42-4D41-BD0B-1D87C31999FB}" type="presParOf" srcId="{FD040083-BE1A-42EE-B5CE-D20224FDCF38}" destId="{E0F252E6-4885-4258-85C9-51721395974E}" srcOrd="5" destOrd="0" presId="urn:microsoft.com/office/officeart/2005/8/layout/hierarchy1"/>
    <dgm:cxn modelId="{FA2DC4FB-CBB9-44A7-8369-88F51A465724}" type="presParOf" srcId="{E0F252E6-4885-4258-85C9-51721395974E}" destId="{FC0E67C3-CD09-4993-B052-393CDB2B8A37}" srcOrd="0" destOrd="0" presId="urn:microsoft.com/office/officeart/2005/8/layout/hierarchy1"/>
    <dgm:cxn modelId="{AA8B0508-1CE5-400E-9D89-4B650CE66CF5}" type="presParOf" srcId="{FC0E67C3-CD09-4993-B052-393CDB2B8A37}" destId="{97ADEBEB-C1F4-487F-BCC5-29BA1B8032A6}" srcOrd="0" destOrd="0" presId="urn:microsoft.com/office/officeart/2005/8/layout/hierarchy1"/>
    <dgm:cxn modelId="{B8996EE6-1B2C-4A04-B639-32126E22732D}" type="presParOf" srcId="{FC0E67C3-CD09-4993-B052-393CDB2B8A37}" destId="{0CA7EFCB-9563-4233-A3D5-704428B4CFDC}" srcOrd="1" destOrd="0" presId="urn:microsoft.com/office/officeart/2005/8/layout/hierarchy1"/>
    <dgm:cxn modelId="{13A1EC90-7C26-4FF0-824A-CFA46A624786}" type="presParOf" srcId="{E0F252E6-4885-4258-85C9-51721395974E}" destId="{38E3EFFC-325C-4980-B1DE-F824C49735BE}" srcOrd="1" destOrd="0" presId="urn:microsoft.com/office/officeart/2005/8/layout/hierarchy1"/>
    <dgm:cxn modelId="{FA4050E9-BEA5-4A40-886E-0F6A964D53F8}" type="presParOf" srcId="{38E3EFFC-325C-4980-B1DE-F824C49735BE}" destId="{6C4B98E7-41F2-4793-AE05-83A0FA119C32}" srcOrd="0" destOrd="0" presId="urn:microsoft.com/office/officeart/2005/8/layout/hierarchy1"/>
    <dgm:cxn modelId="{3D83D2CA-DF3E-48DD-8010-07663C048456}" type="presParOf" srcId="{38E3EFFC-325C-4980-B1DE-F824C49735BE}" destId="{F6D60D13-375E-46EB-A0DB-895395646C11}" srcOrd="1" destOrd="0" presId="urn:microsoft.com/office/officeart/2005/8/layout/hierarchy1"/>
    <dgm:cxn modelId="{598C6549-B7D5-46EB-BFF1-C66D48A68420}" type="presParOf" srcId="{F6D60D13-375E-46EB-A0DB-895395646C11}" destId="{445DF634-3FBB-4EFC-882F-02FEA709C09B}" srcOrd="0" destOrd="0" presId="urn:microsoft.com/office/officeart/2005/8/layout/hierarchy1"/>
    <dgm:cxn modelId="{9719B331-DD26-492D-95D7-55785BEEE585}" type="presParOf" srcId="{445DF634-3FBB-4EFC-882F-02FEA709C09B}" destId="{935D81A6-5B2A-40C7-A8AB-BBC9EC5A14D3}" srcOrd="0" destOrd="0" presId="urn:microsoft.com/office/officeart/2005/8/layout/hierarchy1"/>
    <dgm:cxn modelId="{59D202B7-D7D5-475C-99EB-2AE323988A12}" type="presParOf" srcId="{445DF634-3FBB-4EFC-882F-02FEA709C09B}" destId="{B7CB20BA-F3A2-48EB-80E7-96227178D03B}" srcOrd="1" destOrd="0" presId="urn:microsoft.com/office/officeart/2005/8/layout/hierarchy1"/>
    <dgm:cxn modelId="{288C64E1-DA48-45CB-92D9-EA6BCA782C8E}" type="presParOf" srcId="{F6D60D13-375E-46EB-A0DB-895395646C11}" destId="{FE41A445-4040-488E-B0F6-52A71DEB44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26EFE7-D132-4649-9B5D-8D46096630BE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3402BFF-6C4E-40FE-B95E-F904286A99E9}">
      <dgm:prSet phldrT="[Tekst]"/>
      <dgm:spPr>
        <a:xfrm>
          <a:off x="1001395" y="222884"/>
          <a:ext cx="1371599" cy="1371599"/>
        </a:xfr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Deficyty</a:t>
          </a:r>
          <a:endParaRPr lang="pl-PL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A061A37-B02C-48CF-ABFD-00FC9C4C0D1F}" type="parTrans" cxnId="{E3079C91-DD11-4E03-B125-5D9154A2FAC5}">
      <dgm:prSet/>
      <dgm:spPr/>
      <dgm:t>
        <a:bodyPr/>
        <a:lstStyle/>
        <a:p>
          <a:endParaRPr lang="pl-PL"/>
        </a:p>
      </dgm:t>
    </dgm:pt>
    <dgm:pt modelId="{F8F63B7F-A71A-4315-A1FB-5299E1D46EB5}" type="sibTrans" cxnId="{E3079C91-DD11-4E03-B125-5D9154A2FAC5}">
      <dgm:prSet/>
      <dgm:spPr/>
      <dgm:t>
        <a:bodyPr/>
        <a:lstStyle/>
        <a:p>
          <a:endParaRPr lang="pl-PL"/>
        </a:p>
      </dgm:t>
    </dgm:pt>
    <dgm:pt modelId="{35078715-94D8-4F76-9C6D-B20ED90D7CD1}">
      <dgm:prSet phldrT="[Tekst]"/>
      <dgm:spPr>
        <a:xfrm>
          <a:off x="2613025" y="222884"/>
          <a:ext cx="1371599" cy="1371599"/>
        </a:xfr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Zasoby</a:t>
          </a:r>
        </a:p>
      </dgm:t>
    </dgm:pt>
    <dgm:pt modelId="{8CB9A8B4-F233-4EB5-B31F-8F2CB6FEB03E}" type="parTrans" cxnId="{B61C093D-50F7-4074-AB3D-A66319C91FB5}">
      <dgm:prSet/>
      <dgm:spPr/>
      <dgm:t>
        <a:bodyPr/>
        <a:lstStyle/>
        <a:p>
          <a:endParaRPr lang="pl-PL"/>
        </a:p>
      </dgm:t>
    </dgm:pt>
    <dgm:pt modelId="{5A3DF1AF-62C9-48C0-A7D7-259A3D35CA6B}" type="sibTrans" cxnId="{B61C093D-50F7-4074-AB3D-A66319C91FB5}">
      <dgm:prSet/>
      <dgm:spPr/>
      <dgm:t>
        <a:bodyPr/>
        <a:lstStyle/>
        <a:p>
          <a:endParaRPr lang="pl-PL"/>
        </a:p>
      </dgm:t>
    </dgm:pt>
    <dgm:pt modelId="{A716E69A-ED86-468C-B3F1-D53722A2E1CD}">
      <dgm:prSet phldrT="[Tekst]"/>
      <dgm:spPr>
        <a:xfrm>
          <a:off x="1001395" y="1834514"/>
          <a:ext cx="1371599" cy="1371599"/>
        </a:xfr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Środowisko rodzinne</a:t>
          </a:r>
        </a:p>
      </dgm:t>
    </dgm:pt>
    <dgm:pt modelId="{B4060FA2-0CBC-4FB3-8689-1878B74A39B2}" type="parTrans" cxnId="{6FE4A4B1-8850-4ED8-920D-2D803F1F58E4}">
      <dgm:prSet/>
      <dgm:spPr/>
      <dgm:t>
        <a:bodyPr/>
        <a:lstStyle/>
        <a:p>
          <a:endParaRPr lang="pl-PL"/>
        </a:p>
      </dgm:t>
    </dgm:pt>
    <dgm:pt modelId="{CA80B995-22A3-41CD-807B-0BF92DC4096C}" type="sibTrans" cxnId="{6FE4A4B1-8850-4ED8-920D-2D803F1F58E4}">
      <dgm:prSet/>
      <dgm:spPr/>
      <dgm:t>
        <a:bodyPr/>
        <a:lstStyle/>
        <a:p>
          <a:endParaRPr lang="pl-PL"/>
        </a:p>
      </dgm:t>
    </dgm:pt>
    <dgm:pt modelId="{5EA64E2B-493B-495C-9323-1A51B1A50291}">
      <dgm:prSet phldrT="[Tekst]"/>
      <dgm:spPr>
        <a:xfrm>
          <a:off x="2613025" y="1834514"/>
          <a:ext cx="1371599" cy="1371599"/>
        </a:xfr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Środowisko szkolne</a:t>
          </a:r>
        </a:p>
      </dgm:t>
    </dgm:pt>
    <dgm:pt modelId="{3BE6E34F-90E9-4EFE-A560-366BAE8C02ED}" type="parTrans" cxnId="{BF9F9CA6-DDF0-4FCC-9D11-0A47C4AD9D12}">
      <dgm:prSet/>
      <dgm:spPr/>
      <dgm:t>
        <a:bodyPr/>
        <a:lstStyle/>
        <a:p>
          <a:endParaRPr lang="pl-PL"/>
        </a:p>
      </dgm:t>
    </dgm:pt>
    <dgm:pt modelId="{FCBF2628-0238-4AEA-945D-F7D4DF2DA622}" type="sibTrans" cxnId="{BF9F9CA6-DDF0-4FCC-9D11-0A47C4AD9D12}">
      <dgm:prSet/>
      <dgm:spPr/>
      <dgm:t>
        <a:bodyPr/>
        <a:lstStyle/>
        <a:p>
          <a:endParaRPr lang="pl-PL"/>
        </a:p>
      </dgm:t>
    </dgm:pt>
    <dgm:pt modelId="{ED149390-4930-42E7-9515-28B4F90CC00F}" type="pres">
      <dgm:prSet presAssocID="{2026EFE7-D132-4649-9B5D-8D46096630B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062E6C-EB02-4923-B883-615DE922AF73}" type="pres">
      <dgm:prSet presAssocID="{2026EFE7-D132-4649-9B5D-8D46096630BE}" presName="axisShape" presStyleLbl="bgShp" presStyleIdx="0" presStyleCnt="1"/>
      <dgm:spPr>
        <a:xfrm>
          <a:off x="778511" y="0"/>
          <a:ext cx="3428999" cy="34289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4D576A0-D4C5-4F53-A7BC-6D50451712D5}" type="pres">
      <dgm:prSet presAssocID="{2026EFE7-D132-4649-9B5D-8D46096630BE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140F5FA8-CC44-4C1F-996D-25C74E9560F4}" type="pres">
      <dgm:prSet presAssocID="{2026EFE7-D132-4649-9B5D-8D46096630BE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728AA249-F002-4B62-85AE-4AD14D974E1A}" type="pres">
      <dgm:prSet presAssocID="{2026EFE7-D132-4649-9B5D-8D46096630BE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AC9BF8B8-DF85-4398-9909-70D831E7E827}" type="pres">
      <dgm:prSet presAssocID="{2026EFE7-D132-4649-9B5D-8D46096630BE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3B3E9BC3-7677-4961-8F98-DDDDB4FE8711}" type="presOf" srcId="{A716E69A-ED86-468C-B3F1-D53722A2E1CD}" destId="{728AA249-F002-4B62-85AE-4AD14D974E1A}" srcOrd="0" destOrd="0" presId="urn:microsoft.com/office/officeart/2005/8/layout/matrix2"/>
    <dgm:cxn modelId="{7A14AEFE-0BCC-490C-BFC2-6ABD8DCF68A9}" type="presOf" srcId="{2026EFE7-D132-4649-9B5D-8D46096630BE}" destId="{ED149390-4930-42E7-9515-28B4F90CC00F}" srcOrd="0" destOrd="0" presId="urn:microsoft.com/office/officeart/2005/8/layout/matrix2"/>
    <dgm:cxn modelId="{B61C093D-50F7-4074-AB3D-A66319C91FB5}" srcId="{2026EFE7-D132-4649-9B5D-8D46096630BE}" destId="{35078715-94D8-4F76-9C6D-B20ED90D7CD1}" srcOrd="1" destOrd="0" parTransId="{8CB9A8B4-F233-4EB5-B31F-8F2CB6FEB03E}" sibTransId="{5A3DF1AF-62C9-48C0-A7D7-259A3D35CA6B}"/>
    <dgm:cxn modelId="{A2D69F9E-4377-4629-871B-8761EA50FD04}" type="presOf" srcId="{35078715-94D8-4F76-9C6D-B20ED90D7CD1}" destId="{140F5FA8-CC44-4C1F-996D-25C74E9560F4}" srcOrd="0" destOrd="0" presId="urn:microsoft.com/office/officeart/2005/8/layout/matrix2"/>
    <dgm:cxn modelId="{D100A3F7-6DDA-4471-8828-1B9CECEF7B5F}" type="presOf" srcId="{5EA64E2B-493B-495C-9323-1A51B1A50291}" destId="{AC9BF8B8-DF85-4398-9909-70D831E7E827}" srcOrd="0" destOrd="0" presId="urn:microsoft.com/office/officeart/2005/8/layout/matrix2"/>
    <dgm:cxn modelId="{BF9F9CA6-DDF0-4FCC-9D11-0A47C4AD9D12}" srcId="{2026EFE7-D132-4649-9B5D-8D46096630BE}" destId="{5EA64E2B-493B-495C-9323-1A51B1A50291}" srcOrd="3" destOrd="0" parTransId="{3BE6E34F-90E9-4EFE-A560-366BAE8C02ED}" sibTransId="{FCBF2628-0238-4AEA-945D-F7D4DF2DA622}"/>
    <dgm:cxn modelId="{E3079C91-DD11-4E03-B125-5D9154A2FAC5}" srcId="{2026EFE7-D132-4649-9B5D-8D46096630BE}" destId="{43402BFF-6C4E-40FE-B95E-F904286A99E9}" srcOrd="0" destOrd="0" parTransId="{3A061A37-B02C-48CF-ABFD-00FC9C4C0D1F}" sibTransId="{F8F63B7F-A71A-4315-A1FB-5299E1D46EB5}"/>
    <dgm:cxn modelId="{6FE4A4B1-8850-4ED8-920D-2D803F1F58E4}" srcId="{2026EFE7-D132-4649-9B5D-8D46096630BE}" destId="{A716E69A-ED86-468C-B3F1-D53722A2E1CD}" srcOrd="2" destOrd="0" parTransId="{B4060FA2-0CBC-4FB3-8689-1878B74A39B2}" sibTransId="{CA80B995-22A3-41CD-807B-0BF92DC4096C}"/>
    <dgm:cxn modelId="{E0461776-1861-41CA-85F7-312DB5817A79}" type="presOf" srcId="{43402BFF-6C4E-40FE-B95E-F904286A99E9}" destId="{04D576A0-D4C5-4F53-A7BC-6D50451712D5}" srcOrd="0" destOrd="0" presId="urn:microsoft.com/office/officeart/2005/8/layout/matrix2"/>
    <dgm:cxn modelId="{DEA039EE-CEFF-4959-A16E-307CE6AE3BD9}" type="presParOf" srcId="{ED149390-4930-42E7-9515-28B4F90CC00F}" destId="{7C062E6C-EB02-4923-B883-615DE922AF73}" srcOrd="0" destOrd="0" presId="urn:microsoft.com/office/officeart/2005/8/layout/matrix2"/>
    <dgm:cxn modelId="{7B51416F-54EE-4ED2-AF4D-BD2C542546F6}" type="presParOf" srcId="{ED149390-4930-42E7-9515-28B4F90CC00F}" destId="{04D576A0-D4C5-4F53-A7BC-6D50451712D5}" srcOrd="1" destOrd="0" presId="urn:microsoft.com/office/officeart/2005/8/layout/matrix2"/>
    <dgm:cxn modelId="{5368947F-E8A9-46B3-A5FC-A743AF70B1AB}" type="presParOf" srcId="{ED149390-4930-42E7-9515-28B4F90CC00F}" destId="{140F5FA8-CC44-4C1F-996D-25C74E9560F4}" srcOrd="2" destOrd="0" presId="urn:microsoft.com/office/officeart/2005/8/layout/matrix2"/>
    <dgm:cxn modelId="{AFFFECCC-7052-4CB0-AA06-A9363965ADF7}" type="presParOf" srcId="{ED149390-4930-42E7-9515-28B4F90CC00F}" destId="{728AA249-F002-4B62-85AE-4AD14D974E1A}" srcOrd="3" destOrd="0" presId="urn:microsoft.com/office/officeart/2005/8/layout/matrix2"/>
    <dgm:cxn modelId="{DD6B9932-1720-4019-816B-01C50A67F6AF}" type="presParOf" srcId="{ED149390-4930-42E7-9515-28B4F90CC00F}" destId="{AC9BF8B8-DF85-4398-9909-70D831E7E82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11812D-4E24-4270-A6AA-5188A1CF909D}" type="doc">
      <dgm:prSet loTypeId="urn:microsoft.com/office/officeart/2005/8/layout/hProcess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26499417-F6EA-4033-B0CF-B220B996A507}">
      <dgm:prSet phldrT="[Tekst]" custT="1"/>
      <dgm:spPr>
        <a:xfrm>
          <a:off x="0" y="747565"/>
          <a:ext cx="1982770" cy="1211710"/>
        </a:xfr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8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BIO</a:t>
          </a:r>
          <a:endParaRPr lang="pl-PL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1F2C02E-78E2-43DA-90D1-D742886FD0DB}" type="parTrans" cxnId="{C8B2F239-021D-43CF-B41F-3F7A829A6822}">
      <dgm:prSet/>
      <dgm:spPr/>
      <dgm:t>
        <a:bodyPr/>
        <a:lstStyle/>
        <a:p>
          <a:endParaRPr lang="pl-PL"/>
        </a:p>
      </dgm:t>
    </dgm:pt>
    <dgm:pt modelId="{43910D63-1457-412B-AEB5-1E07F28B594F}" type="sibTrans" cxnId="{C8B2F239-021D-43CF-B41F-3F7A829A6822}">
      <dgm:prSet/>
      <dgm:spPr/>
      <dgm:t>
        <a:bodyPr/>
        <a:lstStyle/>
        <a:p>
          <a:endParaRPr lang="pl-PL"/>
        </a:p>
      </dgm:t>
    </dgm:pt>
    <dgm:pt modelId="{497CABED-3D02-4225-8E97-BAA211104140}">
      <dgm:prSet phldrT="[Tekst]" custT="1"/>
      <dgm:spPr>
        <a:xfrm>
          <a:off x="1174301" y="252640"/>
          <a:ext cx="2782620" cy="2118375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Zdrowie</a:t>
          </a:r>
        </a:p>
      </dgm:t>
    </dgm:pt>
    <dgm:pt modelId="{C2868C8B-EADC-47D7-838B-75D9A00B6266}" type="parTrans" cxnId="{58D47224-EC6F-43A8-8B38-B3832226C2B0}">
      <dgm:prSet/>
      <dgm:spPr/>
      <dgm:t>
        <a:bodyPr/>
        <a:lstStyle/>
        <a:p>
          <a:endParaRPr lang="pl-PL"/>
        </a:p>
      </dgm:t>
    </dgm:pt>
    <dgm:pt modelId="{9E48414B-4644-4397-B6C0-5AE0B659947F}" type="sibTrans" cxnId="{58D47224-EC6F-43A8-8B38-B3832226C2B0}">
      <dgm:prSet/>
      <dgm:spPr/>
      <dgm:t>
        <a:bodyPr/>
        <a:lstStyle/>
        <a:p>
          <a:endParaRPr lang="pl-PL"/>
        </a:p>
      </dgm:t>
    </dgm:pt>
    <dgm:pt modelId="{4D4C6B77-9576-4B4C-BAE8-29DAA8428104}">
      <dgm:prSet phldrT="[Tekst]" custT="1"/>
      <dgm:spPr>
        <a:xfrm>
          <a:off x="3132667" y="706561"/>
          <a:ext cx="1952126" cy="1211710"/>
        </a:xfr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PSYCHO</a:t>
          </a:r>
        </a:p>
      </dgm:t>
    </dgm:pt>
    <dgm:pt modelId="{D17E1BBC-B29B-43DF-B450-3091527D5534}" type="parTrans" cxnId="{038BFB28-661D-4E5E-9C3E-3FDDC92891AA}">
      <dgm:prSet/>
      <dgm:spPr/>
      <dgm:t>
        <a:bodyPr/>
        <a:lstStyle/>
        <a:p>
          <a:endParaRPr lang="pl-PL"/>
        </a:p>
      </dgm:t>
    </dgm:pt>
    <dgm:pt modelId="{026B0598-165C-4E62-9BC4-DCF960A598DB}" type="sibTrans" cxnId="{038BFB28-661D-4E5E-9C3E-3FDDC92891AA}">
      <dgm:prSet/>
      <dgm:spPr/>
      <dgm:t>
        <a:bodyPr/>
        <a:lstStyle/>
        <a:p>
          <a:endParaRPr lang="pl-PL"/>
        </a:p>
      </dgm:t>
    </dgm:pt>
    <dgm:pt modelId="{2506B4FD-E0DF-4394-B750-45A0199143C1}">
      <dgm:prSet phldrT="[Tekst]" custT="1"/>
      <dgm:spPr>
        <a:xfrm>
          <a:off x="4082594" y="242238"/>
          <a:ext cx="3720072" cy="2118375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Emocje</a:t>
          </a:r>
        </a:p>
      </dgm:t>
    </dgm:pt>
    <dgm:pt modelId="{0F249915-6729-40D6-B5D7-BC1DCE383020}" type="parTrans" cxnId="{1A6CF135-0210-4D88-AD00-2CCB335DACDE}">
      <dgm:prSet/>
      <dgm:spPr/>
      <dgm:t>
        <a:bodyPr/>
        <a:lstStyle/>
        <a:p>
          <a:endParaRPr lang="pl-PL"/>
        </a:p>
      </dgm:t>
    </dgm:pt>
    <dgm:pt modelId="{AC8E6A25-51BE-452C-B47D-33E37C0EF4DB}" type="sibTrans" cxnId="{1A6CF135-0210-4D88-AD00-2CCB335DACDE}">
      <dgm:prSet/>
      <dgm:spPr/>
      <dgm:t>
        <a:bodyPr/>
        <a:lstStyle/>
        <a:p>
          <a:endParaRPr lang="pl-PL"/>
        </a:p>
      </dgm:t>
    </dgm:pt>
    <dgm:pt modelId="{9CE250D9-C77E-42BE-9980-C6890E2EC74B}">
      <dgm:prSet phldrT="[Tekst]" custT="1"/>
      <dgm:spPr>
        <a:xfrm>
          <a:off x="7056604" y="794228"/>
          <a:ext cx="2289963" cy="1211710"/>
        </a:xfr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SPOŁECZNY</a:t>
          </a:r>
        </a:p>
      </dgm:t>
    </dgm:pt>
    <dgm:pt modelId="{CC01CA64-26ED-4EA9-96D6-A374BF29BA1D}" type="parTrans" cxnId="{41B63F75-20FB-4373-95F2-E4FC8DF45FB5}">
      <dgm:prSet/>
      <dgm:spPr/>
      <dgm:t>
        <a:bodyPr/>
        <a:lstStyle/>
        <a:p>
          <a:endParaRPr lang="pl-PL"/>
        </a:p>
      </dgm:t>
    </dgm:pt>
    <dgm:pt modelId="{06F39E7C-D429-46DB-9358-233ACDC643C5}" type="sibTrans" cxnId="{41B63F75-20FB-4373-95F2-E4FC8DF45FB5}">
      <dgm:prSet/>
      <dgm:spPr/>
      <dgm:t>
        <a:bodyPr/>
        <a:lstStyle/>
        <a:p>
          <a:endParaRPr lang="pl-PL"/>
        </a:p>
      </dgm:t>
    </dgm:pt>
    <dgm:pt modelId="{08C92A58-B29F-4E1A-BCDF-5B7035C80945}">
      <dgm:prSet phldrT="[Tekst]" custT="1"/>
      <dgm:spPr>
        <a:xfrm>
          <a:off x="9099111" y="242238"/>
          <a:ext cx="2423421" cy="2118375"/>
        </a:xfr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Relacje</a:t>
          </a:r>
        </a:p>
      </dgm:t>
    </dgm:pt>
    <dgm:pt modelId="{1711CF42-10E0-42C7-8A77-911ED74966DF}" type="parTrans" cxnId="{2BE58B01-C110-47C2-982B-B1B115A22A2F}">
      <dgm:prSet/>
      <dgm:spPr/>
      <dgm:t>
        <a:bodyPr/>
        <a:lstStyle/>
        <a:p>
          <a:endParaRPr lang="pl-PL"/>
        </a:p>
      </dgm:t>
    </dgm:pt>
    <dgm:pt modelId="{56045B37-5BA4-42E8-B369-C22C547EF90F}" type="sibTrans" cxnId="{2BE58B01-C110-47C2-982B-B1B115A22A2F}">
      <dgm:prSet/>
      <dgm:spPr/>
      <dgm:t>
        <a:bodyPr/>
        <a:lstStyle/>
        <a:p>
          <a:endParaRPr lang="pl-PL"/>
        </a:p>
      </dgm:t>
    </dgm:pt>
    <dgm:pt modelId="{73C4E73F-EC18-421C-A0C1-A86A7CD8FE75}" type="pres">
      <dgm:prSet presAssocID="{1211812D-4E24-4270-A6AA-5188A1CF90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9E64E9-75C5-4606-A257-13BA20D4148B}" type="pres">
      <dgm:prSet presAssocID="{26499417-F6EA-4033-B0CF-B220B996A507}" presName="compNode" presStyleCnt="0"/>
      <dgm:spPr/>
    </dgm:pt>
    <dgm:pt modelId="{FE1879FB-E577-4EAF-8BD5-3FF9DB7F3E4E}" type="pres">
      <dgm:prSet presAssocID="{26499417-F6EA-4033-B0CF-B220B996A507}" presName="noGeometry" presStyleCnt="0"/>
      <dgm:spPr/>
    </dgm:pt>
    <dgm:pt modelId="{23835BB6-8665-4E5B-B477-6DCF2548E3F0}" type="pres">
      <dgm:prSet presAssocID="{26499417-F6EA-4033-B0CF-B220B996A507}" presName="childTextVisible" presStyleLbl="bgAccFollowNode1" presStyleIdx="0" presStyleCnt="3" custScaleX="114822" custLinFactNeighborX="14588" custLinFactNeighborY="491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63660704-F4B4-4AE4-99B0-FCB78847A38E}" type="pres">
      <dgm:prSet presAssocID="{26499417-F6EA-4033-B0CF-B220B996A507}" presName="childTextHidden" presStyleLbl="bgAccFollowNode1" presStyleIdx="0" presStyleCnt="3"/>
      <dgm:spPr/>
      <dgm:t>
        <a:bodyPr/>
        <a:lstStyle/>
        <a:p>
          <a:endParaRPr lang="pl-PL"/>
        </a:p>
      </dgm:t>
    </dgm:pt>
    <dgm:pt modelId="{B677B7A1-9EFD-4B23-A116-95D29F13C55E}" type="pres">
      <dgm:prSet presAssocID="{26499417-F6EA-4033-B0CF-B220B996A507}" presName="parentText" presStyleLbl="node1" presStyleIdx="0" presStyleCnt="3" custScaleX="163634" custLinFactNeighborX="-34718" custLinFactNeighborY="4291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F136DC08-4270-4934-91AA-14AEEDD1B6A8}" type="pres">
      <dgm:prSet presAssocID="{26499417-F6EA-4033-B0CF-B220B996A507}" presName="aSpace" presStyleCnt="0"/>
      <dgm:spPr/>
    </dgm:pt>
    <dgm:pt modelId="{F94BEF25-1222-419C-9CA9-963D3FF2C01B}" type="pres">
      <dgm:prSet presAssocID="{4D4C6B77-9576-4B4C-BAE8-29DAA8428104}" presName="compNode" presStyleCnt="0"/>
      <dgm:spPr/>
    </dgm:pt>
    <dgm:pt modelId="{9196B7C9-2A01-409A-8F40-F6D9E9467BE6}" type="pres">
      <dgm:prSet presAssocID="{4D4C6B77-9576-4B4C-BAE8-29DAA8428104}" presName="noGeometry" presStyleCnt="0"/>
      <dgm:spPr/>
    </dgm:pt>
    <dgm:pt modelId="{FC4660DD-CF42-486F-A472-1D5EEEFFFC9D}" type="pres">
      <dgm:prSet presAssocID="{4D4C6B77-9576-4B4C-BAE8-29DAA8428104}" presName="childTextVisible" presStyleLbl="bgAccFollowNode1" presStyleIdx="1" presStyleCnt="3" custScaleX="1535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D90F0028-62FC-403E-8A68-9DCBE580D4A8}" type="pres">
      <dgm:prSet presAssocID="{4D4C6B77-9576-4B4C-BAE8-29DAA8428104}" presName="childTextHidden" presStyleLbl="bgAccFollowNode1" presStyleIdx="1" presStyleCnt="3"/>
      <dgm:spPr/>
      <dgm:t>
        <a:bodyPr/>
        <a:lstStyle/>
        <a:p>
          <a:endParaRPr lang="pl-PL"/>
        </a:p>
      </dgm:t>
    </dgm:pt>
    <dgm:pt modelId="{F8FF947C-A9B4-410C-8DCC-31AF37E37201}" type="pres">
      <dgm:prSet presAssocID="{4D4C6B77-9576-4B4C-BAE8-29DAA8428104}" presName="parentText" presStyleLbl="node1" presStyleIdx="1" presStyleCnt="3" custScaleX="161105" custLinFactNeighborX="-51348" custLinFactNeighborY="907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7DBE49D2-D9BA-403B-8157-2DBF69DFC069}" type="pres">
      <dgm:prSet presAssocID="{4D4C6B77-9576-4B4C-BAE8-29DAA8428104}" presName="aSpace" presStyleCnt="0"/>
      <dgm:spPr/>
    </dgm:pt>
    <dgm:pt modelId="{BD3EFC45-6140-4AD6-90B1-81D4AE1C4F52}" type="pres">
      <dgm:prSet presAssocID="{9CE250D9-C77E-42BE-9980-C6890E2EC74B}" presName="compNode" presStyleCnt="0"/>
      <dgm:spPr/>
    </dgm:pt>
    <dgm:pt modelId="{93257E7C-4433-4BCF-8D7D-7CBE66534B9F}" type="pres">
      <dgm:prSet presAssocID="{9CE250D9-C77E-42BE-9980-C6890E2EC74B}" presName="noGeometry" presStyleCnt="0"/>
      <dgm:spPr/>
    </dgm:pt>
    <dgm:pt modelId="{C94B8ACE-FF69-4E72-9A0C-5283FA990879}" type="pres">
      <dgm:prSet presAssocID="{9CE250D9-C77E-42BE-9980-C6890E2EC74B}" presName="childTextVisible" presStyleLbl="bgAccFollowNode1" presStyleIdx="2" presStyleCnt="3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DD484B7F-7DF1-4305-838F-821203CBC603}" type="pres">
      <dgm:prSet presAssocID="{9CE250D9-C77E-42BE-9980-C6890E2EC74B}" presName="childTextHidden" presStyleLbl="bgAccFollowNode1" presStyleIdx="2" presStyleCnt="3"/>
      <dgm:spPr/>
      <dgm:t>
        <a:bodyPr/>
        <a:lstStyle/>
        <a:p>
          <a:endParaRPr lang="pl-PL"/>
        </a:p>
      </dgm:t>
    </dgm:pt>
    <dgm:pt modelId="{712E090E-0D9E-4CFD-8BEB-DF3EC0B7C1D0}" type="pres">
      <dgm:prSet presAssocID="{9CE250D9-C77E-42BE-9980-C6890E2EC74B}" presName="parentText" presStyleLbl="node1" presStyleIdx="2" presStyleCnt="3" custScaleX="188986" custLinFactNeighborX="-74071" custLinFactNeighborY="814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</dgm:ptLst>
  <dgm:cxnLst>
    <dgm:cxn modelId="{8F28BB44-3B33-4057-8B0A-78DD8B538FD7}" type="presOf" srcId="{497CABED-3D02-4225-8E97-BAA211104140}" destId="{23835BB6-8665-4E5B-B477-6DCF2548E3F0}" srcOrd="0" destOrd="0" presId="urn:microsoft.com/office/officeart/2005/8/layout/hProcess6"/>
    <dgm:cxn modelId="{BD9463AC-0EFC-43A3-80FB-C2BD72DCBFE5}" type="presOf" srcId="{2506B4FD-E0DF-4394-B750-45A0199143C1}" destId="{FC4660DD-CF42-486F-A472-1D5EEEFFFC9D}" srcOrd="0" destOrd="0" presId="urn:microsoft.com/office/officeart/2005/8/layout/hProcess6"/>
    <dgm:cxn modelId="{DB59F67F-5A7C-42F9-B967-90F107F24BAA}" type="presOf" srcId="{08C92A58-B29F-4E1A-BCDF-5B7035C80945}" destId="{C94B8ACE-FF69-4E72-9A0C-5283FA990879}" srcOrd="0" destOrd="0" presId="urn:microsoft.com/office/officeart/2005/8/layout/hProcess6"/>
    <dgm:cxn modelId="{22DC87E0-A388-409D-998D-57F413FB71E6}" type="presOf" srcId="{08C92A58-B29F-4E1A-BCDF-5B7035C80945}" destId="{DD484B7F-7DF1-4305-838F-821203CBC603}" srcOrd="1" destOrd="0" presId="urn:microsoft.com/office/officeart/2005/8/layout/hProcess6"/>
    <dgm:cxn modelId="{CCE2096C-FD9F-44A3-AC6A-5557C28B00C3}" type="presOf" srcId="{4D4C6B77-9576-4B4C-BAE8-29DAA8428104}" destId="{F8FF947C-A9B4-410C-8DCC-31AF37E37201}" srcOrd="0" destOrd="0" presId="urn:microsoft.com/office/officeart/2005/8/layout/hProcess6"/>
    <dgm:cxn modelId="{1A6CF135-0210-4D88-AD00-2CCB335DACDE}" srcId="{4D4C6B77-9576-4B4C-BAE8-29DAA8428104}" destId="{2506B4FD-E0DF-4394-B750-45A0199143C1}" srcOrd="0" destOrd="0" parTransId="{0F249915-6729-40D6-B5D7-BC1DCE383020}" sibTransId="{AC8E6A25-51BE-452C-B47D-33E37C0EF4DB}"/>
    <dgm:cxn modelId="{C037D4F6-AF07-41FE-891E-D64BDDCCFC39}" type="presOf" srcId="{1211812D-4E24-4270-A6AA-5188A1CF909D}" destId="{73C4E73F-EC18-421C-A0C1-A86A7CD8FE75}" srcOrd="0" destOrd="0" presId="urn:microsoft.com/office/officeart/2005/8/layout/hProcess6"/>
    <dgm:cxn modelId="{C8B2F239-021D-43CF-B41F-3F7A829A6822}" srcId="{1211812D-4E24-4270-A6AA-5188A1CF909D}" destId="{26499417-F6EA-4033-B0CF-B220B996A507}" srcOrd="0" destOrd="0" parTransId="{91F2C02E-78E2-43DA-90D1-D742886FD0DB}" sibTransId="{43910D63-1457-412B-AEB5-1E07F28B594F}"/>
    <dgm:cxn modelId="{F1F7F77F-9CC7-4B49-8E0F-C3EA895CD035}" type="presOf" srcId="{26499417-F6EA-4033-B0CF-B220B996A507}" destId="{B677B7A1-9EFD-4B23-A116-95D29F13C55E}" srcOrd="0" destOrd="0" presId="urn:microsoft.com/office/officeart/2005/8/layout/hProcess6"/>
    <dgm:cxn modelId="{038BFB28-661D-4E5E-9C3E-3FDDC92891AA}" srcId="{1211812D-4E24-4270-A6AA-5188A1CF909D}" destId="{4D4C6B77-9576-4B4C-BAE8-29DAA8428104}" srcOrd="1" destOrd="0" parTransId="{D17E1BBC-B29B-43DF-B450-3091527D5534}" sibTransId="{026B0598-165C-4E62-9BC4-DCF960A598DB}"/>
    <dgm:cxn modelId="{41B63F75-20FB-4373-95F2-E4FC8DF45FB5}" srcId="{1211812D-4E24-4270-A6AA-5188A1CF909D}" destId="{9CE250D9-C77E-42BE-9980-C6890E2EC74B}" srcOrd="2" destOrd="0" parTransId="{CC01CA64-26ED-4EA9-96D6-A374BF29BA1D}" sibTransId="{06F39E7C-D429-46DB-9358-233ACDC643C5}"/>
    <dgm:cxn modelId="{17AA0BF2-F213-45C0-A231-572AE17A0D39}" type="presOf" srcId="{9CE250D9-C77E-42BE-9980-C6890E2EC74B}" destId="{712E090E-0D9E-4CFD-8BEB-DF3EC0B7C1D0}" srcOrd="0" destOrd="0" presId="urn:microsoft.com/office/officeart/2005/8/layout/hProcess6"/>
    <dgm:cxn modelId="{2BE58B01-C110-47C2-982B-B1B115A22A2F}" srcId="{9CE250D9-C77E-42BE-9980-C6890E2EC74B}" destId="{08C92A58-B29F-4E1A-BCDF-5B7035C80945}" srcOrd="0" destOrd="0" parTransId="{1711CF42-10E0-42C7-8A77-911ED74966DF}" sibTransId="{56045B37-5BA4-42E8-B369-C22C547EF90F}"/>
    <dgm:cxn modelId="{58D47224-EC6F-43A8-8B38-B3832226C2B0}" srcId="{26499417-F6EA-4033-B0CF-B220B996A507}" destId="{497CABED-3D02-4225-8E97-BAA211104140}" srcOrd="0" destOrd="0" parTransId="{C2868C8B-EADC-47D7-838B-75D9A00B6266}" sibTransId="{9E48414B-4644-4397-B6C0-5AE0B659947F}"/>
    <dgm:cxn modelId="{06D1E55F-4622-47D1-9490-D0792D01E407}" type="presOf" srcId="{2506B4FD-E0DF-4394-B750-45A0199143C1}" destId="{D90F0028-62FC-403E-8A68-9DCBE580D4A8}" srcOrd="1" destOrd="0" presId="urn:microsoft.com/office/officeart/2005/8/layout/hProcess6"/>
    <dgm:cxn modelId="{6F5BAF8D-9279-40C5-9647-902DC8C128D5}" type="presOf" srcId="{497CABED-3D02-4225-8E97-BAA211104140}" destId="{63660704-F4B4-4AE4-99B0-FCB78847A38E}" srcOrd="1" destOrd="0" presId="urn:microsoft.com/office/officeart/2005/8/layout/hProcess6"/>
    <dgm:cxn modelId="{41EF3C02-6B49-4571-A9BA-7F35ACE4F774}" type="presParOf" srcId="{73C4E73F-EC18-421C-A0C1-A86A7CD8FE75}" destId="{5B9E64E9-75C5-4606-A257-13BA20D4148B}" srcOrd="0" destOrd="0" presId="urn:microsoft.com/office/officeart/2005/8/layout/hProcess6"/>
    <dgm:cxn modelId="{BA90EBBF-3071-46A3-B1CE-E699FC213371}" type="presParOf" srcId="{5B9E64E9-75C5-4606-A257-13BA20D4148B}" destId="{FE1879FB-E577-4EAF-8BD5-3FF9DB7F3E4E}" srcOrd="0" destOrd="0" presId="urn:microsoft.com/office/officeart/2005/8/layout/hProcess6"/>
    <dgm:cxn modelId="{EE951653-3B8C-448E-9ED6-E28BF6C537EF}" type="presParOf" srcId="{5B9E64E9-75C5-4606-A257-13BA20D4148B}" destId="{23835BB6-8665-4E5B-B477-6DCF2548E3F0}" srcOrd="1" destOrd="0" presId="urn:microsoft.com/office/officeart/2005/8/layout/hProcess6"/>
    <dgm:cxn modelId="{B9FFB407-948A-470E-BA3B-B6787E0CDFA9}" type="presParOf" srcId="{5B9E64E9-75C5-4606-A257-13BA20D4148B}" destId="{63660704-F4B4-4AE4-99B0-FCB78847A38E}" srcOrd="2" destOrd="0" presId="urn:microsoft.com/office/officeart/2005/8/layout/hProcess6"/>
    <dgm:cxn modelId="{48161EEF-12A1-4AFA-AF85-5CEF1DC72015}" type="presParOf" srcId="{5B9E64E9-75C5-4606-A257-13BA20D4148B}" destId="{B677B7A1-9EFD-4B23-A116-95D29F13C55E}" srcOrd="3" destOrd="0" presId="urn:microsoft.com/office/officeart/2005/8/layout/hProcess6"/>
    <dgm:cxn modelId="{90F727EC-2F17-413A-A3D7-E40B4B660301}" type="presParOf" srcId="{73C4E73F-EC18-421C-A0C1-A86A7CD8FE75}" destId="{F136DC08-4270-4934-91AA-14AEEDD1B6A8}" srcOrd="1" destOrd="0" presId="urn:microsoft.com/office/officeart/2005/8/layout/hProcess6"/>
    <dgm:cxn modelId="{8BBEEAF4-BD70-433E-813E-2E73B65B1CDF}" type="presParOf" srcId="{73C4E73F-EC18-421C-A0C1-A86A7CD8FE75}" destId="{F94BEF25-1222-419C-9CA9-963D3FF2C01B}" srcOrd="2" destOrd="0" presId="urn:microsoft.com/office/officeart/2005/8/layout/hProcess6"/>
    <dgm:cxn modelId="{693A0879-8C95-4F98-A39E-200219060048}" type="presParOf" srcId="{F94BEF25-1222-419C-9CA9-963D3FF2C01B}" destId="{9196B7C9-2A01-409A-8F40-F6D9E9467BE6}" srcOrd="0" destOrd="0" presId="urn:microsoft.com/office/officeart/2005/8/layout/hProcess6"/>
    <dgm:cxn modelId="{817001A6-6C3B-45C9-952E-DAB60559AD76}" type="presParOf" srcId="{F94BEF25-1222-419C-9CA9-963D3FF2C01B}" destId="{FC4660DD-CF42-486F-A472-1D5EEEFFFC9D}" srcOrd="1" destOrd="0" presId="urn:microsoft.com/office/officeart/2005/8/layout/hProcess6"/>
    <dgm:cxn modelId="{9B401439-14DB-4810-8058-2FDE67CCD7E4}" type="presParOf" srcId="{F94BEF25-1222-419C-9CA9-963D3FF2C01B}" destId="{D90F0028-62FC-403E-8A68-9DCBE580D4A8}" srcOrd="2" destOrd="0" presId="urn:microsoft.com/office/officeart/2005/8/layout/hProcess6"/>
    <dgm:cxn modelId="{AEF4157E-582B-46EA-A18A-43DA166D9BB3}" type="presParOf" srcId="{F94BEF25-1222-419C-9CA9-963D3FF2C01B}" destId="{F8FF947C-A9B4-410C-8DCC-31AF37E37201}" srcOrd="3" destOrd="0" presId="urn:microsoft.com/office/officeart/2005/8/layout/hProcess6"/>
    <dgm:cxn modelId="{08B0C6B3-031E-4DE4-98AD-B47EA20E7DF8}" type="presParOf" srcId="{73C4E73F-EC18-421C-A0C1-A86A7CD8FE75}" destId="{7DBE49D2-D9BA-403B-8157-2DBF69DFC069}" srcOrd="3" destOrd="0" presId="urn:microsoft.com/office/officeart/2005/8/layout/hProcess6"/>
    <dgm:cxn modelId="{C2D94AD8-7A8C-49FD-BDD3-B3A4BFDF45FD}" type="presParOf" srcId="{73C4E73F-EC18-421C-A0C1-A86A7CD8FE75}" destId="{BD3EFC45-6140-4AD6-90B1-81D4AE1C4F52}" srcOrd="4" destOrd="0" presId="urn:microsoft.com/office/officeart/2005/8/layout/hProcess6"/>
    <dgm:cxn modelId="{62703F77-3098-42D7-8F08-0B0FCDE1E03F}" type="presParOf" srcId="{BD3EFC45-6140-4AD6-90B1-81D4AE1C4F52}" destId="{93257E7C-4433-4BCF-8D7D-7CBE66534B9F}" srcOrd="0" destOrd="0" presId="urn:microsoft.com/office/officeart/2005/8/layout/hProcess6"/>
    <dgm:cxn modelId="{6FED82D8-7848-4171-9A23-914C72BD1ED9}" type="presParOf" srcId="{BD3EFC45-6140-4AD6-90B1-81D4AE1C4F52}" destId="{C94B8ACE-FF69-4E72-9A0C-5283FA990879}" srcOrd="1" destOrd="0" presId="urn:microsoft.com/office/officeart/2005/8/layout/hProcess6"/>
    <dgm:cxn modelId="{5A2C3FE3-E914-4E10-A93A-D974E665CCEE}" type="presParOf" srcId="{BD3EFC45-6140-4AD6-90B1-81D4AE1C4F52}" destId="{DD484B7F-7DF1-4305-838F-821203CBC603}" srcOrd="2" destOrd="0" presId="urn:microsoft.com/office/officeart/2005/8/layout/hProcess6"/>
    <dgm:cxn modelId="{00D56155-E1BC-4E37-B2E0-41728EB150D2}" type="presParOf" srcId="{BD3EFC45-6140-4AD6-90B1-81D4AE1C4F52}" destId="{712E090E-0D9E-4CFD-8BEB-DF3EC0B7C1D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28419E-67AC-4800-BB4F-7B6B9ACEC8C8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376B5EE-4EEE-40BA-AA26-D3EF55F152D2}">
      <dgm:prSet phldrT="[Tekst]" custT="1"/>
      <dgm:spPr>
        <a:xfrm>
          <a:off x="1158948" y="48359"/>
          <a:ext cx="2061734" cy="941573"/>
        </a:xfr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Potrzeby</a:t>
          </a:r>
        </a:p>
      </dgm:t>
    </dgm:pt>
    <dgm:pt modelId="{E5C17897-8914-4809-9BB9-44CC4D6D4323}" type="parTrans" cxnId="{14826642-B83B-4B31-A05E-3258A8A8D152}">
      <dgm:prSet/>
      <dgm:spPr/>
      <dgm:t>
        <a:bodyPr/>
        <a:lstStyle/>
        <a:p>
          <a:endParaRPr lang="pl-PL"/>
        </a:p>
      </dgm:t>
    </dgm:pt>
    <dgm:pt modelId="{4F39676E-2FCB-4E07-85AC-A50939550D15}" type="sibTrans" cxnId="{14826642-B83B-4B31-A05E-3258A8A8D152}">
      <dgm:prSet/>
      <dgm:spPr>
        <a:xfrm>
          <a:off x="3297138" y="246089"/>
          <a:ext cx="546112" cy="546112"/>
        </a:xfrm>
        <a:solidFill>
          <a:srgbClr val="EC4E7F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5B06BD-1ADC-4837-9DF4-863A62D53873}">
      <dgm:prSet phldrT="[Tekst]" custT="1"/>
      <dgm:spPr>
        <a:xfrm>
          <a:off x="3919706" y="48359"/>
          <a:ext cx="2459483" cy="941573"/>
        </a:xfrm>
        <a:solidFill>
          <a:schemeClr val="bg1">
            <a:lumMod val="6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Możliwości</a:t>
          </a:r>
        </a:p>
      </dgm:t>
    </dgm:pt>
    <dgm:pt modelId="{B4DFF735-15CF-4460-84DC-392F533D719B}" type="parTrans" cxnId="{9A00B91F-6035-4A70-AA8D-F05C54D61835}">
      <dgm:prSet/>
      <dgm:spPr/>
      <dgm:t>
        <a:bodyPr/>
        <a:lstStyle/>
        <a:p>
          <a:endParaRPr lang="pl-PL"/>
        </a:p>
      </dgm:t>
    </dgm:pt>
    <dgm:pt modelId="{8D06A11B-0E38-494D-89DD-CE2B53F29165}" type="sibTrans" cxnId="{9A00B91F-6035-4A70-AA8D-F05C54D61835}">
      <dgm:prSet/>
      <dgm:spPr>
        <a:xfrm>
          <a:off x="6455645" y="246089"/>
          <a:ext cx="546112" cy="546112"/>
        </a:xfrm>
        <a:solidFill>
          <a:srgbClr val="EC4E7F"/>
        </a:solidFill>
        <a:ln>
          <a:noFill/>
        </a:ln>
        <a:effectLst/>
      </dgm:spPr>
      <dgm:t>
        <a:bodyPr/>
        <a:lstStyle/>
        <a:p>
          <a:endParaRPr lang="pl-PL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DC970F-8047-4A81-9EF5-323CCA7D4565}">
      <dgm:prSet phldrT="[Tekst]" custT="1"/>
      <dgm:spPr>
        <a:xfrm>
          <a:off x="7216437" y="0"/>
          <a:ext cx="2416660" cy="1037067"/>
        </a:xfr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Wsparcie</a:t>
          </a:r>
        </a:p>
      </dgm:t>
    </dgm:pt>
    <dgm:pt modelId="{22940B96-2EA5-48D1-8B96-199A30DE3893}" type="parTrans" cxnId="{49EE6C4A-7E82-4B30-9BE0-EACCA43FA924}">
      <dgm:prSet/>
      <dgm:spPr/>
      <dgm:t>
        <a:bodyPr/>
        <a:lstStyle/>
        <a:p>
          <a:endParaRPr lang="pl-PL"/>
        </a:p>
      </dgm:t>
    </dgm:pt>
    <dgm:pt modelId="{6FD4C3F1-628F-4DFE-9DEA-67D0CD820D8A}" type="sibTrans" cxnId="{49EE6C4A-7E82-4B30-9BE0-EACCA43FA924}">
      <dgm:prSet/>
      <dgm:spPr/>
      <dgm:t>
        <a:bodyPr/>
        <a:lstStyle/>
        <a:p>
          <a:endParaRPr lang="pl-PL"/>
        </a:p>
      </dgm:t>
    </dgm:pt>
    <dgm:pt modelId="{15DF187F-C2E4-48BB-AFAA-F32D684FB1CA}" type="pres">
      <dgm:prSet presAssocID="{EE28419E-67AC-4800-BB4F-7B6B9ACEC8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710D890-98B3-4053-810C-E20A02C93BAF}" type="pres">
      <dgm:prSet presAssocID="{9376B5EE-4EEE-40BA-AA26-D3EF55F152D2}" presName="node" presStyleLbl="node1" presStyleIdx="0" presStyleCnt="3" custScaleX="2189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FA55D39D-533D-46B6-BBA7-A56D5B0E4B66}" type="pres">
      <dgm:prSet presAssocID="{4F39676E-2FCB-4E07-85AC-A50939550D15}" presName="spacerL" presStyleCnt="0"/>
      <dgm:spPr/>
    </dgm:pt>
    <dgm:pt modelId="{76917E6A-3997-42CB-A2D3-439BC5751785}" type="pres">
      <dgm:prSet presAssocID="{4F39676E-2FCB-4E07-85AC-A50939550D15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pl-PL"/>
        </a:p>
      </dgm:t>
    </dgm:pt>
    <dgm:pt modelId="{956BE164-00D4-4B84-A911-98A8E1EA1732}" type="pres">
      <dgm:prSet presAssocID="{4F39676E-2FCB-4E07-85AC-A50939550D15}" presName="spacerR" presStyleCnt="0"/>
      <dgm:spPr/>
    </dgm:pt>
    <dgm:pt modelId="{3E44EA95-BEA1-48E0-A461-70481D6BA5E5}" type="pres">
      <dgm:prSet presAssocID="{945B06BD-1ADC-4837-9DF4-863A62D53873}" presName="node" presStyleLbl="node1" presStyleIdx="1" presStyleCnt="3" custScaleX="26121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5133DC29-A74D-49AB-910B-CAB9A1DDCEAA}" type="pres">
      <dgm:prSet presAssocID="{8D06A11B-0E38-494D-89DD-CE2B53F29165}" presName="spacerL" presStyleCnt="0"/>
      <dgm:spPr/>
    </dgm:pt>
    <dgm:pt modelId="{7DA10CB2-BD2F-4D9C-BE51-67315AFB742B}" type="pres">
      <dgm:prSet presAssocID="{8D06A11B-0E38-494D-89DD-CE2B53F29165}" presName="sibTrans" presStyleLbl="sibTrans2D1" presStyleIdx="1" presStyleCnt="2"/>
      <dgm:spPr>
        <a:prstGeom prst="mathEqual">
          <a:avLst/>
        </a:prstGeom>
      </dgm:spPr>
      <dgm:t>
        <a:bodyPr/>
        <a:lstStyle/>
        <a:p>
          <a:endParaRPr lang="pl-PL"/>
        </a:p>
      </dgm:t>
    </dgm:pt>
    <dgm:pt modelId="{3331E08C-E76E-47D9-966A-96DE9A06CB8E}" type="pres">
      <dgm:prSet presAssocID="{8D06A11B-0E38-494D-89DD-CE2B53F29165}" presName="spacerR" presStyleCnt="0"/>
      <dgm:spPr/>
    </dgm:pt>
    <dgm:pt modelId="{B71F8590-5539-4659-A1C9-C50F30B16727}" type="pres">
      <dgm:prSet presAssocID="{9FDC970F-8047-4A81-9EF5-323CCA7D4565}" presName="node" presStyleLbl="node1" presStyleIdx="2" presStyleCnt="3" custScaleX="256662" custScaleY="110142" custLinFactX="6560" custLinFactNeighborX="100000" custLinFactNeighborY="-385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pl-PL"/>
        </a:p>
      </dgm:t>
    </dgm:pt>
  </dgm:ptLst>
  <dgm:cxnLst>
    <dgm:cxn modelId="{DDA3962B-EA0B-4C51-AD6F-299B7604F9F3}" type="presOf" srcId="{8D06A11B-0E38-494D-89DD-CE2B53F29165}" destId="{7DA10CB2-BD2F-4D9C-BE51-67315AFB742B}" srcOrd="0" destOrd="0" presId="urn:microsoft.com/office/officeart/2005/8/layout/equation1"/>
    <dgm:cxn modelId="{14826642-B83B-4B31-A05E-3258A8A8D152}" srcId="{EE28419E-67AC-4800-BB4F-7B6B9ACEC8C8}" destId="{9376B5EE-4EEE-40BA-AA26-D3EF55F152D2}" srcOrd="0" destOrd="0" parTransId="{E5C17897-8914-4809-9BB9-44CC4D6D4323}" sibTransId="{4F39676E-2FCB-4E07-85AC-A50939550D15}"/>
    <dgm:cxn modelId="{49EE6C4A-7E82-4B30-9BE0-EACCA43FA924}" srcId="{EE28419E-67AC-4800-BB4F-7B6B9ACEC8C8}" destId="{9FDC970F-8047-4A81-9EF5-323CCA7D4565}" srcOrd="2" destOrd="0" parTransId="{22940B96-2EA5-48D1-8B96-199A30DE3893}" sibTransId="{6FD4C3F1-628F-4DFE-9DEA-67D0CD820D8A}"/>
    <dgm:cxn modelId="{F6929039-67FC-4EA3-BFE8-815F16EDF124}" type="presOf" srcId="{9376B5EE-4EEE-40BA-AA26-D3EF55F152D2}" destId="{5710D890-98B3-4053-810C-E20A02C93BAF}" srcOrd="0" destOrd="0" presId="urn:microsoft.com/office/officeart/2005/8/layout/equation1"/>
    <dgm:cxn modelId="{9A00B91F-6035-4A70-AA8D-F05C54D61835}" srcId="{EE28419E-67AC-4800-BB4F-7B6B9ACEC8C8}" destId="{945B06BD-1ADC-4837-9DF4-863A62D53873}" srcOrd="1" destOrd="0" parTransId="{B4DFF735-15CF-4460-84DC-392F533D719B}" sibTransId="{8D06A11B-0E38-494D-89DD-CE2B53F29165}"/>
    <dgm:cxn modelId="{FDF91C75-84F6-497C-9534-8EB2352D05CD}" type="presOf" srcId="{9FDC970F-8047-4A81-9EF5-323CCA7D4565}" destId="{B71F8590-5539-4659-A1C9-C50F30B16727}" srcOrd="0" destOrd="0" presId="urn:microsoft.com/office/officeart/2005/8/layout/equation1"/>
    <dgm:cxn modelId="{F56E2CD9-160D-40B0-923D-9FD9F747F2E0}" type="presOf" srcId="{945B06BD-1ADC-4837-9DF4-863A62D53873}" destId="{3E44EA95-BEA1-48E0-A461-70481D6BA5E5}" srcOrd="0" destOrd="0" presId="urn:microsoft.com/office/officeart/2005/8/layout/equation1"/>
    <dgm:cxn modelId="{59E20C7F-FC7A-4FA3-90CE-3998F7C893A8}" type="presOf" srcId="{4F39676E-2FCB-4E07-85AC-A50939550D15}" destId="{76917E6A-3997-42CB-A2D3-439BC5751785}" srcOrd="0" destOrd="0" presId="urn:microsoft.com/office/officeart/2005/8/layout/equation1"/>
    <dgm:cxn modelId="{6BDB9C4C-55D6-4E46-BBB3-BD7610425279}" type="presOf" srcId="{EE28419E-67AC-4800-BB4F-7B6B9ACEC8C8}" destId="{15DF187F-C2E4-48BB-AFAA-F32D684FB1CA}" srcOrd="0" destOrd="0" presId="urn:microsoft.com/office/officeart/2005/8/layout/equation1"/>
    <dgm:cxn modelId="{D24522BB-F9A0-4644-89FE-85AF40B87697}" type="presParOf" srcId="{15DF187F-C2E4-48BB-AFAA-F32D684FB1CA}" destId="{5710D890-98B3-4053-810C-E20A02C93BAF}" srcOrd="0" destOrd="0" presId="urn:microsoft.com/office/officeart/2005/8/layout/equation1"/>
    <dgm:cxn modelId="{10792904-48D8-413C-B666-F5A27F91EF55}" type="presParOf" srcId="{15DF187F-C2E4-48BB-AFAA-F32D684FB1CA}" destId="{FA55D39D-533D-46B6-BBA7-A56D5B0E4B66}" srcOrd="1" destOrd="0" presId="urn:microsoft.com/office/officeart/2005/8/layout/equation1"/>
    <dgm:cxn modelId="{99FD23C1-CB6A-4383-8F20-A352B0E9DF27}" type="presParOf" srcId="{15DF187F-C2E4-48BB-AFAA-F32D684FB1CA}" destId="{76917E6A-3997-42CB-A2D3-439BC5751785}" srcOrd="2" destOrd="0" presId="urn:microsoft.com/office/officeart/2005/8/layout/equation1"/>
    <dgm:cxn modelId="{2BA9A735-3E19-4EAA-B5F6-D4AA142108AC}" type="presParOf" srcId="{15DF187F-C2E4-48BB-AFAA-F32D684FB1CA}" destId="{956BE164-00D4-4B84-A911-98A8E1EA1732}" srcOrd="3" destOrd="0" presId="urn:microsoft.com/office/officeart/2005/8/layout/equation1"/>
    <dgm:cxn modelId="{07F58782-1A96-4BF2-A4A1-842A7934DCFA}" type="presParOf" srcId="{15DF187F-C2E4-48BB-AFAA-F32D684FB1CA}" destId="{3E44EA95-BEA1-48E0-A461-70481D6BA5E5}" srcOrd="4" destOrd="0" presId="urn:microsoft.com/office/officeart/2005/8/layout/equation1"/>
    <dgm:cxn modelId="{C437125F-2591-4E93-94AD-F0F915AFA7CE}" type="presParOf" srcId="{15DF187F-C2E4-48BB-AFAA-F32D684FB1CA}" destId="{5133DC29-A74D-49AB-910B-CAB9A1DDCEAA}" srcOrd="5" destOrd="0" presId="urn:microsoft.com/office/officeart/2005/8/layout/equation1"/>
    <dgm:cxn modelId="{08380D78-E667-4AAF-BF61-685F962BEE93}" type="presParOf" srcId="{15DF187F-C2E4-48BB-AFAA-F32D684FB1CA}" destId="{7DA10CB2-BD2F-4D9C-BE51-67315AFB742B}" srcOrd="6" destOrd="0" presId="urn:microsoft.com/office/officeart/2005/8/layout/equation1"/>
    <dgm:cxn modelId="{985A5F8A-C8CF-41E9-9A7D-25F0D49F9E3C}" type="presParOf" srcId="{15DF187F-C2E4-48BB-AFAA-F32D684FB1CA}" destId="{3331E08C-E76E-47D9-966A-96DE9A06CB8E}" srcOrd="7" destOrd="0" presId="urn:microsoft.com/office/officeart/2005/8/layout/equation1"/>
    <dgm:cxn modelId="{98C587F8-9EF5-4BA2-B858-C88F25333954}" type="presParOf" srcId="{15DF187F-C2E4-48BB-AFAA-F32D684FB1CA}" destId="{B71F8590-5539-4659-A1C9-C50F30B1672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5779B-55FE-4D23-A21E-135F5E22C1A5}">
      <dsp:nvSpPr>
        <dsp:cNvPr id="0" name=""/>
        <dsp:cNvSpPr/>
      </dsp:nvSpPr>
      <dsp:spPr>
        <a:xfrm>
          <a:off x="620392" y="216856"/>
          <a:ext cx="1073639" cy="107380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E155C9-F301-4A79-ABA3-2B9366CD3B08}">
      <dsp:nvSpPr>
        <dsp:cNvPr id="0" name=""/>
        <dsp:cNvSpPr/>
      </dsp:nvSpPr>
      <dsp:spPr>
        <a:xfrm>
          <a:off x="857701" y="604531"/>
          <a:ext cx="596600" cy="29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PPP</a:t>
          </a:r>
        </a:p>
      </dsp:txBody>
      <dsp:txXfrm>
        <a:off x="857701" y="604531"/>
        <a:ext cx="596600" cy="298228"/>
      </dsp:txXfrm>
    </dsp:sp>
    <dsp:sp modelId="{3CB247B9-170D-4A15-86CB-AC445FAC39F8}">
      <dsp:nvSpPr>
        <dsp:cNvPr id="0" name=""/>
        <dsp:cNvSpPr/>
      </dsp:nvSpPr>
      <dsp:spPr>
        <a:xfrm>
          <a:off x="322192" y="833835"/>
          <a:ext cx="1073639" cy="107380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4BACC6">
                <a:hueOff val="-4966938"/>
                <a:satOff val="19906"/>
                <a:lumOff val="4314"/>
                <a:alphaOff val="0"/>
                <a:tint val="50000"/>
                <a:satMod val="300000"/>
              </a:srgbClr>
            </a:gs>
            <a:gs pos="35000">
              <a:srgbClr val="4BACC6">
                <a:hueOff val="-4966938"/>
                <a:satOff val="19906"/>
                <a:lumOff val="4314"/>
                <a:alphaOff val="0"/>
                <a:tint val="37000"/>
                <a:satMod val="300000"/>
              </a:srgbClr>
            </a:gs>
            <a:gs pos="100000">
              <a:srgbClr val="4BACC6">
                <a:hueOff val="-4966938"/>
                <a:satOff val="19906"/>
                <a:lumOff val="4314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6EF580-0734-42DC-99D3-273DC9800DC6}">
      <dsp:nvSpPr>
        <dsp:cNvPr id="0" name=""/>
        <dsp:cNvSpPr/>
      </dsp:nvSpPr>
      <dsp:spPr>
        <a:xfrm>
          <a:off x="560711" y="1225080"/>
          <a:ext cx="596600" cy="29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KS</a:t>
          </a:r>
        </a:p>
      </dsp:txBody>
      <dsp:txXfrm>
        <a:off x="560711" y="1225080"/>
        <a:ext cx="596600" cy="298228"/>
      </dsp:txXfrm>
    </dsp:sp>
    <dsp:sp modelId="{09DA2CF8-2201-4F78-B3BF-A20F7275CA9E}">
      <dsp:nvSpPr>
        <dsp:cNvPr id="0" name=""/>
        <dsp:cNvSpPr/>
      </dsp:nvSpPr>
      <dsp:spPr>
        <a:xfrm>
          <a:off x="696807" y="1524647"/>
          <a:ext cx="922422" cy="9227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tint val="50000"/>
                <a:satMod val="300000"/>
              </a:srgbClr>
            </a:gs>
            <a:gs pos="35000">
              <a:srgbClr val="4BACC6">
                <a:hueOff val="-9933876"/>
                <a:satOff val="39811"/>
                <a:lumOff val="8628"/>
                <a:alphaOff val="0"/>
                <a:tint val="37000"/>
                <a:satMod val="30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0DF1ED-D49D-4934-9F08-0143A283341B}">
      <dsp:nvSpPr>
        <dsp:cNvPr id="0" name=""/>
        <dsp:cNvSpPr/>
      </dsp:nvSpPr>
      <dsp:spPr>
        <a:xfrm>
          <a:off x="859113" y="1846520"/>
          <a:ext cx="596600" cy="298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WWR</a:t>
          </a:r>
        </a:p>
      </dsp:txBody>
      <dsp:txXfrm>
        <a:off x="859113" y="1846520"/>
        <a:ext cx="596600" cy="2982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02C76-795B-4044-9299-EC93F824CB5E}">
      <dsp:nvSpPr>
        <dsp:cNvPr id="0" name=""/>
        <dsp:cNvSpPr/>
      </dsp:nvSpPr>
      <dsp:spPr>
        <a:xfrm rot="10800000">
          <a:off x="0" y="0"/>
          <a:ext cx="8778415" cy="2209109"/>
        </a:xfrm>
        <a:prstGeom prst="trapezoid">
          <a:avLst>
            <a:gd name="adj" fmla="val 96154"/>
          </a:avLst>
        </a:pr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50800" dir="5400000" algn="ctr" rotWithShape="0">
            <a:srgbClr val="F79646">
              <a:lumMod val="20000"/>
              <a:lumOff val="8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Diagnoza i wsparcie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 przedszkolu/szkole/placówce</a:t>
          </a:r>
        </a:p>
      </dsp:txBody>
      <dsp:txXfrm rot="-10800000">
        <a:off x="1536222" y="0"/>
        <a:ext cx="5705969" cy="2209109"/>
      </dsp:txXfrm>
    </dsp:sp>
    <dsp:sp modelId="{C8ABBBCD-C084-4E05-B997-D3DCB07F8A58}">
      <dsp:nvSpPr>
        <dsp:cNvPr id="0" name=""/>
        <dsp:cNvSpPr/>
      </dsp:nvSpPr>
      <dsp:spPr>
        <a:xfrm rot="10800000">
          <a:off x="2096489" y="2199522"/>
          <a:ext cx="4570444" cy="1088163"/>
        </a:xfrm>
        <a:prstGeom prst="trapezoid">
          <a:avLst>
            <a:gd name="adj" fmla="val 96154"/>
          </a:avLst>
        </a:prstGeom>
        <a:noFill/>
        <a:ln w="38100" cap="flat" cmpd="sng" algn="ctr">
          <a:solidFill>
            <a:srgbClr val="EC4E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Wspólna diagnoza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rPr>
            <a:t>z poradnią w przedszkolu/szkole/placówce </a:t>
          </a:r>
          <a:endParaRPr lang="pl-PL" sz="1400" b="1" kern="1200" dirty="0">
            <a:solidFill>
              <a:sysClr val="windowText" lastClr="00000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10800000">
        <a:off x="2896317" y="2199522"/>
        <a:ext cx="2970789" cy="1088163"/>
      </dsp:txXfrm>
    </dsp:sp>
    <dsp:sp modelId="{334A5112-8DCC-44F6-84E2-BC21C6E3E2BB}">
      <dsp:nvSpPr>
        <dsp:cNvPr id="0" name=""/>
        <dsp:cNvSpPr/>
      </dsp:nvSpPr>
      <dsp:spPr>
        <a:xfrm rot="10800000">
          <a:off x="3162745" y="3297272"/>
          <a:ext cx="2497682" cy="1311239"/>
        </a:xfrm>
        <a:prstGeom prst="trapezoid">
          <a:avLst>
            <a:gd name="adj" fmla="val 96154"/>
          </a:avLst>
        </a:pr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Diagnoza</a:t>
          </a:r>
          <a:r>
            <a:rPr lang="pl-PL" sz="14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w poradni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b="1" kern="1200" dirty="0">
            <a:solidFill>
              <a:srgbClr val="FF0000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10800000">
        <a:off x="3162745" y="3297272"/>
        <a:ext cx="2497682" cy="13112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3685F-DEBC-4E19-AC78-AC258663E8F5}">
      <dsp:nvSpPr>
        <dsp:cNvPr id="0" name=""/>
        <dsp:cNvSpPr/>
      </dsp:nvSpPr>
      <dsp:spPr>
        <a:xfrm rot="5400000">
          <a:off x="633865" y="167752"/>
          <a:ext cx="956317" cy="221923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CB2E0-FE82-410C-8FA6-7D1AD4AE2290}">
      <dsp:nvSpPr>
        <dsp:cNvPr id="0" name=""/>
        <dsp:cNvSpPr/>
      </dsp:nvSpPr>
      <dsp:spPr>
        <a:xfrm>
          <a:off x="225620" y="1049476"/>
          <a:ext cx="1921359" cy="102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Rozpoznanie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 zaspakajanie potrzeb...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pl-PL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 szkole</a:t>
          </a:r>
        </a:p>
      </dsp:txBody>
      <dsp:txXfrm>
        <a:off x="225620" y="1049476"/>
        <a:ext cx="1921359" cy="1026685"/>
      </dsp:txXfrm>
    </dsp:sp>
    <dsp:sp modelId="{6197C415-4B78-4AA7-A608-A4DDD0923066}">
      <dsp:nvSpPr>
        <dsp:cNvPr id="0" name=""/>
        <dsp:cNvSpPr/>
      </dsp:nvSpPr>
      <dsp:spPr>
        <a:xfrm>
          <a:off x="1924836" y="482938"/>
          <a:ext cx="250038" cy="250038"/>
        </a:xfrm>
        <a:prstGeom prst="triangle">
          <a:avLst>
            <a:gd name="adj" fmla="val 1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A3512-BE3E-4978-9C70-786F36E11FA6}">
      <dsp:nvSpPr>
        <dsp:cNvPr id="0" name=""/>
        <dsp:cNvSpPr/>
      </dsp:nvSpPr>
      <dsp:spPr>
        <a:xfrm rot="5400000">
          <a:off x="3095792" y="-284389"/>
          <a:ext cx="875319" cy="232063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38A91-8E5A-49A8-92BC-AC643F24A2EA}">
      <dsp:nvSpPr>
        <dsp:cNvPr id="0" name=""/>
        <dsp:cNvSpPr/>
      </dsp:nvSpPr>
      <dsp:spPr>
        <a:xfrm>
          <a:off x="2608219" y="580568"/>
          <a:ext cx="1999016" cy="1161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Diagnoza specjalistyczna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 PPP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-opinia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-orzeczenie</a:t>
          </a:r>
        </a:p>
      </dsp:txBody>
      <dsp:txXfrm>
        <a:off x="2608219" y="580568"/>
        <a:ext cx="1999016" cy="1161618"/>
      </dsp:txXfrm>
    </dsp:sp>
    <dsp:sp modelId="{236B5A47-3D61-4791-972F-8FBFF83C9F3D}">
      <dsp:nvSpPr>
        <dsp:cNvPr id="0" name=""/>
        <dsp:cNvSpPr/>
      </dsp:nvSpPr>
      <dsp:spPr>
        <a:xfrm>
          <a:off x="4453407" y="154717"/>
          <a:ext cx="250038" cy="250038"/>
        </a:xfrm>
        <a:prstGeom prst="triangle">
          <a:avLst>
            <a:gd name="adj" fmla="val 10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7ABDC-8B38-4583-B22F-3AECD9FFDADD}">
      <dsp:nvSpPr>
        <dsp:cNvPr id="0" name=""/>
        <dsp:cNvSpPr/>
      </dsp:nvSpPr>
      <dsp:spPr>
        <a:xfrm rot="5400000">
          <a:off x="5558510" y="-721169"/>
          <a:ext cx="626147" cy="2255445"/>
        </a:xfrm>
        <a:prstGeom prst="corner">
          <a:avLst>
            <a:gd name="adj1" fmla="val 16120"/>
            <a:gd name="adj2" fmla="val 1611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3A331-8916-4A5D-949E-2B1A2791FE03}">
      <dsp:nvSpPr>
        <dsp:cNvPr id="0" name=""/>
        <dsp:cNvSpPr/>
      </dsp:nvSpPr>
      <dsp:spPr>
        <a:xfrm>
          <a:off x="4840398" y="223813"/>
          <a:ext cx="2215740" cy="129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Wsparcie w szkole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 w domu na podstawie opinii/orzeczenia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Konsultacje szkolne z udziałem specjalistów z PPP</a:t>
          </a:r>
        </a:p>
      </dsp:txBody>
      <dsp:txXfrm>
        <a:off x="4840398" y="223813"/>
        <a:ext cx="2215740" cy="12974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0B73D-2E02-40D0-A633-0F4BFCA9CABD}">
      <dsp:nvSpPr>
        <dsp:cNvPr id="0" name=""/>
        <dsp:cNvSpPr/>
      </dsp:nvSpPr>
      <dsp:spPr>
        <a:xfrm>
          <a:off x="5055351" y="3528506"/>
          <a:ext cx="2864685" cy="1032185"/>
        </a:xfrm>
        <a:prstGeom prst="roundRect">
          <a:avLst>
            <a:gd name="adj" fmla="val 10000"/>
          </a:avLst>
        </a:prstGeo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Klasy terapeutyczne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</dsp:txBody>
      <dsp:txXfrm>
        <a:off x="5937431" y="3809227"/>
        <a:ext cx="1959931" cy="728791"/>
      </dsp:txXfrm>
    </dsp:sp>
    <dsp:sp modelId="{CAB83A24-9695-4970-8A3B-F1E443014AD0}">
      <dsp:nvSpPr>
        <dsp:cNvPr id="0" name=""/>
        <dsp:cNvSpPr/>
      </dsp:nvSpPr>
      <dsp:spPr>
        <a:xfrm>
          <a:off x="0" y="2880434"/>
          <a:ext cx="2609550" cy="1685913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Zajęcia związane z wyborem kierunku kształcenia  w szkole zgodnie </a:t>
          </a:r>
          <a:r>
            <a:rPr lang="pl-PL" sz="1400" b="1" kern="1200" dirty="0">
              <a:solidFill>
                <a:srgbClr val="C00000"/>
              </a:solidFill>
              <a:latin typeface="Calibri"/>
              <a:ea typeface="+mn-ea"/>
              <a:cs typeface="+mn-cs"/>
            </a:rPr>
            <a:t>uzupełniają PPP </a:t>
          </a:r>
          <a:r>
            <a:rPr lang="pl-P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r>
            <a:rPr lang="pl-PL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§ 18</a:t>
          </a:r>
          <a:endParaRPr lang="pl-PL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034" y="3338946"/>
        <a:ext cx="1752617" cy="1190367"/>
      </dsp:txXfrm>
    </dsp:sp>
    <dsp:sp modelId="{9A19696F-F5ED-4DEE-B40B-4905EB76CB86}">
      <dsp:nvSpPr>
        <dsp:cNvPr id="0" name=""/>
        <dsp:cNvSpPr/>
      </dsp:nvSpPr>
      <dsp:spPr>
        <a:xfrm>
          <a:off x="4882977" y="81446"/>
          <a:ext cx="3036632" cy="973539"/>
        </a:xfrm>
        <a:prstGeom prst="roundRect">
          <a:avLst>
            <a:gd name="adj" fmla="val 10000"/>
          </a:avLst>
        </a:prstGeom>
        <a:solidFill>
          <a:srgbClr val="F04A8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Zindywidualizowana ścieżka kształcenia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Orzeczenie PPP </a:t>
          </a:r>
        </a:p>
      </dsp:txBody>
      <dsp:txXfrm>
        <a:off x="5815352" y="102831"/>
        <a:ext cx="2082872" cy="687384"/>
      </dsp:txXfrm>
    </dsp:sp>
    <dsp:sp modelId="{BD348E51-6F84-4E54-8549-62D27913CD5F}">
      <dsp:nvSpPr>
        <dsp:cNvPr id="0" name=""/>
        <dsp:cNvSpPr/>
      </dsp:nvSpPr>
      <dsp:spPr>
        <a:xfrm>
          <a:off x="0" y="42276"/>
          <a:ext cx="2341988" cy="1301109"/>
        </a:xfrm>
        <a:prstGeom prst="roundRect">
          <a:avLst>
            <a:gd name="adj" fmla="val 10000"/>
          </a:avLst>
        </a:prstGeom>
        <a:solidFill>
          <a:srgbClr val="EC4E7F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specjalistyczne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Opinia PPP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Rozpoznanie w szkole</a:t>
          </a:r>
          <a:r>
            <a:rPr lang="pl-PL" sz="18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8581" y="70857"/>
        <a:ext cx="1582230" cy="918669"/>
      </dsp:txXfrm>
    </dsp:sp>
    <dsp:sp modelId="{81D525F7-99E1-441F-A67C-5D79C8209589}">
      <dsp:nvSpPr>
        <dsp:cNvPr id="0" name=""/>
        <dsp:cNvSpPr/>
      </dsp:nvSpPr>
      <dsp:spPr>
        <a:xfrm>
          <a:off x="1851827" y="568221"/>
          <a:ext cx="1819258" cy="1670354"/>
        </a:xfrm>
        <a:prstGeom prst="pieWedg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rozwijające uzdolnienia</a:t>
          </a:r>
        </a:p>
      </dsp:txBody>
      <dsp:txXfrm>
        <a:off x="2384675" y="1057456"/>
        <a:ext cx="1286410" cy="1181119"/>
      </dsp:txXfrm>
    </dsp:sp>
    <dsp:sp modelId="{381DBD70-981C-4529-BACE-47579FEB8818}">
      <dsp:nvSpPr>
        <dsp:cNvPr id="0" name=""/>
        <dsp:cNvSpPr/>
      </dsp:nvSpPr>
      <dsp:spPr>
        <a:xfrm rot="5400000">
          <a:off x="3882139" y="538145"/>
          <a:ext cx="1670374" cy="1730507"/>
        </a:xfrm>
        <a:prstGeom prst="pieWedg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rozwijające umiejętności uczenia się</a:t>
          </a:r>
        </a:p>
      </dsp:txBody>
      <dsp:txXfrm rot="-5400000">
        <a:off x="3852073" y="1057453"/>
        <a:ext cx="1223653" cy="1181133"/>
      </dsp:txXfrm>
    </dsp:sp>
    <dsp:sp modelId="{05916DD7-6B0E-4CF1-B94B-18CBC41E2618}">
      <dsp:nvSpPr>
        <dsp:cNvPr id="0" name=""/>
        <dsp:cNvSpPr/>
      </dsp:nvSpPr>
      <dsp:spPr>
        <a:xfrm rot="10800000">
          <a:off x="3887791" y="2449403"/>
          <a:ext cx="1719693" cy="1693005"/>
        </a:xfrm>
        <a:prstGeom prst="pieWedg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Zajęcia </a:t>
          </a:r>
          <a:r>
            <a:rPr lang="pl-PL" sz="1400" b="1" kern="1200" dirty="0" err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dydaktyczno</a:t>
          </a:r>
          <a:endParaRPr lang="pl-PL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wyrównawcze</a:t>
          </a:r>
        </a:p>
      </dsp:txBody>
      <dsp:txXfrm rot="10800000">
        <a:off x="3887791" y="2449403"/>
        <a:ext cx="1216007" cy="1197135"/>
      </dsp:txXfrm>
    </dsp:sp>
    <dsp:sp modelId="{3DEC0DEC-5AA5-4919-954C-9EB469A1E496}">
      <dsp:nvSpPr>
        <dsp:cNvPr id="0" name=""/>
        <dsp:cNvSpPr/>
      </dsp:nvSpPr>
      <dsp:spPr>
        <a:xfrm rot="16200000">
          <a:off x="1924871" y="2337686"/>
          <a:ext cx="1644021" cy="1848408"/>
        </a:xfrm>
        <a:prstGeom prst="pieWedg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Porady  konsultacje warsztaty </a:t>
          </a:r>
        </a:p>
      </dsp:txBody>
      <dsp:txXfrm rot="5400000">
        <a:off x="2364064" y="2439880"/>
        <a:ext cx="1307022" cy="1162498"/>
      </dsp:txXfrm>
    </dsp:sp>
    <dsp:sp modelId="{E39FCAED-B08D-45D1-8201-DD8D1E5217A3}">
      <dsp:nvSpPr>
        <dsp:cNvPr id="0" name=""/>
        <dsp:cNvSpPr/>
      </dsp:nvSpPr>
      <dsp:spPr>
        <a:xfrm>
          <a:off x="3360990" y="1993788"/>
          <a:ext cx="680041" cy="591340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2A11E-06B3-432B-BF1D-3F212B99D41B}">
      <dsp:nvSpPr>
        <dsp:cNvPr id="0" name=""/>
        <dsp:cNvSpPr/>
      </dsp:nvSpPr>
      <dsp:spPr>
        <a:xfrm rot="10800000">
          <a:off x="3403302" y="2255726"/>
          <a:ext cx="680041" cy="591340"/>
        </a:xfrm>
        <a:prstGeom prst="circularArrow">
          <a:avLst/>
        </a:prstGeom>
        <a:solidFill>
          <a:schemeClr val="tx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494F6-1C92-405E-842C-4839C9360993}">
      <dsp:nvSpPr>
        <dsp:cNvPr id="0" name=""/>
        <dsp:cNvSpPr/>
      </dsp:nvSpPr>
      <dsp:spPr>
        <a:xfrm>
          <a:off x="4148" y="1997"/>
          <a:ext cx="8389495" cy="1223221"/>
        </a:xfrm>
        <a:prstGeom prst="roundRect">
          <a:avLst>
            <a:gd name="adj" fmla="val 10000"/>
          </a:avLst>
        </a:prstGeom>
        <a:solidFill>
          <a:srgbClr val="EC4E7F"/>
        </a:solidFill>
        <a:ln w="12700" cap="flat" cmpd="sng" algn="ctr">
          <a:solidFill>
            <a:srgbClr val="FEB80A">
              <a:shade val="5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Zindywidualizowanej ścieżki  nie organizuje się dla:</a:t>
          </a:r>
        </a:p>
      </dsp:txBody>
      <dsp:txXfrm>
        <a:off x="39975" y="37824"/>
        <a:ext cx="8317841" cy="1151567"/>
      </dsp:txXfrm>
    </dsp:sp>
    <dsp:sp modelId="{1283F36A-3B1C-497B-BD4A-7AFBA8BE27BA}">
      <dsp:nvSpPr>
        <dsp:cNvPr id="0" name=""/>
        <dsp:cNvSpPr/>
      </dsp:nvSpPr>
      <dsp:spPr>
        <a:xfrm>
          <a:off x="12337" y="1339343"/>
          <a:ext cx="6310262" cy="122322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ysClr val="window" lastClr="FFFFF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uczniów objętych kształceniem specjalnym zgodnie z przepisami wydanymi na podstawie art. 127 ust. 19 pkt 2 UPO</a:t>
          </a:r>
        </a:p>
      </dsp:txBody>
      <dsp:txXfrm>
        <a:off x="48164" y="1375170"/>
        <a:ext cx="6238608" cy="1151567"/>
      </dsp:txXfrm>
    </dsp:sp>
    <dsp:sp modelId="{6875BBB8-41BE-4C90-98F5-B4716F032DB5}">
      <dsp:nvSpPr>
        <dsp:cNvPr id="0" name=""/>
        <dsp:cNvSpPr/>
      </dsp:nvSpPr>
      <dsp:spPr>
        <a:xfrm>
          <a:off x="12337" y="2676690"/>
          <a:ext cx="2073416" cy="122322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niepełnosprawnych</a:t>
          </a:r>
        </a:p>
      </dsp:txBody>
      <dsp:txXfrm>
        <a:off x="48164" y="2712517"/>
        <a:ext cx="2001762" cy="1151567"/>
      </dsp:txXfrm>
    </dsp:sp>
    <dsp:sp modelId="{E314DB6C-3FE0-4CA5-89E5-EAAC440D8025}">
      <dsp:nvSpPr>
        <dsp:cNvPr id="0" name=""/>
        <dsp:cNvSpPr/>
      </dsp:nvSpPr>
      <dsp:spPr>
        <a:xfrm>
          <a:off x="2165680" y="2676690"/>
          <a:ext cx="2032102" cy="122322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zagrożonych niedostosowaniem społecznym</a:t>
          </a:r>
        </a:p>
      </dsp:txBody>
      <dsp:txXfrm>
        <a:off x="2201507" y="2712517"/>
        <a:ext cx="1960448" cy="1151567"/>
      </dsp:txXfrm>
    </dsp:sp>
    <dsp:sp modelId="{92C982CA-8008-4CD0-A9D6-3BAD663E3B70}">
      <dsp:nvSpPr>
        <dsp:cNvPr id="0" name=""/>
        <dsp:cNvSpPr/>
      </dsp:nvSpPr>
      <dsp:spPr>
        <a:xfrm>
          <a:off x="4277708" y="2676690"/>
          <a:ext cx="2044890" cy="1223221"/>
        </a:xfrm>
        <a:prstGeom prst="roundRect">
          <a:avLst>
            <a:gd name="adj" fmla="val 10000"/>
          </a:avLst>
        </a:prstGeom>
        <a:gradFill rotWithShape="1">
          <a:gsLst>
            <a:gs pos="0">
              <a:sysClr val="windowText" lastClr="000000">
                <a:lumMod val="110000"/>
                <a:satMod val="105000"/>
                <a:tint val="67000"/>
              </a:sysClr>
            </a:gs>
            <a:gs pos="50000">
              <a:sysClr val="windowText" lastClr="000000">
                <a:lumMod val="105000"/>
                <a:satMod val="103000"/>
                <a:tint val="73000"/>
              </a:sysClr>
            </a:gs>
            <a:gs pos="100000">
              <a:sysClr val="windowText" lastClr="000000">
                <a:lumMod val="105000"/>
                <a:satMod val="109000"/>
                <a:tint val="81000"/>
              </a:sys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niedostosowanych społecznie</a:t>
          </a:r>
        </a:p>
      </dsp:txBody>
      <dsp:txXfrm>
        <a:off x="4313535" y="2712517"/>
        <a:ext cx="1973236" cy="1151567"/>
      </dsp:txXfrm>
    </dsp:sp>
    <dsp:sp modelId="{94A8A195-F1D6-4BEA-A624-3123DEFD804E}">
      <dsp:nvSpPr>
        <dsp:cNvPr id="0" name=""/>
        <dsp:cNvSpPr/>
      </dsp:nvSpPr>
      <dsp:spPr>
        <a:xfrm>
          <a:off x="6482452" y="1339343"/>
          <a:ext cx="1903002" cy="3699218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uczniów objętych indywidualnym obowiązkowym rocznym przygotowaniem przedszkolnym albo indywidualnym nauczaniem zgodnie z przepisami wydanymi na podstawie art. 127 ust. 20 UPO</a:t>
          </a:r>
        </a:p>
      </dsp:txBody>
      <dsp:txXfrm>
        <a:off x="6538189" y="1395080"/>
        <a:ext cx="1791528" cy="35877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C4111-8250-4CF9-8050-9CBF681572B6}">
      <dsp:nvSpPr>
        <dsp:cNvPr id="0" name=""/>
        <dsp:cNvSpPr/>
      </dsp:nvSpPr>
      <dsp:spPr>
        <a:xfrm>
          <a:off x="326437" y="90214"/>
          <a:ext cx="2279918" cy="13035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59690-8E56-4968-9194-F6385C5B1093}">
      <dsp:nvSpPr>
        <dsp:cNvPr id="0" name=""/>
        <dsp:cNvSpPr/>
      </dsp:nvSpPr>
      <dsp:spPr>
        <a:xfrm>
          <a:off x="617834" y="560839"/>
          <a:ext cx="1694187" cy="36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ogólnodostępna</a:t>
          </a:r>
        </a:p>
      </dsp:txBody>
      <dsp:txXfrm>
        <a:off x="617834" y="560839"/>
        <a:ext cx="1694187" cy="362039"/>
      </dsp:txXfrm>
    </dsp:sp>
    <dsp:sp modelId="{B489E04C-5C9B-48EC-B104-2969A24A9302}">
      <dsp:nvSpPr>
        <dsp:cNvPr id="0" name=""/>
        <dsp:cNvSpPr/>
      </dsp:nvSpPr>
      <dsp:spPr>
        <a:xfrm>
          <a:off x="-158728" y="839206"/>
          <a:ext cx="2526241" cy="13035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061C7-9428-4A75-B994-AE0A732105A1}">
      <dsp:nvSpPr>
        <dsp:cNvPr id="0" name=""/>
        <dsp:cNvSpPr/>
      </dsp:nvSpPr>
      <dsp:spPr>
        <a:xfrm>
          <a:off x="336575" y="1314164"/>
          <a:ext cx="1535633" cy="36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integracyjna</a:t>
          </a:r>
        </a:p>
      </dsp:txBody>
      <dsp:txXfrm>
        <a:off x="336575" y="1314164"/>
        <a:ext cx="1535633" cy="362039"/>
      </dsp:txXfrm>
    </dsp:sp>
    <dsp:sp modelId="{FA9AA3AF-D1F4-4C47-B5C5-7D3D7E09A505}">
      <dsp:nvSpPr>
        <dsp:cNvPr id="0" name=""/>
        <dsp:cNvSpPr/>
      </dsp:nvSpPr>
      <dsp:spPr>
        <a:xfrm>
          <a:off x="468937" y="1757600"/>
          <a:ext cx="1970292" cy="11202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F9FA0-6DA5-4CFF-992C-B6BF59F75C16}">
      <dsp:nvSpPr>
        <dsp:cNvPr id="0" name=""/>
        <dsp:cNvSpPr/>
      </dsp:nvSpPr>
      <dsp:spPr>
        <a:xfrm>
          <a:off x="701033" y="2068571"/>
          <a:ext cx="1531215" cy="36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szkoła/klasa specjalna</a:t>
          </a:r>
        </a:p>
      </dsp:txBody>
      <dsp:txXfrm>
        <a:off x="701033" y="2068571"/>
        <a:ext cx="1531215" cy="3620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2DF40-04CE-418B-9D98-6F1C45DEF288}">
      <dsp:nvSpPr>
        <dsp:cNvPr id="0" name=""/>
        <dsp:cNvSpPr/>
      </dsp:nvSpPr>
      <dsp:spPr>
        <a:xfrm>
          <a:off x="-4151295" y="-637054"/>
          <a:ext cx="4946516" cy="4946516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BAF7-8C63-4308-AF17-07C82E4D38D2}">
      <dsp:nvSpPr>
        <dsp:cNvPr id="0" name=""/>
        <dsp:cNvSpPr/>
      </dsp:nvSpPr>
      <dsp:spPr>
        <a:xfrm>
          <a:off x="359541" y="60950"/>
          <a:ext cx="7438328" cy="615319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1.</a:t>
          </a:r>
          <a:r>
            <a:rPr lang="pl-PL" sz="1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Realizację zaleceń zawartych w orzeczeniu o potrzebie kształcenia specjalnego</a:t>
          </a:r>
        </a:p>
      </dsp:txBody>
      <dsp:txXfrm>
        <a:off x="359541" y="60950"/>
        <a:ext cx="7438328" cy="615319"/>
      </dsp:txXfrm>
    </dsp:sp>
    <dsp:sp modelId="{6D47E154-35D4-46AC-A13D-37E7B144B85A}">
      <dsp:nvSpPr>
        <dsp:cNvPr id="0" name=""/>
        <dsp:cNvSpPr/>
      </dsp:nvSpPr>
      <dsp:spPr>
        <a:xfrm>
          <a:off x="55661" y="145060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44E6B-4BD9-4FF5-A45C-2CCE776FA1FE}">
      <dsp:nvSpPr>
        <dsp:cNvPr id="0" name=""/>
        <dsp:cNvSpPr/>
      </dsp:nvSpPr>
      <dsp:spPr>
        <a:xfrm>
          <a:off x="615336" y="706353"/>
          <a:ext cx="7202801" cy="520448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2. 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Warunki do nauki, sprzęt specjalistyczny i środki dydaktyczne, odpowiednie ze względu na indywidualne potrzeby </a:t>
          </a:r>
        </a:p>
      </dsp:txBody>
      <dsp:txXfrm>
        <a:off x="615336" y="706353"/>
        <a:ext cx="7202801" cy="520448"/>
      </dsp:txXfrm>
    </dsp:sp>
    <dsp:sp modelId="{EA0A6ACD-D9FB-461F-BB0B-F2497FA8842D}">
      <dsp:nvSpPr>
        <dsp:cNvPr id="0" name=""/>
        <dsp:cNvSpPr/>
      </dsp:nvSpPr>
      <dsp:spPr>
        <a:xfrm>
          <a:off x="373692" y="724933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B380A-EDA0-4CD2-BA73-DAB5CDAE1197}">
      <dsp:nvSpPr>
        <dsp:cNvPr id="0" name=""/>
        <dsp:cNvSpPr/>
      </dsp:nvSpPr>
      <dsp:spPr>
        <a:xfrm>
          <a:off x="760764" y="1353135"/>
          <a:ext cx="7057374" cy="386631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3. </a:t>
          </a:r>
          <a:r>
            <a:rPr lang="pl-P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Z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ajęcia specjalistyczne, </a:t>
          </a:r>
          <a:r>
            <a:rPr lang="pl-PL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pomoc </a:t>
          </a:r>
          <a:r>
            <a:rPr lang="pl-PL" sz="1600" b="1" kern="1200" dirty="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psychologiczno</a:t>
          </a:r>
          <a:r>
            <a:rPr lang="pl-PL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- pedagogiczna </a:t>
          </a:r>
        </a:p>
      </dsp:txBody>
      <dsp:txXfrm>
        <a:off x="760764" y="1353135"/>
        <a:ext cx="7057374" cy="386631"/>
      </dsp:txXfrm>
    </dsp:sp>
    <dsp:sp modelId="{7E0F9B25-3B17-424D-88E6-041AF61659B7}">
      <dsp:nvSpPr>
        <dsp:cNvPr id="0" name=""/>
        <dsp:cNvSpPr/>
      </dsp:nvSpPr>
      <dsp:spPr>
        <a:xfrm>
          <a:off x="519119" y="1304806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D8668-238E-4D6D-B4E9-6AB4CF67C0FE}">
      <dsp:nvSpPr>
        <dsp:cNvPr id="0" name=""/>
        <dsp:cNvSpPr/>
      </dsp:nvSpPr>
      <dsp:spPr>
        <a:xfrm>
          <a:off x="760764" y="1813868"/>
          <a:ext cx="7057374" cy="624177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  <a:r>
            <a:rPr lang="pl-PL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Inne zajęcia, w szczególności rewalidacyjne, socjoterapeutyczne, resocjalizacyjne</a:t>
          </a:r>
        </a:p>
      </dsp:txBody>
      <dsp:txXfrm>
        <a:off x="760764" y="1813868"/>
        <a:ext cx="7057374" cy="624177"/>
      </dsp:txXfrm>
    </dsp:sp>
    <dsp:sp modelId="{9A7AB82D-BDE8-49A0-BD09-ECED1B5800BF}">
      <dsp:nvSpPr>
        <dsp:cNvPr id="0" name=""/>
        <dsp:cNvSpPr/>
      </dsp:nvSpPr>
      <dsp:spPr>
        <a:xfrm>
          <a:off x="519119" y="1884312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10F3B-9CE9-44A9-B24F-EAF04B82DB08}">
      <dsp:nvSpPr>
        <dsp:cNvPr id="0" name=""/>
        <dsp:cNvSpPr/>
      </dsp:nvSpPr>
      <dsp:spPr>
        <a:xfrm>
          <a:off x="615336" y="2512514"/>
          <a:ext cx="7202801" cy="386631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5. </a:t>
          </a:r>
          <a:r>
            <a:rPr lang="pl-P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ntegrację uczniów ze środowiskiem rówieśniczym </a:t>
          </a:r>
        </a:p>
      </dsp:txBody>
      <dsp:txXfrm>
        <a:off x="615336" y="2512514"/>
        <a:ext cx="7202801" cy="386631"/>
      </dsp:txXfrm>
    </dsp:sp>
    <dsp:sp modelId="{55053417-CB66-4E43-9310-554650DBC841}">
      <dsp:nvSpPr>
        <dsp:cNvPr id="0" name=""/>
        <dsp:cNvSpPr/>
      </dsp:nvSpPr>
      <dsp:spPr>
        <a:xfrm>
          <a:off x="373692" y="2464185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CEDF9-ECDD-499B-981F-A24F1E074F7B}">
      <dsp:nvSpPr>
        <dsp:cNvPr id="0" name=""/>
        <dsp:cNvSpPr/>
      </dsp:nvSpPr>
      <dsp:spPr>
        <a:xfrm>
          <a:off x="297306" y="3092387"/>
          <a:ext cx="7520831" cy="386631"/>
        </a:xfrm>
        <a:prstGeom prst="rect">
          <a:avLst/>
        </a:prstGeom>
        <a:solidFill>
          <a:srgbClr val="EC4E7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pl-PL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</a:t>
          </a:r>
          <a:r>
            <a:rPr lang="pl-PL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rzygotowanie uczniów do samodzielności w życiu dorosłym.</a:t>
          </a:r>
        </a:p>
      </dsp:txBody>
      <dsp:txXfrm>
        <a:off x="297306" y="3092387"/>
        <a:ext cx="7520831" cy="386631"/>
      </dsp:txXfrm>
    </dsp:sp>
    <dsp:sp modelId="{14BCE5CA-D1F1-4BAD-B262-FC5AF96D0F0F}">
      <dsp:nvSpPr>
        <dsp:cNvPr id="0" name=""/>
        <dsp:cNvSpPr/>
      </dsp:nvSpPr>
      <dsp:spPr>
        <a:xfrm>
          <a:off x="55661" y="3044058"/>
          <a:ext cx="483288" cy="4832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B9F2B-1C72-4D31-87C5-993DAC943B82}">
      <dsp:nvSpPr>
        <dsp:cNvPr id="0" name=""/>
        <dsp:cNvSpPr/>
      </dsp:nvSpPr>
      <dsp:spPr>
        <a:xfrm>
          <a:off x="0" y="2334"/>
          <a:ext cx="7856168" cy="691502"/>
        </a:xfrm>
        <a:prstGeom prst="roundRect">
          <a:avLst/>
        </a:prstGeom>
        <a:solidFill>
          <a:srgbClr val="F04A8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Zajęcia rewalidacyjne </a:t>
          </a:r>
        </a:p>
      </dsp:txBody>
      <dsp:txXfrm>
        <a:off x="33756" y="36090"/>
        <a:ext cx="7788656" cy="623990"/>
      </dsp:txXfrm>
    </dsp:sp>
    <dsp:sp modelId="{40A91FF8-55FD-44A7-8EC6-0D2A123F6363}">
      <dsp:nvSpPr>
        <dsp:cNvPr id="0" name=""/>
        <dsp:cNvSpPr/>
      </dsp:nvSpPr>
      <dsp:spPr>
        <a:xfrm>
          <a:off x="0" y="693836"/>
          <a:ext cx="7856168" cy="3624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33" tIns="25400" rIns="142240" bIns="25400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Określone w ramowych planach nauczania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Minimalny </a:t>
          </a:r>
          <a:r>
            <a:rPr lang="pl-PL" sz="20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wymiar godzi zajęć rewalidacyjnych dla  uczniów niepełnosprawnych objętych kształceniem specjalnym wynosi: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20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w oddziale specjalnym 12 godzin (10 godzin</a:t>
          </a:r>
          <a:r>
            <a:rPr lang="pl-PL" sz="2000" b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szkoły podstawowe </a:t>
          </a:r>
          <a:br>
            <a:rPr lang="pl-PL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20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gimnazja specjalne dla uczniów z dysfunkcją intelektualną w stopniu umiarkowanym lub znacznym)</a:t>
          </a:r>
          <a:endParaRPr lang="pl-PL" sz="2400" b="0" u="sng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000" b="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0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 oddziale ogólnodostępnym i integracyjnym </a:t>
          </a:r>
          <a:r>
            <a:rPr lang="pl-PL" sz="2000" b="0" u="sng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 2 godziny na ucznia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b="1" u="sng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A przedszkole? </a:t>
          </a:r>
        </a:p>
      </dsp:txBody>
      <dsp:txXfrm>
        <a:off x="0" y="693836"/>
        <a:ext cx="7856168" cy="3624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1C5B5-2E13-4EE8-A55B-52B9AD41197F}">
      <dsp:nvSpPr>
        <dsp:cNvPr id="0" name=""/>
        <dsp:cNvSpPr/>
      </dsp:nvSpPr>
      <dsp:spPr>
        <a:xfrm>
          <a:off x="2316514" y="219203"/>
          <a:ext cx="3070225" cy="83998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Wielospecjalistyczna ocena funkcjonowania ucznia</a:t>
          </a:r>
        </a:p>
      </dsp:txBody>
      <dsp:txXfrm>
        <a:off x="2341116" y="243805"/>
        <a:ext cx="3021021" cy="790784"/>
      </dsp:txXfrm>
    </dsp:sp>
    <dsp:sp modelId="{A274C700-03DF-4051-B3E6-051A7F364FE2}">
      <dsp:nvSpPr>
        <dsp:cNvPr id="0" name=""/>
        <dsp:cNvSpPr/>
      </dsp:nvSpPr>
      <dsp:spPr>
        <a:xfrm rot="2550135">
          <a:off x="4479126" y="1350887"/>
          <a:ext cx="595999" cy="387336"/>
        </a:xfrm>
        <a:prstGeom prst="leftRightArrow">
          <a:avLst>
            <a:gd name="adj1" fmla="val 60000"/>
            <a:gd name="adj2" fmla="val 50000"/>
          </a:avLst>
        </a:prstGeom>
        <a:solidFill>
          <a:srgbClr val="F04A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5327" y="1428354"/>
        <a:ext cx="363597" cy="232402"/>
      </dsp:txXfrm>
    </dsp:sp>
    <dsp:sp modelId="{EAD53864-2B32-4217-9801-F03A4FCEDD77}">
      <dsp:nvSpPr>
        <dsp:cNvPr id="0" name=""/>
        <dsp:cNvSpPr/>
      </dsp:nvSpPr>
      <dsp:spPr>
        <a:xfrm>
          <a:off x="4849439" y="1876728"/>
          <a:ext cx="1620371" cy="83864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Diagnoza</a:t>
          </a:r>
        </a:p>
      </dsp:txBody>
      <dsp:txXfrm>
        <a:off x="4874002" y="1901291"/>
        <a:ext cx="1571245" cy="789523"/>
      </dsp:txXfrm>
    </dsp:sp>
    <dsp:sp modelId="{DBFC8048-9167-4CA8-9D51-7A64499C013A}">
      <dsp:nvSpPr>
        <dsp:cNvPr id="0" name=""/>
        <dsp:cNvSpPr/>
      </dsp:nvSpPr>
      <dsp:spPr>
        <a:xfrm rot="8466739">
          <a:off x="4778092" y="2849574"/>
          <a:ext cx="606555" cy="387336"/>
        </a:xfrm>
        <a:prstGeom prst="leftRightArrow">
          <a:avLst>
            <a:gd name="adj1" fmla="val 60000"/>
            <a:gd name="adj2" fmla="val 50000"/>
          </a:avLst>
        </a:prstGeom>
        <a:solidFill>
          <a:srgbClr val="F04A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894293" y="2927041"/>
        <a:ext cx="374153" cy="232402"/>
      </dsp:txXfrm>
    </dsp:sp>
    <dsp:sp modelId="{22336723-830F-4C08-AE01-959A9EF6021B}">
      <dsp:nvSpPr>
        <dsp:cNvPr id="0" name=""/>
        <dsp:cNvSpPr/>
      </dsp:nvSpPr>
      <dsp:spPr>
        <a:xfrm>
          <a:off x="1494023" y="3278154"/>
          <a:ext cx="4946703" cy="76554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Wnioski sformułowane na podstawie diagnozy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Proponowane formy pracy z uczniem </a:t>
          </a:r>
        </a:p>
      </dsp:txBody>
      <dsp:txXfrm>
        <a:off x="1516445" y="3300576"/>
        <a:ext cx="4901859" cy="720698"/>
      </dsp:txXfrm>
    </dsp:sp>
    <dsp:sp modelId="{B15D8516-CE0A-4352-BD3E-0990FA3D53FF}">
      <dsp:nvSpPr>
        <dsp:cNvPr id="0" name=""/>
        <dsp:cNvSpPr/>
      </dsp:nvSpPr>
      <dsp:spPr>
        <a:xfrm rot="12769898">
          <a:off x="2260298" y="2834570"/>
          <a:ext cx="602776" cy="387336"/>
        </a:xfrm>
        <a:prstGeom prst="leftRightArrow">
          <a:avLst>
            <a:gd name="adj1" fmla="val 60000"/>
            <a:gd name="adj2" fmla="val 50000"/>
          </a:avLst>
        </a:prstGeom>
        <a:solidFill>
          <a:srgbClr val="F04A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376499" y="2912037"/>
        <a:ext cx="370374" cy="232402"/>
      </dsp:txXfrm>
    </dsp:sp>
    <dsp:sp modelId="{EEFCE0AD-5218-442B-844C-0FF2E2FF82E2}">
      <dsp:nvSpPr>
        <dsp:cNvPr id="0" name=""/>
        <dsp:cNvSpPr/>
      </dsp:nvSpPr>
      <dsp:spPr>
        <a:xfrm>
          <a:off x="853195" y="1972749"/>
          <a:ext cx="2170211" cy="75788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Zalecenia zawarte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 orzeczeniu o  KS</a:t>
          </a:r>
        </a:p>
      </dsp:txBody>
      <dsp:txXfrm>
        <a:off x="875393" y="1994947"/>
        <a:ext cx="2125815" cy="713488"/>
      </dsp:txXfrm>
    </dsp:sp>
    <dsp:sp modelId="{C7FEB125-FAB4-49E3-81AF-C8881F98479A}">
      <dsp:nvSpPr>
        <dsp:cNvPr id="0" name=""/>
        <dsp:cNvSpPr/>
      </dsp:nvSpPr>
      <dsp:spPr>
        <a:xfrm rot="19090220">
          <a:off x="2598797" y="1341649"/>
          <a:ext cx="575252" cy="387336"/>
        </a:xfrm>
        <a:prstGeom prst="leftRightArrow">
          <a:avLst>
            <a:gd name="adj1" fmla="val 60000"/>
            <a:gd name="adj2" fmla="val 50000"/>
          </a:avLst>
        </a:prstGeom>
        <a:solidFill>
          <a:srgbClr val="F04A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14998" y="1419116"/>
        <a:ext cx="342850" cy="2324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6066-1C70-46EC-AA29-539A659162F0}">
      <dsp:nvSpPr>
        <dsp:cNvPr id="0" name=""/>
        <dsp:cNvSpPr/>
      </dsp:nvSpPr>
      <dsp:spPr>
        <a:xfrm rot="5400000">
          <a:off x="2340715" y="2001681"/>
          <a:ext cx="502359" cy="5719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ADDC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D256-DADC-4411-BB0C-1FB88190F78F}">
      <dsp:nvSpPr>
        <dsp:cNvPr id="0" name=""/>
        <dsp:cNvSpPr/>
      </dsp:nvSpPr>
      <dsp:spPr>
        <a:xfrm>
          <a:off x="0" y="111807"/>
          <a:ext cx="5249676" cy="1208530"/>
        </a:xfrm>
        <a:prstGeom prst="roundRect">
          <a:avLst>
            <a:gd name="adj" fmla="val 166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l-PL" sz="1400" b="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Zindywidualizowana ścieżka kształcenia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dla ucznia objętego PPP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§ 12 Rozporządzenia o PPP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na podstawie Prawa Oświatowego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>
              <a:solidFill>
                <a:schemeClr val="bg1"/>
              </a:solidFill>
              <a:latin typeface="Calibri" panose="020F0502020204030204"/>
              <a:ea typeface="+mn-ea"/>
              <a:cs typeface="Times New Roman" panose="02020603050405020304" pitchFamily="18" charset="0"/>
            </a:rPr>
            <a:t>nie dłużej niż 1 rok szkolny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9006" y="170813"/>
        <a:ext cx="5131664" cy="1090518"/>
      </dsp:txXfrm>
    </dsp:sp>
    <dsp:sp modelId="{80EB99A4-A8F8-4CE5-BA1F-78F2A0E57675}">
      <dsp:nvSpPr>
        <dsp:cNvPr id="0" name=""/>
        <dsp:cNvSpPr/>
      </dsp:nvSpPr>
      <dsp:spPr>
        <a:xfrm>
          <a:off x="3053298" y="1501261"/>
          <a:ext cx="615065" cy="47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CB62A-9EEC-4290-8C17-7D0ACA9E76D7}">
      <dsp:nvSpPr>
        <dsp:cNvPr id="0" name=""/>
        <dsp:cNvSpPr/>
      </dsp:nvSpPr>
      <dsp:spPr>
        <a:xfrm rot="5400000">
          <a:off x="4745184" y="2890509"/>
          <a:ext cx="502359" cy="5719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ADDC">
            <a:tint val="50000"/>
            <a:hueOff val="1486123"/>
            <a:satOff val="-26785"/>
            <a:lumOff val="1075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3D495-37E0-404D-9833-DCB506D05EE3}">
      <dsp:nvSpPr>
        <dsp:cNvPr id="0" name=""/>
        <dsp:cNvSpPr/>
      </dsp:nvSpPr>
      <dsp:spPr>
        <a:xfrm>
          <a:off x="1341636" y="1592644"/>
          <a:ext cx="5018925" cy="1039701"/>
        </a:xfrm>
        <a:prstGeom prst="roundRect">
          <a:avLst>
            <a:gd name="adj" fmla="val 1667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Zajęcia realizowane indywidualnie z uczniem objętym kształceniem specjalnym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§6 ust. 1 pkt 8 Rozporządzenia o KS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zgodnie z IPET –indywidualnie lub w grupach do 5 uczniów </a:t>
          </a:r>
          <a:endParaRPr lang="pl-PL" sz="1400" b="1" kern="1200" dirty="0">
            <a:solidFill>
              <a:schemeClr val="bg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392399" y="1643407"/>
        <a:ext cx="4917399" cy="938175"/>
      </dsp:txXfrm>
    </dsp:sp>
    <dsp:sp modelId="{14F70473-180F-4263-B8F8-74863C24D29D}">
      <dsp:nvSpPr>
        <dsp:cNvPr id="0" name=""/>
        <dsp:cNvSpPr/>
      </dsp:nvSpPr>
      <dsp:spPr>
        <a:xfrm>
          <a:off x="5457767" y="2390090"/>
          <a:ext cx="615065" cy="47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230E6-F42F-4A9C-8B95-159DB64EDF7F}">
      <dsp:nvSpPr>
        <dsp:cNvPr id="0" name=""/>
        <dsp:cNvSpPr/>
      </dsp:nvSpPr>
      <dsp:spPr>
        <a:xfrm>
          <a:off x="4471916" y="2919951"/>
          <a:ext cx="3301574" cy="575668"/>
        </a:xfrm>
        <a:prstGeom prst="roundRect">
          <a:avLst>
            <a:gd name="adj" fmla="val 166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Indywidualne nauczanie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na okres od 30 dni do - 1 rok szkolny</a:t>
          </a:r>
        </a:p>
      </dsp:txBody>
      <dsp:txXfrm>
        <a:off x="4500023" y="2948058"/>
        <a:ext cx="3245360" cy="5194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BA9E9-9A8D-44BF-9ED9-04CE5E49B871}">
      <dsp:nvSpPr>
        <dsp:cNvPr id="0" name=""/>
        <dsp:cNvSpPr/>
      </dsp:nvSpPr>
      <dsp:spPr>
        <a:xfrm rot="5400000">
          <a:off x="702992" y="241585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6778-96F9-42F8-9A65-BF2D1D2DAA99}">
      <dsp:nvSpPr>
        <dsp:cNvPr id="0" name=""/>
        <dsp:cNvSpPr/>
      </dsp:nvSpPr>
      <dsp:spPr>
        <a:xfrm>
          <a:off x="385145" y="1218663"/>
          <a:ext cx="2769578" cy="1089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 specjalnych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Standard A + Waga wynikająca z KS</a:t>
          </a:r>
        </a:p>
      </dsp:txBody>
      <dsp:txXfrm>
        <a:off x="385145" y="1218663"/>
        <a:ext cx="2769578" cy="1089252"/>
      </dsp:txXfrm>
    </dsp:sp>
    <dsp:sp modelId="{FAB9EFF0-6EB7-4535-9E15-5A753D648820}">
      <dsp:nvSpPr>
        <dsp:cNvPr id="0" name=""/>
        <dsp:cNvSpPr/>
      </dsp:nvSpPr>
      <dsp:spPr>
        <a:xfrm>
          <a:off x="2124746" y="317075"/>
          <a:ext cx="385171" cy="385171"/>
        </a:xfrm>
        <a:prstGeom prst="triangle">
          <a:avLst>
            <a:gd name="adj" fmla="val 10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B4C83-9303-482C-8637-F71BDDBE61B1}">
      <dsp:nvSpPr>
        <dsp:cNvPr id="0" name=""/>
        <dsp:cNvSpPr/>
      </dsp:nvSpPr>
      <dsp:spPr>
        <a:xfrm rot="5400000">
          <a:off x="3584000" y="-78307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19770-24BB-4C1A-AAB1-58EEDC919851}">
      <dsp:nvSpPr>
        <dsp:cNvPr id="0" name=""/>
        <dsp:cNvSpPr/>
      </dsp:nvSpPr>
      <dsp:spPr>
        <a:xfrm>
          <a:off x="3405757" y="636373"/>
          <a:ext cx="2045593" cy="107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 ..... ogólnodostępnych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Tylko wagi  na KS</a:t>
          </a:r>
        </a:p>
      </dsp:txBody>
      <dsp:txXfrm>
        <a:off x="3405757" y="636373"/>
        <a:ext cx="2045593" cy="1077871"/>
      </dsp:txXfrm>
    </dsp:sp>
    <dsp:sp modelId="{78868CAF-211B-48DA-9EE1-1A8382BB28D4}">
      <dsp:nvSpPr>
        <dsp:cNvPr id="0" name=""/>
        <dsp:cNvSpPr/>
      </dsp:nvSpPr>
      <dsp:spPr>
        <a:xfrm>
          <a:off x="5005065" y="23093"/>
          <a:ext cx="385171" cy="385171"/>
        </a:xfrm>
        <a:prstGeom prst="triangle">
          <a:avLst>
            <a:gd name="adj" fmla="val 10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8E116-D69B-4CAE-80FA-915C9EB108A8}">
      <dsp:nvSpPr>
        <dsp:cNvPr id="0" name=""/>
        <dsp:cNvSpPr/>
      </dsp:nvSpPr>
      <dsp:spPr>
        <a:xfrm rot="5400000">
          <a:off x="6104270" y="-387074"/>
          <a:ext cx="1358902" cy="2261182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DE5B-F548-47E4-86E5-5B3B6AEAC9A5}">
      <dsp:nvSpPr>
        <dsp:cNvPr id="0" name=""/>
        <dsp:cNvSpPr/>
      </dsp:nvSpPr>
      <dsp:spPr>
        <a:xfrm>
          <a:off x="5869154" y="329187"/>
          <a:ext cx="3135215" cy="164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 szkołach...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integracyjnych i z klasami integracyjnymi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Wagi na KS + Inne środki ustalone wg ustawowego wzoru</a:t>
          </a:r>
        </a:p>
      </dsp:txBody>
      <dsp:txXfrm>
        <a:off x="5869154" y="329187"/>
        <a:ext cx="3135215" cy="1648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DA16-BE71-4FD8-B975-4B227613C85E}">
      <dsp:nvSpPr>
        <dsp:cNvPr id="0" name=""/>
        <dsp:cNvSpPr/>
      </dsp:nvSpPr>
      <dsp:spPr>
        <a:xfrm>
          <a:off x="107832" y="1190727"/>
          <a:ext cx="1558931" cy="513738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Postępy rozwojowe</a:t>
          </a:r>
        </a:p>
      </dsp:txBody>
      <dsp:txXfrm>
        <a:off x="107832" y="1190727"/>
        <a:ext cx="1558931" cy="513738"/>
      </dsp:txXfrm>
    </dsp:sp>
    <dsp:sp modelId="{93E692A2-6355-4F4A-B6C1-45F5FD3D4A7D}">
      <dsp:nvSpPr>
        <dsp:cNvPr id="0" name=""/>
        <dsp:cNvSpPr/>
      </dsp:nvSpPr>
      <dsp:spPr>
        <a:xfrm>
          <a:off x="106060" y="1034479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9A374-53DC-49E2-960E-C65DCD4797D4}">
      <dsp:nvSpPr>
        <dsp:cNvPr id="0" name=""/>
        <dsp:cNvSpPr/>
      </dsp:nvSpPr>
      <dsp:spPr>
        <a:xfrm>
          <a:off x="192864" y="860871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9901-5D3A-4D01-89F9-BF3937BAE40C}">
      <dsp:nvSpPr>
        <dsp:cNvPr id="0" name=""/>
        <dsp:cNvSpPr/>
      </dsp:nvSpPr>
      <dsp:spPr>
        <a:xfrm>
          <a:off x="401194" y="895593"/>
          <a:ext cx="194866" cy="1948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08912-6AAB-42FE-945C-5BC6454431CE}">
      <dsp:nvSpPr>
        <dsp:cNvPr id="0" name=""/>
        <dsp:cNvSpPr/>
      </dsp:nvSpPr>
      <dsp:spPr>
        <a:xfrm>
          <a:off x="574802" y="704623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4E0CD-F3B4-44A2-824D-B20FA12BE0B5}">
      <dsp:nvSpPr>
        <dsp:cNvPr id="0" name=""/>
        <dsp:cNvSpPr/>
      </dsp:nvSpPr>
      <dsp:spPr>
        <a:xfrm>
          <a:off x="800493" y="635180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410D8-DDC8-4082-A7F0-3B40BE26727A}">
      <dsp:nvSpPr>
        <dsp:cNvPr id="0" name=""/>
        <dsp:cNvSpPr/>
      </dsp:nvSpPr>
      <dsp:spPr>
        <a:xfrm>
          <a:off x="1078266" y="756706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D2DE0-A164-4FE2-A5E2-D6C0854DEE7D}">
      <dsp:nvSpPr>
        <dsp:cNvPr id="0" name=""/>
        <dsp:cNvSpPr/>
      </dsp:nvSpPr>
      <dsp:spPr>
        <a:xfrm>
          <a:off x="1251875" y="843510"/>
          <a:ext cx="194866" cy="1948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F1201-6610-4FCE-9538-3B7EBD45441F}">
      <dsp:nvSpPr>
        <dsp:cNvPr id="0" name=""/>
        <dsp:cNvSpPr/>
      </dsp:nvSpPr>
      <dsp:spPr>
        <a:xfrm>
          <a:off x="1494926" y="1034479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3014-8BF4-489F-A183-0F40ABAA6D74}">
      <dsp:nvSpPr>
        <dsp:cNvPr id="0" name=""/>
        <dsp:cNvSpPr/>
      </dsp:nvSpPr>
      <dsp:spPr>
        <a:xfrm>
          <a:off x="1599091" y="1225448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7EF87-D137-45BB-BCF3-697F5506D55A}">
      <dsp:nvSpPr>
        <dsp:cNvPr id="0" name=""/>
        <dsp:cNvSpPr/>
      </dsp:nvSpPr>
      <dsp:spPr>
        <a:xfrm>
          <a:off x="696328" y="860871"/>
          <a:ext cx="318872" cy="31887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0EFF5-EEDB-44C2-8550-05BF255A232C}">
      <dsp:nvSpPr>
        <dsp:cNvPr id="0" name=""/>
        <dsp:cNvSpPr/>
      </dsp:nvSpPr>
      <dsp:spPr>
        <a:xfrm>
          <a:off x="19256" y="1520582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37523-B4B1-42DD-AD23-203B9DC4C5E1}">
      <dsp:nvSpPr>
        <dsp:cNvPr id="0" name=""/>
        <dsp:cNvSpPr/>
      </dsp:nvSpPr>
      <dsp:spPr>
        <a:xfrm>
          <a:off x="123421" y="1676830"/>
          <a:ext cx="194866" cy="1948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67BC5-B255-442C-A3C0-EBA276347247}">
      <dsp:nvSpPr>
        <dsp:cNvPr id="0" name=""/>
        <dsp:cNvSpPr/>
      </dsp:nvSpPr>
      <dsp:spPr>
        <a:xfrm>
          <a:off x="383833" y="1815716"/>
          <a:ext cx="283442" cy="28344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A6C83-AC69-483F-A532-A016DE8A9371}">
      <dsp:nvSpPr>
        <dsp:cNvPr id="0" name=""/>
        <dsp:cNvSpPr/>
      </dsp:nvSpPr>
      <dsp:spPr>
        <a:xfrm>
          <a:off x="748411" y="2041407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715F-4128-45A3-8B8B-2C7F563EAFC1}">
      <dsp:nvSpPr>
        <dsp:cNvPr id="0" name=""/>
        <dsp:cNvSpPr/>
      </dsp:nvSpPr>
      <dsp:spPr>
        <a:xfrm>
          <a:off x="817854" y="1815716"/>
          <a:ext cx="194866" cy="1948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D67EF-10D5-484E-87A2-52BF168696BC}">
      <dsp:nvSpPr>
        <dsp:cNvPr id="0" name=""/>
        <dsp:cNvSpPr/>
      </dsp:nvSpPr>
      <dsp:spPr>
        <a:xfrm>
          <a:off x="991462" y="2058768"/>
          <a:ext cx="124005" cy="124005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A02BB-93B8-4F1C-8384-CDFE375EE7C7}">
      <dsp:nvSpPr>
        <dsp:cNvPr id="0" name=""/>
        <dsp:cNvSpPr/>
      </dsp:nvSpPr>
      <dsp:spPr>
        <a:xfrm>
          <a:off x="1147710" y="1780995"/>
          <a:ext cx="283442" cy="283442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376B7-30BE-4D73-9CE5-CEDFD8A1863F}">
      <dsp:nvSpPr>
        <dsp:cNvPr id="0" name=""/>
        <dsp:cNvSpPr/>
      </dsp:nvSpPr>
      <dsp:spPr>
        <a:xfrm>
          <a:off x="1529648" y="1711551"/>
          <a:ext cx="194866" cy="194866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49F62-8224-46DB-8638-411EC2773F20}">
      <dsp:nvSpPr>
        <dsp:cNvPr id="0" name=""/>
        <dsp:cNvSpPr/>
      </dsp:nvSpPr>
      <dsp:spPr>
        <a:xfrm>
          <a:off x="1724514" y="895304"/>
          <a:ext cx="572294" cy="1092573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2A8D2-A3B2-4BE6-9E42-625C28D0A4F5}">
      <dsp:nvSpPr>
        <dsp:cNvPr id="0" name=""/>
        <dsp:cNvSpPr/>
      </dsp:nvSpPr>
      <dsp:spPr>
        <a:xfrm>
          <a:off x="2296809" y="895834"/>
          <a:ext cx="1560804" cy="10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Nabywanie wiedzy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i umiejętności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w systemie oświaty</a:t>
          </a:r>
        </a:p>
      </dsp:txBody>
      <dsp:txXfrm>
        <a:off x="2296809" y="895834"/>
        <a:ext cx="1560804" cy="1092562"/>
      </dsp:txXfrm>
    </dsp:sp>
    <dsp:sp modelId="{3B570EC7-5C3E-4672-9E73-9509EC7FB56C}">
      <dsp:nvSpPr>
        <dsp:cNvPr id="0" name=""/>
        <dsp:cNvSpPr/>
      </dsp:nvSpPr>
      <dsp:spPr>
        <a:xfrm>
          <a:off x="3857613" y="895304"/>
          <a:ext cx="572294" cy="1092573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EF179-4DEB-4A79-905F-663197C0EF27}">
      <dsp:nvSpPr>
        <dsp:cNvPr id="0" name=""/>
        <dsp:cNvSpPr/>
      </dsp:nvSpPr>
      <dsp:spPr>
        <a:xfrm>
          <a:off x="4429908" y="895834"/>
          <a:ext cx="1560804" cy="109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Samodzielność funkcjonowania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na rynku pracy</a:t>
          </a:r>
        </a:p>
      </dsp:txBody>
      <dsp:txXfrm>
        <a:off x="4429908" y="895834"/>
        <a:ext cx="1560804" cy="1092562"/>
      </dsp:txXfrm>
    </dsp:sp>
    <dsp:sp modelId="{A0FE26DC-1D2A-4C44-A329-95BA27E61F2C}">
      <dsp:nvSpPr>
        <dsp:cNvPr id="0" name=""/>
        <dsp:cNvSpPr/>
      </dsp:nvSpPr>
      <dsp:spPr>
        <a:xfrm>
          <a:off x="5990712" y="895304"/>
          <a:ext cx="572294" cy="1092573"/>
        </a:xfrm>
        <a:prstGeom prst="chevron">
          <a:avLst>
            <a:gd name="adj" fmla="val 62310"/>
          </a:avLst>
        </a:prstGeom>
        <a:solidFill>
          <a:srgbClr val="EC4E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5462A-A2D5-406D-9800-5A58CDDA3B9E}">
      <dsp:nvSpPr>
        <dsp:cNvPr id="0" name=""/>
        <dsp:cNvSpPr/>
      </dsp:nvSpPr>
      <dsp:spPr>
        <a:xfrm>
          <a:off x="6563007" y="744103"/>
          <a:ext cx="1626646" cy="144849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Uczestnictwo społeczne</a:t>
          </a:r>
        </a:p>
      </dsp:txBody>
      <dsp:txXfrm>
        <a:off x="6801224" y="956231"/>
        <a:ext cx="1150212" cy="10242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6A62B-A45E-4B1D-9AB7-173B4A6A244E}">
      <dsp:nvSpPr>
        <dsp:cNvPr id="0" name=""/>
        <dsp:cNvSpPr/>
      </dsp:nvSpPr>
      <dsp:spPr>
        <a:xfrm rot="16200000">
          <a:off x="902890" y="96086"/>
          <a:ext cx="2355087" cy="2842699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PPP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Realizowana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w ramach standardu A</a:t>
          </a:r>
        </a:p>
      </dsp:txBody>
      <dsp:txXfrm rot="5400000">
        <a:off x="659084" y="928664"/>
        <a:ext cx="2430559" cy="1177543"/>
      </dsp:txXfrm>
    </dsp:sp>
    <dsp:sp modelId="{6B3ACAE2-5E3E-4A34-A0D9-3528B9A75C5E}">
      <dsp:nvSpPr>
        <dsp:cNvPr id="0" name=""/>
        <dsp:cNvSpPr/>
      </dsp:nvSpPr>
      <dsp:spPr>
        <a:xfrm rot="5400000">
          <a:off x="4643673" y="-50734"/>
          <a:ext cx="2475008" cy="2961141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Kształcenie specjalne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ma dodatkowy transfer</a:t>
          </a:r>
        </a:p>
      </dsp:txBody>
      <dsp:txXfrm rot="-5400000">
        <a:off x="4833733" y="811084"/>
        <a:ext cx="2528015" cy="123750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B5D56-4130-4C4F-AB90-581ADD01BB15}">
      <dsp:nvSpPr>
        <dsp:cNvPr id="0" name=""/>
        <dsp:cNvSpPr/>
      </dsp:nvSpPr>
      <dsp:spPr>
        <a:xfrm>
          <a:off x="895895" y="0"/>
          <a:ext cx="6021784" cy="3763615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DF246-A7B8-43C0-BDED-7655A14014FE}">
      <dsp:nvSpPr>
        <dsp:cNvPr id="0" name=""/>
        <dsp:cNvSpPr/>
      </dsp:nvSpPr>
      <dsp:spPr>
        <a:xfrm>
          <a:off x="1489041" y="2798624"/>
          <a:ext cx="138501" cy="138501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CFBB8-B092-4577-8464-DE5000A6A763}">
      <dsp:nvSpPr>
        <dsp:cNvPr id="0" name=""/>
        <dsp:cNvSpPr/>
      </dsp:nvSpPr>
      <dsp:spPr>
        <a:xfrm>
          <a:off x="922689" y="2857555"/>
          <a:ext cx="3310740" cy="89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Times New Roman" pitchFamily="18" charset="0"/>
            </a:rPr>
            <a:t>Wczesne wspomaganie</a:t>
          </a:r>
        </a:p>
      </dsp:txBody>
      <dsp:txXfrm>
        <a:off x="922689" y="2857555"/>
        <a:ext cx="3310740" cy="895740"/>
      </dsp:txXfrm>
    </dsp:sp>
    <dsp:sp modelId="{39DAFF4D-55BD-410E-A12E-8AB60A0A2ACC}">
      <dsp:nvSpPr>
        <dsp:cNvPr id="0" name=""/>
        <dsp:cNvSpPr/>
      </dsp:nvSpPr>
      <dsp:spPr>
        <a:xfrm>
          <a:off x="2238753" y="2078268"/>
          <a:ext cx="216784" cy="216784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27FD-530F-4991-A24F-5D19075AAF92}">
      <dsp:nvSpPr>
        <dsp:cNvPr id="0" name=""/>
        <dsp:cNvSpPr/>
      </dsp:nvSpPr>
      <dsp:spPr>
        <a:xfrm>
          <a:off x="1217919" y="2186660"/>
          <a:ext cx="3258068" cy="1576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Przedszkole</a:t>
          </a:r>
        </a:p>
      </dsp:txBody>
      <dsp:txXfrm>
        <a:off x="1217919" y="2186660"/>
        <a:ext cx="3258068" cy="1576954"/>
      </dsp:txXfrm>
    </dsp:sp>
    <dsp:sp modelId="{3B1F3F76-B54B-4291-A3E6-C2A741A381F6}">
      <dsp:nvSpPr>
        <dsp:cNvPr id="0" name=""/>
        <dsp:cNvSpPr/>
      </dsp:nvSpPr>
      <dsp:spPr>
        <a:xfrm>
          <a:off x="3202239" y="1503940"/>
          <a:ext cx="289045" cy="289045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5E2A-74C8-4A59-BD8D-4FADDFB821B6}">
      <dsp:nvSpPr>
        <dsp:cNvPr id="0" name=""/>
        <dsp:cNvSpPr/>
      </dsp:nvSpPr>
      <dsp:spPr>
        <a:xfrm>
          <a:off x="2054274" y="1648463"/>
          <a:ext cx="3747179" cy="2115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Szkoła lokalna</a:t>
          </a:r>
        </a:p>
      </dsp:txBody>
      <dsp:txXfrm>
        <a:off x="2054274" y="1648463"/>
        <a:ext cx="3747179" cy="2115151"/>
      </dsp:txXfrm>
    </dsp:sp>
    <dsp:sp modelId="{5E8832AF-511B-44CE-B809-C94479C74300}">
      <dsp:nvSpPr>
        <dsp:cNvPr id="0" name=""/>
        <dsp:cNvSpPr/>
      </dsp:nvSpPr>
      <dsp:spPr>
        <a:xfrm>
          <a:off x="4322290" y="1055317"/>
          <a:ext cx="373350" cy="37335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2B384-DBDC-47FB-81BF-23264328E0DE}">
      <dsp:nvSpPr>
        <dsp:cNvPr id="0" name=""/>
        <dsp:cNvSpPr/>
      </dsp:nvSpPr>
      <dsp:spPr>
        <a:xfrm>
          <a:off x="3428296" y="1241992"/>
          <a:ext cx="3365695" cy="2521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3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F04A89"/>
              </a:solidFill>
              <a:latin typeface="Calibri" panose="020F0502020204030204"/>
              <a:ea typeface="+mn-ea"/>
              <a:cs typeface="Times New Roman" pitchFamily="18" charset="0"/>
            </a:rPr>
            <a:t>Szkoła  zamiejscowa</a:t>
          </a:r>
        </a:p>
      </dsp:txBody>
      <dsp:txXfrm>
        <a:off x="3428296" y="1241992"/>
        <a:ext cx="3365695" cy="2521622"/>
      </dsp:txXfrm>
    </dsp:sp>
    <dsp:sp modelId="{BABFD18F-707B-4C8E-9665-8F87891004C0}">
      <dsp:nvSpPr>
        <dsp:cNvPr id="0" name=""/>
        <dsp:cNvSpPr/>
      </dsp:nvSpPr>
      <dsp:spPr>
        <a:xfrm>
          <a:off x="5475462" y="755733"/>
          <a:ext cx="475720" cy="47572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5B413-D369-42FF-8BDF-CEF1F43AF260}">
      <dsp:nvSpPr>
        <dsp:cNvPr id="0" name=""/>
        <dsp:cNvSpPr/>
      </dsp:nvSpPr>
      <dsp:spPr>
        <a:xfrm>
          <a:off x="4498735" y="981821"/>
          <a:ext cx="3623777" cy="277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7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Calibri" panose="020F0502020204030204"/>
              <a:ea typeface="+mn-ea"/>
              <a:cs typeface="Times New Roman" pitchFamily="18" charset="0"/>
            </a:rPr>
            <a:t>Życie w społeczności lokalnej</a:t>
          </a:r>
        </a:p>
      </dsp:txBody>
      <dsp:txXfrm>
        <a:off x="4498735" y="981821"/>
        <a:ext cx="3623777" cy="27700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E95BD-C197-44C7-882B-E04FFAA62BB8}">
      <dsp:nvSpPr>
        <dsp:cNvPr id="0" name=""/>
        <dsp:cNvSpPr/>
      </dsp:nvSpPr>
      <dsp:spPr>
        <a:xfrm>
          <a:off x="1051609" y="0"/>
          <a:ext cx="6948694" cy="4342934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9CCF-246A-4A48-953C-6D64C5824EE7}">
      <dsp:nvSpPr>
        <dsp:cNvPr id="0" name=""/>
        <dsp:cNvSpPr/>
      </dsp:nvSpPr>
      <dsp:spPr>
        <a:xfrm>
          <a:off x="1183379" y="2920491"/>
          <a:ext cx="1686378" cy="4638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A4297-D686-4624-B556-D014390E7851}">
      <dsp:nvSpPr>
        <dsp:cNvPr id="0" name=""/>
        <dsp:cNvSpPr/>
      </dsp:nvSpPr>
      <dsp:spPr>
        <a:xfrm>
          <a:off x="446552" y="3375258"/>
          <a:ext cx="4461814" cy="479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segregacyjne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Specjalni nauczyciele i specjalni uczniowie</a:t>
          </a:r>
        </a:p>
      </dsp:txBody>
      <dsp:txXfrm>
        <a:off x="446552" y="3375258"/>
        <a:ext cx="4461814" cy="479802"/>
      </dsp:txXfrm>
    </dsp:sp>
    <dsp:sp modelId="{D74C3063-57FE-4E79-AC39-FC173F493857}">
      <dsp:nvSpPr>
        <dsp:cNvPr id="0" name=""/>
        <dsp:cNvSpPr/>
      </dsp:nvSpPr>
      <dsp:spPr>
        <a:xfrm>
          <a:off x="2646962" y="1522004"/>
          <a:ext cx="1590947" cy="4942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DA337-8FCA-48F2-8229-FE85B4761291}">
      <dsp:nvSpPr>
        <dsp:cNvPr id="0" name=""/>
        <dsp:cNvSpPr/>
      </dsp:nvSpPr>
      <dsp:spPr>
        <a:xfrm>
          <a:off x="2405818" y="1900736"/>
          <a:ext cx="4059632" cy="34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5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integracyjne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Dopasowanie ucznia do systemu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Times New Roman" pitchFamily="18" charset="0"/>
          </a:endParaRPr>
        </a:p>
      </dsp:txBody>
      <dsp:txXfrm>
        <a:off x="2405818" y="1900736"/>
        <a:ext cx="4059632" cy="346492"/>
      </dsp:txXfrm>
    </dsp:sp>
    <dsp:sp modelId="{D79951E9-E434-4530-853B-BA1FF391491D}">
      <dsp:nvSpPr>
        <dsp:cNvPr id="0" name=""/>
        <dsp:cNvSpPr/>
      </dsp:nvSpPr>
      <dsp:spPr>
        <a:xfrm>
          <a:off x="5390038" y="780753"/>
          <a:ext cx="1706576" cy="4804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7596E-7107-4D96-9C24-0C296DCA8586}">
      <dsp:nvSpPr>
        <dsp:cNvPr id="0" name=""/>
        <dsp:cNvSpPr/>
      </dsp:nvSpPr>
      <dsp:spPr>
        <a:xfrm>
          <a:off x="4795453" y="1269932"/>
          <a:ext cx="4544462" cy="51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Podejście włączające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Times New Roman" pitchFamily="18" charset="0"/>
            </a:rPr>
            <a:t>Dopasowanie systemu do każdego ucznia </a:t>
          </a:r>
        </a:p>
      </dsp:txBody>
      <dsp:txXfrm>
        <a:off x="4795453" y="1269932"/>
        <a:ext cx="4544462" cy="51444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42F7D-04E0-4DB1-9397-B7F70C8735AF}">
      <dsp:nvSpPr>
        <dsp:cNvPr id="0" name=""/>
        <dsp:cNvSpPr/>
      </dsp:nvSpPr>
      <dsp:spPr>
        <a:xfrm>
          <a:off x="1474196" y="411138"/>
          <a:ext cx="5601953" cy="1239733"/>
        </a:xfrm>
        <a:prstGeom prst="rightArrow">
          <a:avLst/>
        </a:prstGeom>
        <a:solidFill>
          <a:srgbClr val="F04A89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36190C-CF4F-4B7B-8133-4AE6292A1581}">
      <dsp:nvSpPr>
        <dsp:cNvPr id="0" name=""/>
        <dsp:cNvSpPr/>
      </dsp:nvSpPr>
      <dsp:spPr>
        <a:xfrm>
          <a:off x="654421" y="775193"/>
          <a:ext cx="2016525" cy="442272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specjalne</a:t>
          </a:r>
        </a:p>
      </dsp:txBody>
      <dsp:txXfrm>
        <a:off x="676011" y="796783"/>
        <a:ext cx="1973345" cy="399092"/>
      </dsp:txXfrm>
    </dsp:sp>
    <dsp:sp modelId="{1DB1234B-6546-4A62-A0E9-8352C8B5BF21}">
      <dsp:nvSpPr>
        <dsp:cNvPr id="0" name=""/>
        <dsp:cNvSpPr/>
      </dsp:nvSpPr>
      <dsp:spPr>
        <a:xfrm>
          <a:off x="3118032" y="820215"/>
          <a:ext cx="2496069" cy="352226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integracyjne </a:t>
          </a:r>
        </a:p>
      </dsp:txBody>
      <dsp:txXfrm>
        <a:off x="3135226" y="837409"/>
        <a:ext cx="2461681" cy="317838"/>
      </dsp:txXfrm>
    </dsp:sp>
    <dsp:sp modelId="{696DA3D3-CA10-4747-8287-B2D1213C4CA1}">
      <dsp:nvSpPr>
        <dsp:cNvPr id="0" name=""/>
        <dsp:cNvSpPr/>
      </dsp:nvSpPr>
      <dsp:spPr>
        <a:xfrm>
          <a:off x="6061186" y="820215"/>
          <a:ext cx="2226083" cy="352226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rPr>
            <a:t>Szkolnictwo włączające</a:t>
          </a:r>
        </a:p>
      </dsp:txBody>
      <dsp:txXfrm>
        <a:off x="6078380" y="837409"/>
        <a:ext cx="2191695" cy="3178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E801B-B756-4EFD-9297-FBCA75B08638}">
      <dsp:nvSpPr>
        <dsp:cNvPr id="0" name=""/>
        <dsp:cNvSpPr/>
      </dsp:nvSpPr>
      <dsp:spPr>
        <a:xfrm rot="16200000">
          <a:off x="722955" y="3658"/>
          <a:ext cx="2228589" cy="2228589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itchFamily="18" charset="0"/>
            </a:rPr>
            <a:t>Rodzina</a:t>
          </a:r>
        </a:p>
      </dsp:txBody>
      <dsp:txXfrm rot="5400000">
        <a:off x="722956" y="560804"/>
        <a:ext cx="1838586" cy="1114295"/>
      </dsp:txXfrm>
    </dsp:sp>
    <dsp:sp modelId="{A0FAB74C-8E31-41C5-A886-05E5CA1AE64B}">
      <dsp:nvSpPr>
        <dsp:cNvPr id="0" name=""/>
        <dsp:cNvSpPr/>
      </dsp:nvSpPr>
      <dsp:spPr>
        <a:xfrm rot="5400000">
          <a:off x="4732724" y="3658"/>
          <a:ext cx="2228589" cy="2228589"/>
        </a:xfrm>
        <a:prstGeom prst="downArrow">
          <a:avLst>
            <a:gd name="adj1" fmla="val 50000"/>
            <a:gd name="adj2" fmla="val 35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Times New Roman" pitchFamily="18" charset="0"/>
            </a:rPr>
            <a:t>Szkoła</a:t>
          </a:r>
        </a:p>
      </dsp:txBody>
      <dsp:txXfrm rot="-5400000">
        <a:off x="5122728" y="560805"/>
        <a:ext cx="1838586" cy="1114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D9DA-9345-4484-86B6-3594271C101C}">
      <dsp:nvSpPr>
        <dsp:cNvPr id="0" name=""/>
        <dsp:cNvSpPr/>
      </dsp:nvSpPr>
      <dsp:spPr>
        <a:xfrm>
          <a:off x="656160" y="0"/>
          <a:ext cx="7436485" cy="2408412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9AA7F-3D2C-406A-92AB-77B27693E8AB}">
      <dsp:nvSpPr>
        <dsp:cNvPr id="0" name=""/>
        <dsp:cNvSpPr/>
      </dsp:nvSpPr>
      <dsp:spPr>
        <a:xfrm>
          <a:off x="6261" y="722523"/>
          <a:ext cx="2091958" cy="963364"/>
        </a:xfrm>
        <a:prstGeom prst="roundRect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Postępy rozwojowe</a:t>
          </a:r>
        </a:p>
      </dsp:txBody>
      <dsp:txXfrm>
        <a:off x="53289" y="769551"/>
        <a:ext cx="1997902" cy="869308"/>
      </dsp:txXfrm>
    </dsp:sp>
    <dsp:sp modelId="{FC5D0B3A-78BB-4324-A0C8-D9C4D38A2909}">
      <dsp:nvSpPr>
        <dsp:cNvPr id="0" name=""/>
        <dsp:cNvSpPr/>
      </dsp:nvSpPr>
      <dsp:spPr>
        <a:xfrm>
          <a:off x="2221036" y="722523"/>
          <a:ext cx="2091958" cy="963364"/>
        </a:xfrm>
        <a:prstGeom prst="roundRect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Nabywanie wiedzy i umiejętności</a:t>
          </a:r>
        </a:p>
      </dsp:txBody>
      <dsp:txXfrm>
        <a:off x="2268064" y="769551"/>
        <a:ext cx="1997902" cy="869308"/>
      </dsp:txXfrm>
    </dsp:sp>
    <dsp:sp modelId="{303F2E51-5C08-44A4-ABD2-7A97795FABCF}">
      <dsp:nvSpPr>
        <dsp:cNvPr id="0" name=""/>
        <dsp:cNvSpPr/>
      </dsp:nvSpPr>
      <dsp:spPr>
        <a:xfrm>
          <a:off x="4435811" y="722523"/>
          <a:ext cx="2091958" cy="963364"/>
        </a:xfrm>
        <a:prstGeom prst="roundRect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Samodzielność </a:t>
          </a:r>
          <a:b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</a:br>
          <a: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 funkcjonowanie na rynku pracy</a:t>
          </a:r>
        </a:p>
      </dsp:txBody>
      <dsp:txXfrm>
        <a:off x="4482839" y="769551"/>
        <a:ext cx="1997902" cy="869308"/>
      </dsp:txXfrm>
    </dsp:sp>
    <dsp:sp modelId="{0D9E2928-D9FA-4FD3-A1CC-07C5A9D14C9B}">
      <dsp:nvSpPr>
        <dsp:cNvPr id="0" name=""/>
        <dsp:cNvSpPr/>
      </dsp:nvSpPr>
      <dsp:spPr>
        <a:xfrm>
          <a:off x="6650586" y="722523"/>
          <a:ext cx="2091958" cy="963364"/>
        </a:xfrm>
        <a:prstGeom prst="roundRect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Integracja społeczna</a:t>
          </a:r>
        </a:p>
      </dsp:txBody>
      <dsp:txXfrm>
        <a:off x="6697614" y="769551"/>
        <a:ext cx="1997902" cy="869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099B-3D4F-4E3D-ADD2-266113858EF8}">
      <dsp:nvSpPr>
        <dsp:cNvPr id="0" name=""/>
        <dsp:cNvSpPr/>
      </dsp:nvSpPr>
      <dsp:spPr>
        <a:xfrm>
          <a:off x="3218612" y="1846621"/>
          <a:ext cx="2684796" cy="1418146"/>
        </a:xfrm>
        <a:prstGeom prst="gear9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Pomoc psychologiczno-pedagogiczna</a:t>
          </a:r>
        </a:p>
      </dsp:txBody>
      <dsp:txXfrm>
        <a:off x="3663707" y="2178815"/>
        <a:ext cx="1794606" cy="728956"/>
      </dsp:txXfrm>
    </dsp:sp>
    <dsp:sp modelId="{2790C4F4-2329-4D49-8AF6-DE754D081DCE}">
      <dsp:nvSpPr>
        <dsp:cNvPr id="0" name=""/>
        <dsp:cNvSpPr/>
      </dsp:nvSpPr>
      <dsp:spPr>
        <a:xfrm>
          <a:off x="0" y="1879718"/>
          <a:ext cx="2876574" cy="1024601"/>
        </a:xfrm>
        <a:prstGeom prst="gear6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Wczesne wspomaganie </a:t>
          </a:r>
        </a:p>
      </dsp:txBody>
      <dsp:txXfrm>
        <a:off x="527152" y="2139223"/>
        <a:ext cx="1822270" cy="505591"/>
      </dsp:txXfrm>
    </dsp:sp>
    <dsp:sp modelId="{A0288ECB-F7F2-4A12-9A2F-447E3DB09286}">
      <dsp:nvSpPr>
        <dsp:cNvPr id="0" name=""/>
        <dsp:cNvSpPr/>
      </dsp:nvSpPr>
      <dsp:spPr>
        <a:xfrm rot="20700000">
          <a:off x="1697377" y="496626"/>
          <a:ext cx="3929391" cy="1052877"/>
        </a:xfrm>
        <a:prstGeom prst="gear6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none" kern="1200" dirty="0">
              <a:solidFill>
                <a:sysClr val="windowText" lastClr="000000"/>
              </a:solidFill>
              <a:latin typeface="Calibri"/>
              <a:ea typeface="+mn-ea"/>
              <a:cs typeface="Times New Roman" pitchFamily="18" charset="0"/>
            </a:rPr>
            <a:t>Kształcenie specjalne</a:t>
          </a:r>
        </a:p>
      </dsp:txBody>
      <dsp:txXfrm rot="-20700000">
        <a:off x="2584638" y="556939"/>
        <a:ext cx="2154868" cy="932251"/>
      </dsp:txXfrm>
    </dsp:sp>
    <dsp:sp modelId="{2C4525F8-F372-4433-ABBF-D71BFD139444}">
      <dsp:nvSpPr>
        <dsp:cNvPr id="0" name=""/>
        <dsp:cNvSpPr/>
      </dsp:nvSpPr>
      <dsp:spPr>
        <a:xfrm>
          <a:off x="3851182" y="760539"/>
          <a:ext cx="2298396" cy="2298396"/>
        </a:xfrm>
        <a:prstGeom prst="circularArrow">
          <a:avLst>
            <a:gd name="adj1" fmla="val 4687"/>
            <a:gd name="adj2" fmla="val 299029"/>
            <a:gd name="adj3" fmla="val 2539199"/>
            <a:gd name="adj4" fmla="val 15812521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75492-A383-43A1-B9CC-B8BA17C3365A}">
      <dsp:nvSpPr>
        <dsp:cNvPr id="0" name=""/>
        <dsp:cNvSpPr/>
      </dsp:nvSpPr>
      <dsp:spPr>
        <a:xfrm rot="959892">
          <a:off x="916185" y="1172785"/>
          <a:ext cx="1669928" cy="166992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FACB6-29D8-4D0D-AC17-DD608EF8D89E}">
      <dsp:nvSpPr>
        <dsp:cNvPr id="0" name=""/>
        <dsp:cNvSpPr/>
      </dsp:nvSpPr>
      <dsp:spPr>
        <a:xfrm rot="7802354">
          <a:off x="2770899" y="-547683"/>
          <a:ext cx="1800519" cy="18005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323-4DB2-4457-81CB-ADBD3FD8E4D6}">
      <dsp:nvSpPr>
        <dsp:cNvPr id="0" name=""/>
        <dsp:cNvSpPr/>
      </dsp:nvSpPr>
      <dsp:spPr>
        <a:xfrm>
          <a:off x="0" y="729661"/>
          <a:ext cx="1475652" cy="914448"/>
        </a:xfrm>
        <a:prstGeom prst="chevron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Ocena potrzeb</a:t>
          </a:r>
        </a:p>
      </dsp:txBody>
      <dsp:txXfrm>
        <a:off x="457224" y="729661"/>
        <a:ext cx="561204" cy="914448"/>
      </dsp:txXfrm>
    </dsp:sp>
    <dsp:sp modelId="{9FAFA3A4-08B3-4B4C-93C8-6206C5F74D75}">
      <dsp:nvSpPr>
        <dsp:cNvPr id="0" name=""/>
        <dsp:cNvSpPr/>
      </dsp:nvSpPr>
      <dsp:spPr>
        <a:xfrm>
          <a:off x="1322148" y="739750"/>
          <a:ext cx="1465565" cy="881255"/>
        </a:xfrm>
        <a:prstGeom prst="chevron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Plan działań</a:t>
          </a:r>
        </a:p>
      </dsp:txBody>
      <dsp:txXfrm>
        <a:off x="1762776" y="739750"/>
        <a:ext cx="584310" cy="881255"/>
      </dsp:txXfrm>
    </dsp:sp>
    <dsp:sp modelId="{4374DFC4-16D1-4B32-9763-658F524E0A16}">
      <dsp:nvSpPr>
        <dsp:cNvPr id="0" name=""/>
        <dsp:cNvSpPr/>
      </dsp:nvSpPr>
      <dsp:spPr>
        <a:xfrm>
          <a:off x="2627218" y="730156"/>
          <a:ext cx="2004268" cy="900444"/>
        </a:xfrm>
        <a:prstGeom prst="chevron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Poprawa funkcjonowania</a:t>
          </a:r>
        </a:p>
      </dsp:txBody>
      <dsp:txXfrm>
        <a:off x="3077440" y="730156"/>
        <a:ext cx="1103824" cy="900444"/>
      </dsp:txXfrm>
    </dsp:sp>
    <dsp:sp modelId="{774F5E27-57B5-437F-A9DA-459EA059075E}">
      <dsp:nvSpPr>
        <dsp:cNvPr id="0" name=""/>
        <dsp:cNvSpPr/>
      </dsp:nvSpPr>
      <dsp:spPr>
        <a:xfrm>
          <a:off x="4391032" y="715494"/>
          <a:ext cx="1675966" cy="956460"/>
        </a:xfrm>
        <a:prstGeom prst="chevron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Rozwijanie potencjału</a:t>
          </a:r>
        </a:p>
      </dsp:txBody>
      <dsp:txXfrm>
        <a:off x="4869262" y="715494"/>
        <a:ext cx="719506" cy="956460"/>
      </dsp:txXfrm>
    </dsp:sp>
    <dsp:sp modelId="{4B47815E-A6E6-48D7-933D-5ADA9A773E8D}">
      <dsp:nvSpPr>
        <dsp:cNvPr id="0" name=""/>
        <dsp:cNvSpPr/>
      </dsp:nvSpPr>
      <dsp:spPr>
        <a:xfrm>
          <a:off x="5951575" y="705887"/>
          <a:ext cx="1985310" cy="984469"/>
        </a:xfrm>
        <a:prstGeom prst="chevron">
          <a:avLst/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Włączanie</a:t>
          </a:r>
        </a:p>
      </dsp:txBody>
      <dsp:txXfrm>
        <a:off x="6443810" y="705887"/>
        <a:ext cx="1000841" cy="984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98E7-41F2-4793-AE05-83A0FA119C32}">
      <dsp:nvSpPr>
        <dsp:cNvPr id="0" name=""/>
        <dsp:cNvSpPr/>
      </dsp:nvSpPr>
      <dsp:spPr>
        <a:xfrm>
          <a:off x="7302888" y="2781986"/>
          <a:ext cx="91440" cy="303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666D-0EFB-4030-80B4-B5A82CA30E6A}">
      <dsp:nvSpPr>
        <dsp:cNvPr id="0" name=""/>
        <dsp:cNvSpPr/>
      </dsp:nvSpPr>
      <dsp:spPr>
        <a:xfrm>
          <a:off x="5922376" y="1874248"/>
          <a:ext cx="1426232" cy="30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839674" y="266393"/>
              </a:lnTo>
              <a:lnTo>
                <a:pt x="1839674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AC8B7-4305-4AA1-B4EC-5271E3AC5A7D}">
      <dsp:nvSpPr>
        <dsp:cNvPr id="0" name=""/>
        <dsp:cNvSpPr/>
      </dsp:nvSpPr>
      <dsp:spPr>
        <a:xfrm>
          <a:off x="5922376" y="1874248"/>
          <a:ext cx="152636" cy="30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96883" y="266393"/>
              </a:lnTo>
              <a:lnTo>
                <a:pt x="196883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82BBE-CC78-410E-94E8-F8455570D352}">
      <dsp:nvSpPr>
        <dsp:cNvPr id="0" name=""/>
        <dsp:cNvSpPr/>
      </dsp:nvSpPr>
      <dsp:spPr>
        <a:xfrm>
          <a:off x="4648780" y="1874248"/>
          <a:ext cx="1273595" cy="303057"/>
        </a:xfrm>
        <a:custGeom>
          <a:avLst/>
          <a:gdLst/>
          <a:ahLst/>
          <a:cxnLst/>
          <a:rect l="0" t="0" r="0" b="0"/>
          <a:pathLst>
            <a:path>
              <a:moveTo>
                <a:pt x="1642790" y="0"/>
              </a:moveTo>
              <a:lnTo>
                <a:pt x="1642790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E2060-0A0E-4E40-AC90-396D2EF93C02}">
      <dsp:nvSpPr>
        <dsp:cNvPr id="0" name=""/>
        <dsp:cNvSpPr/>
      </dsp:nvSpPr>
      <dsp:spPr>
        <a:xfrm>
          <a:off x="3986731" y="909500"/>
          <a:ext cx="1935644" cy="30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2496756" y="266393"/>
              </a:lnTo>
              <a:lnTo>
                <a:pt x="2496756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098B7-0C1B-4AAA-B5A5-564EB1EED33D}">
      <dsp:nvSpPr>
        <dsp:cNvPr id="0" name=""/>
        <dsp:cNvSpPr/>
      </dsp:nvSpPr>
      <dsp:spPr>
        <a:xfrm>
          <a:off x="1948951" y="1874248"/>
          <a:ext cx="1273595" cy="30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3"/>
              </a:lnTo>
              <a:lnTo>
                <a:pt x="1642790" y="266393"/>
              </a:lnTo>
              <a:lnTo>
                <a:pt x="164279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EDB1B-7454-45DC-95A4-00DD39D8C5E9}">
      <dsp:nvSpPr>
        <dsp:cNvPr id="0" name=""/>
        <dsp:cNvSpPr/>
      </dsp:nvSpPr>
      <dsp:spPr>
        <a:xfrm>
          <a:off x="1903231" y="1874248"/>
          <a:ext cx="91440" cy="303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BF47C-B789-435E-902A-7712236E4888}">
      <dsp:nvSpPr>
        <dsp:cNvPr id="0" name=""/>
        <dsp:cNvSpPr/>
      </dsp:nvSpPr>
      <dsp:spPr>
        <a:xfrm>
          <a:off x="629635" y="2838997"/>
          <a:ext cx="91440" cy="303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DC29E-7FD6-4AD0-8DE4-709D4ADB5A5B}">
      <dsp:nvSpPr>
        <dsp:cNvPr id="0" name=""/>
        <dsp:cNvSpPr/>
      </dsp:nvSpPr>
      <dsp:spPr>
        <a:xfrm>
          <a:off x="675355" y="1874248"/>
          <a:ext cx="1273595" cy="303057"/>
        </a:xfrm>
        <a:custGeom>
          <a:avLst/>
          <a:gdLst/>
          <a:ahLst/>
          <a:cxnLst/>
          <a:rect l="0" t="0" r="0" b="0"/>
          <a:pathLst>
            <a:path>
              <a:moveTo>
                <a:pt x="1642790" y="0"/>
              </a:moveTo>
              <a:lnTo>
                <a:pt x="1642790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1FA0F-A1D5-47FA-955F-8EFAC20906B8}">
      <dsp:nvSpPr>
        <dsp:cNvPr id="0" name=""/>
        <dsp:cNvSpPr/>
      </dsp:nvSpPr>
      <dsp:spPr>
        <a:xfrm>
          <a:off x="1948951" y="909500"/>
          <a:ext cx="2037779" cy="303057"/>
        </a:xfrm>
        <a:custGeom>
          <a:avLst/>
          <a:gdLst/>
          <a:ahLst/>
          <a:cxnLst/>
          <a:rect l="0" t="0" r="0" b="0"/>
          <a:pathLst>
            <a:path>
              <a:moveTo>
                <a:pt x="2628498" y="0"/>
              </a:moveTo>
              <a:lnTo>
                <a:pt x="2628498" y="266393"/>
              </a:lnTo>
              <a:lnTo>
                <a:pt x="0" y="266393"/>
              </a:lnTo>
              <a:lnTo>
                <a:pt x="0" y="39090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0B498-E0F6-4C81-83FB-DC174E942F47}">
      <dsp:nvSpPr>
        <dsp:cNvPr id="0" name=""/>
        <dsp:cNvSpPr/>
      </dsp:nvSpPr>
      <dsp:spPr>
        <a:xfrm>
          <a:off x="2808197" y="247809"/>
          <a:ext cx="2357068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43F7-665E-4D92-861C-51BC9549B54E}">
      <dsp:nvSpPr>
        <dsp:cNvPr id="0" name=""/>
        <dsp:cNvSpPr/>
      </dsp:nvSpPr>
      <dsp:spPr>
        <a:xfrm>
          <a:off x="2923978" y="357801"/>
          <a:ext cx="2357068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Funkcjonowanie ucznia</a:t>
          </a:r>
        </a:p>
      </dsp:txBody>
      <dsp:txXfrm>
        <a:off x="2943358" y="377181"/>
        <a:ext cx="2318308" cy="622930"/>
      </dsp:txXfrm>
    </dsp:sp>
    <dsp:sp modelId="{9767D732-E0EB-409D-803A-33146B57019D}">
      <dsp:nvSpPr>
        <dsp:cNvPr id="0" name=""/>
        <dsp:cNvSpPr/>
      </dsp:nvSpPr>
      <dsp:spPr>
        <a:xfrm>
          <a:off x="1427935" y="1212557"/>
          <a:ext cx="1042032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A06C9-BA89-4075-A02D-777494CBAC0A}">
      <dsp:nvSpPr>
        <dsp:cNvPr id="0" name=""/>
        <dsp:cNvSpPr/>
      </dsp:nvSpPr>
      <dsp:spPr>
        <a:xfrm>
          <a:off x="1543716" y="1322550"/>
          <a:ext cx="1042032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Szkoła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rozpoznanie WOFU</a:t>
          </a:r>
          <a:r>
            <a:rPr lang="pl-PL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1563096" y="1341930"/>
        <a:ext cx="1003272" cy="622930"/>
      </dsp:txXfrm>
    </dsp:sp>
    <dsp:sp modelId="{BCEB086F-3C85-4521-A28F-FE8609F691ED}">
      <dsp:nvSpPr>
        <dsp:cNvPr id="0" name=""/>
        <dsp:cNvSpPr/>
      </dsp:nvSpPr>
      <dsp:spPr>
        <a:xfrm>
          <a:off x="154339" y="2177306"/>
          <a:ext cx="1042032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2CEF5-F685-40FA-9C18-C8BFD5FA4480}">
      <dsp:nvSpPr>
        <dsp:cNvPr id="0" name=""/>
        <dsp:cNvSpPr/>
      </dsp:nvSpPr>
      <dsp:spPr>
        <a:xfrm>
          <a:off x="270120" y="2287299"/>
          <a:ext cx="1042032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Obserwacja uczniów</a:t>
          </a:r>
        </a:p>
      </dsp:txBody>
      <dsp:txXfrm>
        <a:off x="289500" y="2306679"/>
        <a:ext cx="1003272" cy="622930"/>
      </dsp:txXfrm>
    </dsp:sp>
    <dsp:sp modelId="{0EAC90CE-3A6A-4880-BDA5-DABF0988FABD}">
      <dsp:nvSpPr>
        <dsp:cNvPr id="0" name=""/>
        <dsp:cNvSpPr/>
      </dsp:nvSpPr>
      <dsp:spPr>
        <a:xfrm>
          <a:off x="5662" y="3142055"/>
          <a:ext cx="1339387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E5D6F-13F0-4690-922E-21772B92B820}">
      <dsp:nvSpPr>
        <dsp:cNvPr id="0" name=""/>
        <dsp:cNvSpPr/>
      </dsp:nvSpPr>
      <dsp:spPr>
        <a:xfrm>
          <a:off x="121443" y="3252047"/>
          <a:ext cx="1339387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Narzędzia psychometryczne</a:t>
          </a:r>
        </a:p>
      </dsp:txBody>
      <dsp:txXfrm>
        <a:off x="140823" y="3271427"/>
        <a:ext cx="1300627" cy="622930"/>
      </dsp:txXfrm>
    </dsp:sp>
    <dsp:sp modelId="{D984C3A6-F50A-4CAF-A24B-9815D8BC90EB}">
      <dsp:nvSpPr>
        <dsp:cNvPr id="0" name=""/>
        <dsp:cNvSpPr/>
      </dsp:nvSpPr>
      <dsp:spPr>
        <a:xfrm>
          <a:off x="1427935" y="2177306"/>
          <a:ext cx="1042032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E9EDA-54E1-4B1C-8DC7-96CDA4DF17CE}">
      <dsp:nvSpPr>
        <dsp:cNvPr id="0" name=""/>
        <dsp:cNvSpPr/>
      </dsp:nvSpPr>
      <dsp:spPr>
        <a:xfrm>
          <a:off x="1543716" y="2287299"/>
          <a:ext cx="1042032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wpływu środowiska</a:t>
          </a:r>
        </a:p>
      </dsp:txBody>
      <dsp:txXfrm>
        <a:off x="1563096" y="2306679"/>
        <a:ext cx="1003272" cy="622930"/>
      </dsp:txXfrm>
    </dsp:sp>
    <dsp:sp modelId="{1C3687B3-6259-4A2E-9AB5-68431113AAE9}">
      <dsp:nvSpPr>
        <dsp:cNvPr id="0" name=""/>
        <dsp:cNvSpPr/>
      </dsp:nvSpPr>
      <dsp:spPr>
        <a:xfrm>
          <a:off x="2701531" y="2177306"/>
          <a:ext cx="1042032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1642-6E35-4347-A3EF-2F7745812CC3}">
      <dsp:nvSpPr>
        <dsp:cNvPr id="0" name=""/>
        <dsp:cNvSpPr/>
      </dsp:nvSpPr>
      <dsp:spPr>
        <a:xfrm>
          <a:off x="2817312" y="2287299"/>
          <a:ext cx="1042032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Ocena efektów udzielanego wsparcia</a:t>
          </a:r>
        </a:p>
      </dsp:txBody>
      <dsp:txXfrm>
        <a:off x="2836692" y="2306679"/>
        <a:ext cx="1003272" cy="622930"/>
      </dsp:txXfrm>
    </dsp:sp>
    <dsp:sp modelId="{CFDE8241-DD0A-4889-A8B6-53B861B5B09A}">
      <dsp:nvSpPr>
        <dsp:cNvPr id="0" name=""/>
        <dsp:cNvSpPr/>
      </dsp:nvSpPr>
      <dsp:spPr>
        <a:xfrm>
          <a:off x="5312458" y="1212557"/>
          <a:ext cx="1219834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3DA25-0136-40CE-97C8-74DD5947525E}">
      <dsp:nvSpPr>
        <dsp:cNvPr id="0" name=""/>
        <dsp:cNvSpPr/>
      </dsp:nvSpPr>
      <dsp:spPr>
        <a:xfrm>
          <a:off x="5428239" y="1322550"/>
          <a:ext cx="1219834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Poradnia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diagnoza</a:t>
          </a: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specjalistyczna </a:t>
          </a:r>
        </a:p>
      </dsp:txBody>
      <dsp:txXfrm>
        <a:off x="5447619" y="1341930"/>
        <a:ext cx="1181074" cy="622930"/>
      </dsp:txXfrm>
    </dsp:sp>
    <dsp:sp modelId="{C7FC9C2A-52B9-458B-8389-D0ABCF9AC832}">
      <dsp:nvSpPr>
        <dsp:cNvPr id="0" name=""/>
        <dsp:cNvSpPr/>
      </dsp:nvSpPr>
      <dsp:spPr>
        <a:xfrm>
          <a:off x="3975126" y="2177306"/>
          <a:ext cx="1347306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6C5C8-6C4E-4504-87AB-267F8CD506F7}">
      <dsp:nvSpPr>
        <dsp:cNvPr id="0" name=""/>
        <dsp:cNvSpPr/>
      </dsp:nvSpPr>
      <dsp:spPr>
        <a:xfrm>
          <a:off x="4090908" y="2287299"/>
          <a:ext cx="1347306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Analiza zgromadzonych informacji, w tym wpływu środowiska</a:t>
          </a:r>
        </a:p>
      </dsp:txBody>
      <dsp:txXfrm>
        <a:off x="4110288" y="2306679"/>
        <a:ext cx="1308546" cy="622930"/>
      </dsp:txXfrm>
    </dsp:sp>
    <dsp:sp modelId="{2BBF260D-6634-40D5-8138-293FAC370905}">
      <dsp:nvSpPr>
        <dsp:cNvPr id="0" name=""/>
        <dsp:cNvSpPr/>
      </dsp:nvSpPr>
      <dsp:spPr>
        <a:xfrm>
          <a:off x="5553996" y="2177306"/>
          <a:ext cx="1042032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7D990-43A6-41D7-8E17-AE86B20BC77D}">
      <dsp:nvSpPr>
        <dsp:cNvPr id="0" name=""/>
        <dsp:cNvSpPr/>
      </dsp:nvSpPr>
      <dsp:spPr>
        <a:xfrm>
          <a:off x="5669778" y="2287299"/>
          <a:ext cx="1042032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Ocena efektów</a:t>
          </a:r>
        </a:p>
      </dsp:txBody>
      <dsp:txXfrm>
        <a:off x="5689158" y="2306679"/>
        <a:ext cx="1003272" cy="622930"/>
      </dsp:txXfrm>
    </dsp:sp>
    <dsp:sp modelId="{97ADEBEB-C1F4-487F-BCC5-29BA1B8032A6}">
      <dsp:nvSpPr>
        <dsp:cNvPr id="0" name=""/>
        <dsp:cNvSpPr/>
      </dsp:nvSpPr>
      <dsp:spPr>
        <a:xfrm>
          <a:off x="6827592" y="2177306"/>
          <a:ext cx="1042032" cy="604679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7EFCB-9563-4233-A3D5-704428B4CFDC}">
      <dsp:nvSpPr>
        <dsp:cNvPr id="0" name=""/>
        <dsp:cNvSpPr/>
      </dsp:nvSpPr>
      <dsp:spPr>
        <a:xfrm>
          <a:off x="6943373" y="2287299"/>
          <a:ext cx="1042032" cy="6046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Badania indywidualne</a:t>
          </a:r>
        </a:p>
      </dsp:txBody>
      <dsp:txXfrm>
        <a:off x="6961083" y="2305009"/>
        <a:ext cx="1006612" cy="569259"/>
      </dsp:txXfrm>
    </dsp:sp>
    <dsp:sp modelId="{935D81A6-5B2A-40C7-A8AB-BBC9EC5A14D3}">
      <dsp:nvSpPr>
        <dsp:cNvPr id="0" name=""/>
        <dsp:cNvSpPr/>
      </dsp:nvSpPr>
      <dsp:spPr>
        <a:xfrm>
          <a:off x="6753342" y="3085044"/>
          <a:ext cx="1190533" cy="661690"/>
        </a:xfrm>
        <a:prstGeom prst="roundRect">
          <a:avLst>
            <a:gd name="adj" fmla="val 10000"/>
          </a:avLst>
        </a:prstGeom>
        <a:solidFill>
          <a:srgbClr val="EC4E7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B20BA-F3A2-48EB-80E7-96227178D03B}">
      <dsp:nvSpPr>
        <dsp:cNvPr id="0" name=""/>
        <dsp:cNvSpPr/>
      </dsp:nvSpPr>
      <dsp:spPr>
        <a:xfrm>
          <a:off x="6869123" y="3195036"/>
          <a:ext cx="1190533" cy="66169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Działania diagnostyczne w szkole</a:t>
          </a:r>
        </a:p>
      </dsp:txBody>
      <dsp:txXfrm>
        <a:off x="6888503" y="3214416"/>
        <a:ext cx="1151773" cy="62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62E6C-EB02-4923-B883-615DE922AF73}">
      <dsp:nvSpPr>
        <dsp:cNvPr id="0" name=""/>
        <dsp:cNvSpPr/>
      </dsp:nvSpPr>
      <dsp:spPr>
        <a:xfrm>
          <a:off x="428713" y="0"/>
          <a:ext cx="2230284" cy="22302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D576A0-D4C5-4F53-A7BC-6D50451712D5}">
      <dsp:nvSpPr>
        <dsp:cNvPr id="0" name=""/>
        <dsp:cNvSpPr/>
      </dsp:nvSpPr>
      <dsp:spPr>
        <a:xfrm>
          <a:off x="573682" y="144968"/>
          <a:ext cx="892113" cy="892113"/>
        </a:xfrm>
        <a:prstGeom prst="roundRect">
          <a:avLst/>
        </a:prstGeo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Deficyty</a:t>
          </a:r>
          <a:endParaRPr lang="pl-PL" sz="11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17231" y="188517"/>
        <a:ext cx="805015" cy="805015"/>
      </dsp:txXfrm>
    </dsp:sp>
    <dsp:sp modelId="{140F5FA8-CC44-4C1F-996D-25C74E9560F4}">
      <dsp:nvSpPr>
        <dsp:cNvPr id="0" name=""/>
        <dsp:cNvSpPr/>
      </dsp:nvSpPr>
      <dsp:spPr>
        <a:xfrm>
          <a:off x="1621915" y="144968"/>
          <a:ext cx="892113" cy="892113"/>
        </a:xfrm>
        <a:prstGeom prst="roundRect">
          <a:avLst/>
        </a:prstGeo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Zasoby</a:t>
          </a:r>
        </a:p>
      </dsp:txBody>
      <dsp:txXfrm>
        <a:off x="1665464" y="188517"/>
        <a:ext cx="805015" cy="805015"/>
      </dsp:txXfrm>
    </dsp:sp>
    <dsp:sp modelId="{728AA249-F002-4B62-85AE-4AD14D974E1A}">
      <dsp:nvSpPr>
        <dsp:cNvPr id="0" name=""/>
        <dsp:cNvSpPr/>
      </dsp:nvSpPr>
      <dsp:spPr>
        <a:xfrm>
          <a:off x="573682" y="1193201"/>
          <a:ext cx="892113" cy="892113"/>
        </a:xfrm>
        <a:prstGeom prst="roundRect">
          <a:avLst/>
        </a:prstGeo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Środowisko rodzinne</a:t>
          </a:r>
        </a:p>
      </dsp:txBody>
      <dsp:txXfrm>
        <a:off x="617231" y="1236750"/>
        <a:ext cx="805015" cy="805015"/>
      </dsp:txXfrm>
    </dsp:sp>
    <dsp:sp modelId="{AC9BF8B8-DF85-4398-9909-70D831E7E827}">
      <dsp:nvSpPr>
        <dsp:cNvPr id="0" name=""/>
        <dsp:cNvSpPr/>
      </dsp:nvSpPr>
      <dsp:spPr>
        <a:xfrm>
          <a:off x="1621915" y="1193201"/>
          <a:ext cx="892113" cy="892113"/>
        </a:xfrm>
        <a:prstGeom prst="roundRect">
          <a:avLst/>
        </a:prstGeom>
        <a:solidFill>
          <a:srgbClr val="EC4E7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Środowisko szkolne</a:t>
          </a:r>
        </a:p>
      </dsp:txBody>
      <dsp:txXfrm>
        <a:off x="1665464" y="1236750"/>
        <a:ext cx="805015" cy="805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5BB6-8665-4E5B-B477-6DCF2548E3F0}">
      <dsp:nvSpPr>
        <dsp:cNvPr id="0" name=""/>
        <dsp:cNvSpPr/>
      </dsp:nvSpPr>
      <dsp:spPr>
        <a:xfrm>
          <a:off x="894609" y="156823"/>
          <a:ext cx="2119864" cy="1613826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Zdrowie</a:t>
          </a:r>
        </a:p>
      </dsp:txBody>
      <dsp:txXfrm>
        <a:off x="1424575" y="398897"/>
        <a:ext cx="1033434" cy="1129678"/>
      </dsp:txXfrm>
    </dsp:sp>
    <dsp:sp modelId="{B677B7A1-9EFD-4B23-A116-95D29F13C55E}">
      <dsp:nvSpPr>
        <dsp:cNvPr id="0" name=""/>
        <dsp:cNvSpPr/>
      </dsp:nvSpPr>
      <dsp:spPr>
        <a:xfrm>
          <a:off x="0" y="533868"/>
          <a:ext cx="1510520" cy="923108"/>
        </a:xfrm>
        <a:prstGeom prst="ellipse">
          <a:avLst/>
        </a:prstGeo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BIO</a:t>
          </a:r>
          <a:endParaRPr lang="pl-PL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21211" y="669054"/>
        <a:ext cx="1068098" cy="652736"/>
      </dsp:txXfrm>
    </dsp:sp>
    <dsp:sp modelId="{FC4660DD-CF42-486F-A472-1D5EEEFFFC9D}">
      <dsp:nvSpPr>
        <dsp:cNvPr id="0" name=""/>
        <dsp:cNvSpPr/>
      </dsp:nvSpPr>
      <dsp:spPr>
        <a:xfrm>
          <a:off x="3110214" y="148899"/>
          <a:ext cx="2834036" cy="1613826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65000"/>
              <a:lumOff val="3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Emocje</a:t>
          </a:r>
        </a:p>
      </dsp:txBody>
      <dsp:txXfrm>
        <a:off x="3818723" y="390973"/>
        <a:ext cx="1560688" cy="1129678"/>
      </dsp:txXfrm>
    </dsp:sp>
    <dsp:sp modelId="{F8FF947C-A9B4-410C-8DCC-31AF37E37201}">
      <dsp:nvSpPr>
        <dsp:cNvPr id="0" name=""/>
        <dsp:cNvSpPr/>
      </dsp:nvSpPr>
      <dsp:spPr>
        <a:xfrm>
          <a:off x="2386538" y="502630"/>
          <a:ext cx="1487174" cy="923108"/>
        </a:xfrm>
        <a:prstGeom prst="ellipse">
          <a:avLst/>
        </a:prstGeo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PSYCHO</a:t>
          </a:r>
        </a:p>
      </dsp:txBody>
      <dsp:txXfrm>
        <a:off x="2604330" y="637816"/>
        <a:ext cx="1051590" cy="652736"/>
      </dsp:txXfrm>
    </dsp:sp>
    <dsp:sp modelId="{C94B8ACE-FF69-4E72-9A0C-5283FA990879}">
      <dsp:nvSpPr>
        <dsp:cNvPr id="0" name=""/>
        <dsp:cNvSpPr/>
      </dsp:nvSpPr>
      <dsp:spPr>
        <a:xfrm>
          <a:off x="6931912" y="148899"/>
          <a:ext cx="1846217" cy="1613826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Relacje</a:t>
          </a:r>
        </a:p>
      </dsp:txBody>
      <dsp:txXfrm>
        <a:off x="7393467" y="390973"/>
        <a:ext cx="900031" cy="1129678"/>
      </dsp:txXfrm>
    </dsp:sp>
    <dsp:sp modelId="{712E090E-0D9E-4CFD-8BEB-DF3EC0B7C1D0}">
      <dsp:nvSpPr>
        <dsp:cNvPr id="0" name=""/>
        <dsp:cNvSpPr/>
      </dsp:nvSpPr>
      <dsp:spPr>
        <a:xfrm>
          <a:off x="5375883" y="569417"/>
          <a:ext cx="1744546" cy="923108"/>
        </a:xfrm>
        <a:prstGeom prst="ellipse">
          <a:avLst/>
        </a:prstGeom>
        <a:solidFill>
          <a:srgbClr val="EC4E7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SPOŁECZNY</a:t>
          </a:r>
        </a:p>
      </dsp:txBody>
      <dsp:txXfrm>
        <a:off x="5631366" y="704603"/>
        <a:ext cx="1233580" cy="652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0D890-98B3-4053-810C-E20A02C93BAF}">
      <dsp:nvSpPr>
        <dsp:cNvPr id="0" name=""/>
        <dsp:cNvSpPr/>
      </dsp:nvSpPr>
      <dsp:spPr>
        <a:xfrm>
          <a:off x="935376" y="40982"/>
          <a:ext cx="1763532" cy="80538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Potrzeby</a:t>
          </a:r>
        </a:p>
      </dsp:txBody>
      <dsp:txXfrm>
        <a:off x="1193639" y="158928"/>
        <a:ext cx="1247006" cy="569495"/>
      </dsp:txXfrm>
    </dsp:sp>
    <dsp:sp modelId="{76917E6A-3997-42CB-A2D3-439BC5751785}">
      <dsp:nvSpPr>
        <dsp:cNvPr id="0" name=""/>
        <dsp:cNvSpPr/>
      </dsp:nvSpPr>
      <dsp:spPr>
        <a:xfrm>
          <a:off x="2764306" y="210114"/>
          <a:ext cx="467124" cy="467124"/>
        </a:xfrm>
        <a:prstGeom prst="mathPlus">
          <a:avLst/>
        </a:prstGeom>
        <a:solidFill>
          <a:srgbClr val="EC4E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26223" y="388742"/>
        <a:ext cx="343290" cy="109868"/>
      </dsp:txXfrm>
    </dsp:sp>
    <dsp:sp modelId="{3E44EA95-BEA1-48E0-A461-70481D6BA5E5}">
      <dsp:nvSpPr>
        <dsp:cNvPr id="0" name=""/>
        <dsp:cNvSpPr/>
      </dsp:nvSpPr>
      <dsp:spPr>
        <a:xfrm>
          <a:off x="3296828" y="40982"/>
          <a:ext cx="2103752" cy="805387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Możliwości</a:t>
          </a:r>
        </a:p>
      </dsp:txBody>
      <dsp:txXfrm>
        <a:off x="3604915" y="158928"/>
        <a:ext cx="1487578" cy="569495"/>
      </dsp:txXfrm>
    </dsp:sp>
    <dsp:sp modelId="{7DA10CB2-BD2F-4D9C-BE51-67315AFB742B}">
      <dsp:nvSpPr>
        <dsp:cNvPr id="0" name=""/>
        <dsp:cNvSpPr/>
      </dsp:nvSpPr>
      <dsp:spPr>
        <a:xfrm>
          <a:off x="5465978" y="210114"/>
          <a:ext cx="467124" cy="467124"/>
        </a:xfrm>
        <a:prstGeom prst="mathEqual">
          <a:avLst/>
        </a:prstGeom>
        <a:solidFill>
          <a:srgbClr val="EC4E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27895" y="306342"/>
        <a:ext cx="343290" cy="274668"/>
      </dsp:txXfrm>
    </dsp:sp>
    <dsp:sp modelId="{B71F8590-5539-4659-A1C9-C50F30B16727}">
      <dsp:nvSpPr>
        <dsp:cNvPr id="0" name=""/>
        <dsp:cNvSpPr/>
      </dsp:nvSpPr>
      <dsp:spPr>
        <a:xfrm>
          <a:off x="6116731" y="0"/>
          <a:ext cx="2067123" cy="88706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Wsparcie</a:t>
          </a:r>
        </a:p>
      </dsp:txBody>
      <dsp:txXfrm>
        <a:off x="6419454" y="129908"/>
        <a:ext cx="1461677" cy="627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EE82C-0D36-49C1-A77B-5636512B20D9}" type="datetimeFigureOut">
              <a:rPr lang="pl-PL"/>
              <a:pPr>
                <a:defRPr/>
              </a:pPr>
              <a:t>2021-09-14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8C2F21-5D4A-4CA1-8A1D-03DE5CD201A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564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4535FE-67E8-4511-B41B-A189B23D0390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0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228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85408-B91A-4315-91D0-DB14EA8888FC}" type="slidenum">
              <a:rPr lang="pl-PL" altLang="pl-PL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116</a:t>
            </a:fld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2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AA4D-165D-439D-BC02-59489FE185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33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DA8C-B1C0-42C3-94A4-97ADE463A5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69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1879-FEE9-4B4D-8587-D48CC4403D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0759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FD02-220B-44FE-A6A9-692BD77151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198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1E3F-AFA4-4031-AF99-5E9E3D62242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557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CCA9-D6FE-465B-9F02-A6247C7EC4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352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6760-4FBB-49E8-8D69-C54D5A70E0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71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0243-DEAF-4EDE-8015-6017F57372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278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7587-6DD5-41E1-A64F-9A5F333B22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870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E6CF7-25A2-4B9C-A68D-A3A3DFFE98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134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2F86-61C2-477B-8693-9CC24071C6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24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8B2CA-9E9D-4909-BF3B-72E6EA24C3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6%20%20-Czas%20trwania%20zaj&#281;&#263;%20a%20czas%20pracy%20nauczyciela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5650" y="933450"/>
            <a:ext cx="7704138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0" dirty="0">
                <a:solidFill>
                  <a:schemeClr val="accent4"/>
                </a:solidFill>
                <a:latin typeface="Calibri"/>
                <a:ea typeface="+mj-ea"/>
                <a:cs typeface="+mj-cs"/>
              </a:rPr>
              <a:t>Organizacja pomocy psychologiczno-pedagogicznej w systemie oświaty w świetle zmian prawnych </a:t>
            </a:r>
            <a:br>
              <a:rPr lang="pl-PL" sz="2800" b="1" kern="0" dirty="0">
                <a:solidFill>
                  <a:schemeClr val="accent4"/>
                </a:solidFill>
                <a:latin typeface="Calibri"/>
                <a:ea typeface="+mj-ea"/>
                <a:cs typeface="+mj-cs"/>
              </a:rPr>
            </a:br>
            <a:endParaRPr lang="pl-PL" kern="0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Prostokąt 4"/>
          <p:cNvSpPr>
            <a:spLocks noChangeArrowheads="1"/>
          </p:cNvSpPr>
          <p:nvPr/>
        </p:nvSpPr>
        <p:spPr bwMode="auto">
          <a:xfrm>
            <a:off x="1258888" y="4365625"/>
            <a:ext cx="72723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</a:rPr>
              <a:t>Warszawa, kwiecień 2018 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Calibri" panose="020F0502020204030204" pitchFamily="34" charset="0"/>
              </a:rPr>
              <a:t>                                                                                                 </a:t>
            </a:r>
            <a:r>
              <a:rPr lang="pl-PL" altLang="pl-PL" sz="1200">
                <a:latin typeface="Calibri" panose="020F0502020204030204" pitchFamily="34" charset="0"/>
              </a:rPr>
              <a:t>Opracowanie: Emilia Wojdyła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31788" y="844550"/>
            <a:ext cx="820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  <a:defRPr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  </a:t>
            </a:r>
            <a:r>
              <a:rPr lang="pl-PL" sz="2400" b="1" dirty="0">
                <a:latin typeface="Calibri"/>
                <a:ea typeface="+mj-ea"/>
                <a:cs typeface="+mj-cs"/>
              </a:rPr>
              <a:t>Ważna zasada! Akty wykonawcze do ustaw:</a:t>
            </a:r>
            <a:endParaRPr lang="pl-PL" altLang="pl-PL" sz="2400" dirty="0"/>
          </a:p>
        </p:txBody>
      </p:sp>
      <p:sp>
        <p:nvSpPr>
          <p:cNvPr id="122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2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294" name="Prostokąt 8"/>
          <p:cNvSpPr>
            <a:spLocks noChangeArrowheads="1"/>
          </p:cNvSpPr>
          <p:nvPr/>
        </p:nvSpPr>
        <p:spPr bwMode="auto">
          <a:xfrm>
            <a:off x="1619250" y="11890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Prostokąt zaokrąglony 6">
            <a:extLst>
              <a:ext uri="{FF2B5EF4-FFF2-40B4-BE49-F238E27FC236}"/>
            </a:extLst>
          </p:cNvPr>
          <p:cNvSpPr/>
          <p:nvPr/>
        </p:nvSpPr>
        <p:spPr>
          <a:xfrm>
            <a:off x="755576" y="1420019"/>
            <a:ext cx="3317104" cy="1071637"/>
          </a:xfrm>
          <a:prstGeom prst="roundRect">
            <a:avLst/>
          </a:prstGeom>
          <a:solidFill>
            <a:srgbClr val="EC4E7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2060"/>
                </a:solidFill>
                <a:latin typeface="Calibri"/>
                <a:cs typeface="+mn-cs"/>
              </a:rPr>
              <a:t>GIMNAZJA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2060"/>
                </a:solidFill>
                <a:latin typeface="Calibri"/>
                <a:cs typeface="+mn-cs"/>
              </a:rPr>
              <a:t>SZKOŁY PONADGIMNAZJALNE</a:t>
            </a:r>
            <a:r>
              <a:rPr lang="pl-PL" sz="2000" b="1" kern="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8" name="Strzałka w dół 7">
            <a:extLst>
              <a:ext uri="{FF2B5EF4-FFF2-40B4-BE49-F238E27FC236}"/>
            </a:extLst>
          </p:cNvPr>
          <p:cNvSpPr/>
          <p:nvPr/>
        </p:nvSpPr>
        <p:spPr>
          <a:xfrm>
            <a:off x="2190750" y="2616200"/>
            <a:ext cx="447675" cy="860425"/>
          </a:xfrm>
          <a:prstGeom prst="downArrow">
            <a:avLst>
              <a:gd name="adj1" fmla="val 50000"/>
              <a:gd name="adj2" fmla="val 47959"/>
            </a:avLst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9" name="Strzałka w dół 8">
            <a:extLst>
              <a:ext uri="{FF2B5EF4-FFF2-40B4-BE49-F238E27FC236}"/>
            </a:extLst>
          </p:cNvPr>
          <p:cNvSpPr/>
          <p:nvPr/>
        </p:nvSpPr>
        <p:spPr>
          <a:xfrm>
            <a:off x="6508750" y="2616200"/>
            <a:ext cx="447675" cy="860425"/>
          </a:xfrm>
          <a:prstGeom prst="downArrow">
            <a:avLst>
              <a:gd name="adj1" fmla="val 50000"/>
              <a:gd name="adj2" fmla="val 47959"/>
            </a:avLst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" name="Prostokąt zaokrąglony 9">
            <a:extLst>
              <a:ext uri="{FF2B5EF4-FFF2-40B4-BE49-F238E27FC236}"/>
            </a:extLst>
          </p:cNvPr>
          <p:cNvSpPr/>
          <p:nvPr/>
        </p:nvSpPr>
        <p:spPr>
          <a:xfrm>
            <a:off x="4860032" y="1411594"/>
            <a:ext cx="3397688" cy="1080062"/>
          </a:xfrm>
          <a:prstGeom prst="roundRect">
            <a:avLst/>
          </a:prstGeom>
          <a:solidFill>
            <a:srgbClr val="EC4E7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rgbClr val="002060"/>
                </a:solidFill>
                <a:latin typeface="Calibri"/>
                <a:cs typeface="+mn-cs"/>
              </a:rPr>
              <a:t>PRZEDSZKOLA </a:t>
            </a:r>
            <a:endParaRPr lang="pl-PL" kern="0" dirty="0">
              <a:solidFill>
                <a:srgbClr val="002060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rgbClr val="002060"/>
                </a:solidFill>
                <a:latin typeface="Calibri"/>
                <a:cs typeface="+mn-cs"/>
              </a:rPr>
              <a:t>SZKOŁY PODSTAWOWE </a:t>
            </a:r>
            <a:br>
              <a:rPr lang="pl-PL" b="1" kern="0" dirty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pl-PL" b="1" kern="0" dirty="0">
                <a:solidFill>
                  <a:srgbClr val="002060"/>
                </a:solidFill>
                <a:latin typeface="Calibri"/>
                <a:cs typeface="+mn-cs"/>
              </a:rPr>
              <a:t>I PONADPODSTAWOWE </a:t>
            </a:r>
            <a:endParaRPr lang="pl-PL" kern="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11" name="Prostokąt zaokrąglony 10">
            <a:extLst>
              <a:ext uri="{FF2B5EF4-FFF2-40B4-BE49-F238E27FC236}"/>
            </a:extLst>
          </p:cNvPr>
          <p:cNvSpPr/>
          <p:nvPr/>
        </p:nvSpPr>
        <p:spPr>
          <a:xfrm>
            <a:off x="755576" y="3557389"/>
            <a:ext cx="3326141" cy="1311564"/>
          </a:xfrm>
          <a:prstGeom prst="roundRect">
            <a:avLst/>
          </a:prstGeom>
          <a:solidFill>
            <a:srgbClr val="B2B2B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2060"/>
                </a:solidFill>
                <a:latin typeface="Calibri"/>
                <a:cs typeface="+mn-cs"/>
              </a:rPr>
              <a:t>WYDANE NA PODSTAWIE USO </a:t>
            </a:r>
            <a:endParaRPr lang="pl-PL" sz="2000" kern="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12" name="Prostokąt zaokrąglony 11">
            <a:extLst>
              <a:ext uri="{FF2B5EF4-FFF2-40B4-BE49-F238E27FC236}"/>
            </a:extLst>
          </p:cNvPr>
          <p:cNvSpPr/>
          <p:nvPr/>
        </p:nvSpPr>
        <p:spPr>
          <a:xfrm>
            <a:off x="5082877" y="3557389"/>
            <a:ext cx="3298726" cy="1283854"/>
          </a:xfrm>
          <a:prstGeom prst="roundRect">
            <a:avLst/>
          </a:prstGeom>
          <a:solidFill>
            <a:srgbClr val="B2B2B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 dirty="0">
              <a:solidFill>
                <a:prstClr val="white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2060"/>
                </a:solidFill>
                <a:latin typeface="Calibri"/>
                <a:cs typeface="+mn-cs"/>
              </a:rPr>
              <a:t>WYDANE NA PODSTAWIE UPO </a:t>
            </a:r>
            <a:endParaRPr lang="pl-PL" sz="2000" kern="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4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54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54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54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5479" name="Tytuł 1"/>
          <p:cNvSpPr txBox="1">
            <a:spLocks/>
          </p:cNvSpPr>
          <p:nvPr/>
        </p:nvSpPr>
        <p:spPr bwMode="auto">
          <a:xfrm>
            <a:off x="325438" y="79375"/>
            <a:ext cx="7918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Wielospecjalistyczna ocena poziomu funkcjonowania ucznia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 podstawą  IPET -  §6 ust. 4 – Rozporządzenia o KS 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36315" y="1158949"/>
          <a:ext cx="7406765" cy="536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aśnienie prostokątne zaokrąglone 8">
            <a:extLst>
              <a:ext uri="{FF2B5EF4-FFF2-40B4-BE49-F238E27FC236}"/>
            </a:extLst>
          </p:cNvPr>
          <p:cNvSpPr/>
          <p:nvPr/>
        </p:nvSpPr>
        <p:spPr>
          <a:xfrm>
            <a:off x="6156325" y="1490663"/>
            <a:ext cx="2592388" cy="1195387"/>
          </a:xfrm>
          <a:prstGeom prst="wedgeRoundRectCallout">
            <a:avLst>
              <a:gd name="adj1" fmla="val -75399"/>
              <a:gd name="adj2" fmla="val -19950"/>
              <a:gd name="adj3" fmla="val 16667"/>
            </a:avLst>
          </a:prstGeom>
          <a:solidFill>
            <a:srgbClr val="F04A89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Dokonywana co najmniej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dwa razy w roku (§ 6 ust. 9)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Podstawa do modyfikacji IPET-u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4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65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65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65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6503" name="Tytuł 1"/>
          <p:cNvSpPr txBox="1">
            <a:spLocks/>
          </p:cNvSpPr>
          <p:nvPr/>
        </p:nvSpPr>
        <p:spPr bwMode="auto">
          <a:xfrm>
            <a:off x="827088" y="260350"/>
            <a:ext cx="79200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Co zawiera wielospecjalistyczna ocena funkcjonowania ucznia   </a:t>
            </a:r>
            <a:b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§ 6 ust.  10- Rozporządzenia o KS</a:t>
            </a:r>
            <a:r>
              <a:rPr lang="pl-PL" altLang="pl-PL" sz="1800">
                <a:solidFill>
                  <a:srgbClr val="000000"/>
                </a:solidFill>
                <a:latin typeface="Calibri Light" panose="020F0302020204030204" pitchFamily="34" charset="0"/>
              </a:rPr>
              <a:t/>
            </a:r>
            <a:br>
              <a:rPr lang="pl-PL" altLang="pl-PL" sz="180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4" name="Symbol zastępczy zawartości 2"/>
          <p:cNvSpPr txBox="1">
            <a:spLocks/>
          </p:cNvSpPr>
          <p:nvPr/>
        </p:nvSpPr>
        <p:spPr bwMode="auto">
          <a:xfrm>
            <a:off x="522288" y="755650"/>
            <a:ext cx="8081962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Wielospecjalistyczne oceny, o których mowa w ust. 4 i 9,  uwzględniają w szczególności: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1) indywidualne potrzeby rozwojowe i edukacyjne, mocne strony, predyspozycje, zainteresowania i uzdolnienia ucznia;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2) w zależności od potrzeb, zakres i charakter wsparcia ze strony nauczycieli, specjalistów, asystentów lub pomocy nauczyciela, o których mowa w § 7 ust. 1–5;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pl-PL" altLang="pl-PL" sz="1600" b="1" u="sng">
                <a:solidFill>
                  <a:srgbClr val="F04A89"/>
                </a:solidFill>
                <a:latin typeface="Calibri" panose="020F0502020204030204" pitchFamily="34" charset="0"/>
              </a:rPr>
              <a:t>przyczyny niepowodzeń edukacyjnych lub trudności w funkcjonowaniu ucznia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, w tym bariery i ograniczenia utrudniające funkcjonowanie i uczestnictwo ucznia w życiu przedszkolnym lub szkolnym,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a w przypadku ucznia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realizującego wybrane zajęcia wychowania przedszkolnego lub zajęcia edukacyjne indywidualnie lub w grupie liczącej do 5 uczniów, zgodnie ze wskazaniem zawartym w programie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także napotykane trudności w zakresie włączenia ucznia w zajęcia realizowane wspólnie </a:t>
            </a:r>
            <a:b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z oddziałem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przedszkolnym lub szkolnym, a w przypadku innej formy wychowania przedszkolnego – wspólnie z grupą, oraz efekty działań podejmowanych w celu ich przezwyciężenia.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5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75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75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75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03250" y="333375"/>
            <a:ext cx="7804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4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2500" b="1" dirty="0">
                <a:solidFill>
                  <a:srgbClr val="FF3300"/>
                </a:solidFill>
                <a:latin typeface="Calibri" pitchFamily="34" charset="0"/>
              </a:rPr>
              <a:t>	</a:t>
            </a:r>
            <a:r>
              <a:rPr lang="pl-PL" altLang="pl-PL" sz="2000" b="1" dirty="0">
                <a:latin typeface="Calibri" pitchFamily="34" charset="0"/>
              </a:rPr>
              <a:t>IPET- Indywidualny program </a:t>
            </a:r>
            <a:r>
              <a:rPr lang="pl-PL" altLang="pl-PL" sz="2000" b="1" dirty="0" err="1">
                <a:latin typeface="Calibri" pitchFamily="34" charset="0"/>
              </a:rPr>
              <a:t>edukacyjno</a:t>
            </a:r>
            <a:r>
              <a:rPr lang="pl-PL" altLang="pl-PL" sz="2000" b="1" dirty="0">
                <a:latin typeface="Calibri" pitchFamily="34" charset="0"/>
              </a:rPr>
              <a:t> – terapeutyczny określa: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8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342900" indent="-342900" algn="just" eaLnBrk="1" hangingPunct="1">
              <a:lnSpc>
                <a:spcPct val="70000"/>
              </a:lnSpc>
              <a:spcBef>
                <a:spcPts val="1000"/>
              </a:spcBef>
              <a:buFontTx/>
              <a:buAutoNum type="arabicParenR"/>
              <a:defRPr/>
            </a:pPr>
            <a:r>
              <a:rPr lang="pl-PL" altLang="pl-PL" sz="1800" b="1" dirty="0">
                <a:solidFill>
                  <a:srgbClr val="F04A89"/>
                </a:solidFill>
                <a:latin typeface="Calibri" pitchFamily="34" charset="0"/>
              </a:rPr>
              <a:t>zakres i sposób dostosowania wymagań </a:t>
            </a: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edukacyjnych wynikających </a:t>
            </a:r>
            <a:b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z programu nauczania do indywidualnych potrzeb rozwojowych </a:t>
            </a:r>
            <a:b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i edukacyjnych oraz możliwości psychofizycznych ucznia, w szczególności przez zastosowanie odpowiednich metod i form pracy </a:t>
            </a:r>
            <a:b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z uczniem/wychowankiem;</a:t>
            </a:r>
          </a:p>
          <a:p>
            <a:pPr marL="342900" indent="-342900" algn="just" eaLnBrk="1" hangingPunct="1">
              <a:lnSpc>
                <a:spcPct val="70000"/>
              </a:lnSpc>
              <a:spcBef>
                <a:spcPts val="1000"/>
              </a:spcBef>
              <a:buFontTx/>
              <a:buAutoNum type="arabicParenR"/>
              <a:defRPr/>
            </a:pPr>
            <a:r>
              <a:rPr lang="pl-PL" altLang="pl-PL" sz="1800" b="1" dirty="0">
                <a:solidFill>
                  <a:srgbClr val="F04A89"/>
                </a:solidFill>
                <a:latin typeface="Calibri" pitchFamily="34" charset="0"/>
              </a:rPr>
              <a:t>zintegrowane działania nauczycieli, specjalistów, wychowawców grup wychowawczych</a:t>
            </a:r>
            <a:r>
              <a:rPr lang="pl-PL" altLang="pl-PL" sz="1800" b="1" dirty="0">
                <a:solidFill>
                  <a:srgbClr val="C58D01"/>
                </a:solidFill>
                <a:latin typeface="Calibri" pitchFamily="34" charset="0"/>
              </a:rPr>
              <a:t> </a:t>
            </a: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(w ośrodkach) prowadzących zajęcia z uczniem, ukierunkowane na poprawę funkcjonowania ucznia, w tym w zależności od potrzeb , na komunikowanie się ucznia z otoczeniem z użyciem wspomagających i alternatywnych metod komunikacji oraz wzmacnianie jego uczestniczenia w życiu szkolnym, a w przypadku 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	a) ucznia niepełnosprawnego — działania o charakterze rewalidacyjnym,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	b) ucznia niedostosowanego społecznie — działania o charakterze resocjalizacyjnym,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	c) ucznia zagrożonego niedostosowaniem społecznym — działania </a:t>
            </a:r>
            <a:b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o charakterze socjoterapeutycznym;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  <a:defRPr/>
            </a:pPr>
            <a:r>
              <a:rPr lang="pl-PL" altLang="pl-PL" sz="18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pl-PL" altLang="pl-PL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54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854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85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855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8551" name="Symbol zastępczy zawartości 2"/>
          <p:cNvSpPr txBox="1">
            <a:spLocks/>
          </p:cNvSpPr>
          <p:nvPr/>
        </p:nvSpPr>
        <p:spPr bwMode="auto">
          <a:xfrm>
            <a:off x="269875" y="908050"/>
            <a:ext cx="8334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138677"/>
                </a:solidFill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138677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pl-PL" altLang="pl-PL" sz="28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b="1">
                <a:solidFill>
                  <a:srgbClr val="F04A89"/>
                </a:solidFill>
                <a:latin typeface="Calibri" panose="020F0502020204030204" pitchFamily="34" charset="0"/>
              </a:rPr>
              <a:t>formy i okres udzielania uczniowi pomocy psychologiczno-pedagogicznej </a:t>
            </a: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oraz wymiar godzin, w którym poszczególne formy pomocy będą realizowane;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3B1DEF"/>
                </a:solidFill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	4) działania wspierające rodziców ucznia oraz, w zależności od potrzeb, zakres współdziałania z poradniami psychologiczno-pedagogicznymi, w tym poradniami specjalistycznymi, placówkami doskonalenia nauczycieli, organizacjami pozarządowymi oraz innymi instytucjami działającymi na rzecz rodziny, dzieci i młodzieży;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138677"/>
                </a:solidFill>
                <a:latin typeface="Calibri" panose="020F0502020204030204" pitchFamily="34" charset="0"/>
              </a:rPr>
              <a:t>	</a:t>
            </a: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57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957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957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957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9575" name="Symbol zastępczy zawartości 2"/>
          <p:cNvSpPr txBox="1">
            <a:spLocks/>
          </p:cNvSpPr>
          <p:nvPr/>
        </p:nvSpPr>
        <p:spPr bwMode="auto">
          <a:xfrm>
            <a:off x="600075" y="500063"/>
            <a:ext cx="80041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13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300" b="1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5) </a:t>
            </a: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zajęcia rewalidacyjne,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resocjalizacyjne i socjoterapeutyczne oraz inne zajęcia, odpowiednie ze względu na indywidualne potrzeby rozwojowe i edukacyjne oraz możliwości psychofizyczne ucznia, </a:t>
            </a:r>
            <a:b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a także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w przypadku ucznia klasy VII i VIII szkoły podstawowej, kl. I branżowej szkoły I stopnia, LO </a:t>
            </a:r>
            <a:b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i technikum zajęcia z zakresu doradztwa zawodowego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zajęcia związane z wyborem kierunku kształcenia i zawodu realizowane w ramach pomocy psychologiczno – pedagogicznej;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200886"/>
                </a:solidFill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	6) zakres współpracy nauczycieli i specjalistów, wychowawców grup wychowawczych z rodzicami ucznia/wychowanka w realizacji zadań wynikających z: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 zaleceń zawartych w orzeczeniu o potrzebie kształcenia specjalnego;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warunków do nauki, sprzętu specjalistycznego;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zajęć specjalistycznych i innych zajęć dla ucznia;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integracji ze środowiskiem;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przygotowania uczniów do samodzielności w życiu dorosłym;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 ………………………..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30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pl-PL" altLang="pl-PL" sz="1300" b="1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 zależności od indywidualnych potrzeb rozwojowych i edukacyjnych oraz możliwości psychofizycznych ucznia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wskazanych w orzeczeniu o potrzebie kształcenia specjalnego lub wynikających </a:t>
            </a:r>
            <a:b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z wielospecjalistycznych ocen,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o których mowa w ust. 4 lub 9 – </a:t>
            </a: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wybrane zajęcia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wychowania przedszkolnego lub zajęcia edukacyjne, które są realizowane </a:t>
            </a: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indywidualnie z uczniem lub w grupie liczącej do 5 uczniów.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059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059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059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059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8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58775" y="652463"/>
            <a:ext cx="8570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ysClr val="windowText" lastClr="000000"/>
                </a:solidFill>
                <a:latin typeface="Calibri" panose="020F0502020204030204"/>
              </a:rPr>
              <a:t>     Zajęcia rewalidacyjne organizowane dla uczniów niewidomych, niesłyszących,  z afazją lub z autyzmem, w tym z zespołem Aspergera</a:t>
            </a:r>
            <a:endParaRPr lang="pl-PL" altLang="pl-PL" sz="2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9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467544" y="1793391"/>
            <a:ext cx="7992244" cy="33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>
                <a:solidFill>
                  <a:sysClr val="windowText" lastClr="000000"/>
                </a:solidFill>
                <a:latin typeface="Calibri" panose="020F0502020204030204"/>
              </a:rPr>
              <a:t>	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W ramach </a:t>
            </a:r>
            <a:r>
              <a:rPr lang="pl-PL" sz="2000" b="1" dirty="0">
                <a:solidFill>
                  <a:sysClr val="windowText" lastClr="000000"/>
                </a:solidFill>
                <a:latin typeface="Calibri" panose="020F0502020204030204"/>
              </a:rPr>
              <a:t>zajęć rewalidacyjnych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należy uwzględnić w szczególności: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	1)	naukę orientacji przestrzennej i poruszania się oraz naukę systemu Braille’a lub innych alternatywnych metod komunikacji – w przypadku dziecka lub ucznia niewidomego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	2)	naukę języka migowego </a:t>
            </a:r>
            <a:r>
              <a:rPr lang="pl-PL" sz="2000" b="1" dirty="0">
                <a:solidFill>
                  <a:srgbClr val="F04A89"/>
                </a:solidFill>
                <a:latin typeface="Calibri" panose="020F0502020204030204"/>
              </a:rPr>
              <a:t>lub innych sposobów komunikowania się, </a:t>
            </a:r>
            <a:br>
              <a:rPr lang="pl-PL" sz="2000" b="1" dirty="0">
                <a:solidFill>
                  <a:srgbClr val="F04A89"/>
                </a:solidFill>
                <a:latin typeface="Calibri" panose="020F0502020204030204"/>
              </a:rPr>
            </a:br>
            <a:r>
              <a:rPr lang="pl-PL" sz="2000" b="1" dirty="0">
                <a:solidFill>
                  <a:srgbClr val="F04A89"/>
                </a:solidFill>
                <a:latin typeface="Calibri" panose="020F0502020204030204"/>
              </a:rPr>
              <a:t>w szczególności wspomagających i</a:t>
            </a:r>
            <a:r>
              <a:rPr lang="pl-PL" sz="2000" dirty="0">
                <a:solidFill>
                  <a:srgbClr val="F04A89"/>
                </a:solidFill>
                <a:latin typeface="Calibri" panose="020F0502020204030204"/>
              </a:rPr>
              <a:t>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alternatywnych metod komunikacji – w przypadku dziecka lub ucznia </a:t>
            </a:r>
            <a:r>
              <a:rPr lang="pl-PL" sz="2000" strike="sngStrike" dirty="0">
                <a:solidFill>
                  <a:sysClr val="windowText" lastClr="000000"/>
                </a:solidFill>
                <a:latin typeface="Calibri" panose="020F0502020204030204"/>
              </a:rPr>
              <a:t>niesłyszącego lub z afazją </a:t>
            </a: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z zaburzeniami mowy lub jej brakiem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ysClr val="windowText" lastClr="000000"/>
                </a:solidFill>
                <a:latin typeface="Calibri" panose="020F0502020204030204"/>
              </a:rPr>
              <a:t>	3)	zajęcia rozwijające umiejętności społeczne, w tym umiejętności komunikacyjne – w przypadku dziecka lub ucznia z autyzmem, w tym z zespołem Aspergera.</a:t>
            </a:r>
            <a:r>
              <a:rPr lang="pl-PL" altLang="pl-PL" sz="1600" b="1" i="1" dirty="0">
                <a:solidFill>
                  <a:srgbClr val="3B1DEF"/>
                </a:solidFill>
                <a:latin typeface="Calibri" panose="020F0502020204030204"/>
              </a:rPr>
              <a:t>	</a:t>
            </a:r>
            <a:endParaRPr lang="pl-PL" altLang="pl-PL" sz="3600" i="1" dirty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18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1619" name="Prostokąt 3"/>
          <p:cNvSpPr>
            <a:spLocks noChangeArrowheads="1"/>
          </p:cNvSpPr>
          <p:nvPr/>
        </p:nvSpPr>
        <p:spPr bwMode="auto">
          <a:xfrm>
            <a:off x="322263" y="1306513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1620" name="Prostokąt 5"/>
          <p:cNvSpPr>
            <a:spLocks noChangeArrowheads="1"/>
          </p:cNvSpPr>
          <p:nvPr/>
        </p:nvSpPr>
        <p:spPr bwMode="auto">
          <a:xfrm>
            <a:off x="0" y="293370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1621" name="Prostokąt 6"/>
          <p:cNvSpPr>
            <a:spLocks noChangeArrowheads="1"/>
          </p:cNvSpPr>
          <p:nvPr/>
        </p:nvSpPr>
        <p:spPr bwMode="auto">
          <a:xfrm>
            <a:off x="2944813" y="25574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162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1623" name="object 4"/>
          <p:cNvSpPr txBox="1">
            <a:spLocks/>
          </p:cNvSpPr>
          <p:nvPr/>
        </p:nvSpPr>
        <p:spPr bwMode="auto">
          <a:xfrm>
            <a:off x="2474913" y="103188"/>
            <a:ext cx="273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 anchor="ctr">
            <a:spAutoFit/>
          </a:bodyPr>
          <a:lstStyle>
            <a:lvl1pPr marL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Uczeń niepełnosprawny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– zajęcia w szkole</a:t>
            </a:r>
          </a:p>
        </p:txBody>
      </p:sp>
      <p:sp>
        <p:nvSpPr>
          <p:cNvPr id="111624" name="object 13"/>
          <p:cNvSpPr>
            <a:spLocks/>
          </p:cNvSpPr>
          <p:nvPr/>
        </p:nvSpPr>
        <p:spPr bwMode="auto">
          <a:xfrm>
            <a:off x="5292725" y="49213"/>
            <a:ext cx="2374900" cy="1003300"/>
          </a:xfrm>
          <a:custGeom>
            <a:avLst/>
            <a:gdLst>
              <a:gd name="T0" fmla="*/ 0 w 4291965"/>
              <a:gd name="T1" fmla="*/ 162 h 1670685"/>
              <a:gd name="T2" fmla="*/ 535 w 4291965"/>
              <a:gd name="T3" fmla="*/ 162 h 1670685"/>
              <a:gd name="T4" fmla="*/ 535 w 4291965"/>
              <a:gd name="T5" fmla="*/ 0 h 1670685"/>
              <a:gd name="T6" fmla="*/ 0 w 4291965"/>
              <a:gd name="T7" fmla="*/ 0 h 1670685"/>
              <a:gd name="T8" fmla="*/ 0 w 4291965"/>
              <a:gd name="T9" fmla="*/ 162 h 16706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1965" h="1670685">
                <a:moveTo>
                  <a:pt x="0" y="1670303"/>
                </a:moveTo>
                <a:lnTo>
                  <a:pt x="4291583" y="1670303"/>
                </a:lnTo>
                <a:lnTo>
                  <a:pt x="4291583" y="0"/>
                </a:lnTo>
                <a:lnTo>
                  <a:pt x="0" y="0"/>
                </a:lnTo>
                <a:lnTo>
                  <a:pt x="0" y="1670303"/>
                </a:lnTo>
                <a:close/>
              </a:path>
            </a:pathLst>
          </a:custGeom>
          <a:solidFill>
            <a:srgbClr val="F0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25" name="object 15"/>
          <p:cNvSpPr txBox="1">
            <a:spLocks noChangeArrowheads="1"/>
          </p:cNvSpPr>
          <p:nvPr/>
        </p:nvSpPr>
        <p:spPr bwMode="auto">
          <a:xfrm>
            <a:off x="5565775" y="115888"/>
            <a:ext cx="21891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Możliwość nauki w szkole: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ogólnodostępnej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integracyjnej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specjalnej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71488" y="723900"/>
            <a:ext cx="1924050" cy="858838"/>
          </a:xfrm>
          <a:custGeom>
            <a:avLst/>
            <a:gdLst>
              <a:gd name="T0" fmla="*/ 0 w 2880995"/>
              <a:gd name="T1" fmla="*/ 821 h 1443355"/>
              <a:gd name="T2" fmla="*/ 39 w 2880995"/>
              <a:gd name="T3" fmla="*/ 656 h 1443355"/>
              <a:gd name="T4" fmla="*/ 150 w 2880995"/>
              <a:gd name="T5" fmla="*/ 502 h 1443355"/>
              <a:gd name="T6" fmla="*/ 324 w 2880995"/>
              <a:gd name="T7" fmla="*/ 362 h 1443355"/>
              <a:gd name="T8" fmla="*/ 555 w 2880995"/>
              <a:gd name="T9" fmla="*/ 241 h 1443355"/>
              <a:gd name="T10" fmla="*/ 836 w 2880995"/>
              <a:gd name="T11" fmla="*/ 141 h 1443355"/>
              <a:gd name="T12" fmla="*/ 1158 w 2880995"/>
              <a:gd name="T13" fmla="*/ 65 h 1443355"/>
              <a:gd name="T14" fmla="*/ 1514 w 2880995"/>
              <a:gd name="T15" fmla="*/ 17 h 1443355"/>
              <a:gd name="T16" fmla="*/ 1896 w 2880995"/>
              <a:gd name="T17" fmla="*/ 0 h 1443355"/>
              <a:gd name="T18" fmla="*/ 20813 w 2880995"/>
              <a:gd name="T19" fmla="*/ 0 h 1443355"/>
              <a:gd name="T20" fmla="*/ 21194 w 2880995"/>
              <a:gd name="T21" fmla="*/ 17 h 1443355"/>
              <a:gd name="T22" fmla="*/ 21551 w 2880995"/>
              <a:gd name="T23" fmla="*/ 65 h 1443355"/>
              <a:gd name="T24" fmla="*/ 21873 w 2880995"/>
              <a:gd name="T25" fmla="*/ 141 h 1443355"/>
              <a:gd name="T26" fmla="*/ 22154 w 2880995"/>
              <a:gd name="T27" fmla="*/ 241 h 1443355"/>
              <a:gd name="T28" fmla="*/ 22385 w 2880995"/>
              <a:gd name="T29" fmla="*/ 362 h 1443355"/>
              <a:gd name="T30" fmla="*/ 22559 w 2880995"/>
              <a:gd name="T31" fmla="*/ 502 h 1443355"/>
              <a:gd name="T32" fmla="*/ 22670 w 2880995"/>
              <a:gd name="T33" fmla="*/ 656 h 1443355"/>
              <a:gd name="T34" fmla="*/ 22709 w 2880995"/>
              <a:gd name="T35" fmla="*/ 821 h 1443355"/>
              <a:gd name="T36" fmla="*/ 22709 w 2880995"/>
              <a:gd name="T37" fmla="*/ 4107 h 1443355"/>
              <a:gd name="T38" fmla="*/ 22670 w 2880995"/>
              <a:gd name="T39" fmla="*/ 4272 h 1443355"/>
              <a:gd name="T40" fmla="*/ 22559 w 2880995"/>
              <a:gd name="T41" fmla="*/ 4426 h 1443355"/>
              <a:gd name="T42" fmla="*/ 22385 w 2880995"/>
              <a:gd name="T43" fmla="*/ 4566 h 1443355"/>
              <a:gd name="T44" fmla="*/ 22154 w 2880995"/>
              <a:gd name="T45" fmla="*/ 4688 h 1443355"/>
              <a:gd name="T46" fmla="*/ 21873 w 2880995"/>
              <a:gd name="T47" fmla="*/ 4788 h 1443355"/>
              <a:gd name="T48" fmla="*/ 21551 w 2880995"/>
              <a:gd name="T49" fmla="*/ 4864 h 1443355"/>
              <a:gd name="T50" fmla="*/ 21194 w 2880995"/>
              <a:gd name="T51" fmla="*/ 4912 h 1443355"/>
              <a:gd name="T52" fmla="*/ 20813 w 2880995"/>
              <a:gd name="T53" fmla="*/ 4928 h 1443355"/>
              <a:gd name="T54" fmla="*/ 1896 w 2880995"/>
              <a:gd name="T55" fmla="*/ 4928 h 1443355"/>
              <a:gd name="T56" fmla="*/ 1514 w 2880995"/>
              <a:gd name="T57" fmla="*/ 4912 h 1443355"/>
              <a:gd name="T58" fmla="*/ 1158 w 2880995"/>
              <a:gd name="T59" fmla="*/ 4864 h 1443355"/>
              <a:gd name="T60" fmla="*/ 836 w 2880995"/>
              <a:gd name="T61" fmla="*/ 4788 h 1443355"/>
              <a:gd name="T62" fmla="*/ 555 w 2880995"/>
              <a:gd name="T63" fmla="*/ 4688 h 1443355"/>
              <a:gd name="T64" fmla="*/ 324 w 2880995"/>
              <a:gd name="T65" fmla="*/ 4566 h 1443355"/>
              <a:gd name="T66" fmla="*/ 150 w 2880995"/>
              <a:gd name="T67" fmla="*/ 4426 h 1443355"/>
              <a:gd name="T68" fmla="*/ 39 w 2880995"/>
              <a:gd name="T69" fmla="*/ 4272 h 1443355"/>
              <a:gd name="T70" fmla="*/ 0 w 2880995"/>
              <a:gd name="T71" fmla="*/ 4107 h 1443355"/>
              <a:gd name="T72" fmla="*/ 0 w 2880995"/>
              <a:gd name="T73" fmla="*/ 821 h 1443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0995" h="1443355">
                <a:moveTo>
                  <a:pt x="0" y="240538"/>
                </a:moveTo>
                <a:lnTo>
                  <a:pt x="4887" y="192062"/>
                </a:lnTo>
                <a:lnTo>
                  <a:pt x="18903" y="146911"/>
                </a:lnTo>
                <a:lnTo>
                  <a:pt x="41081" y="106052"/>
                </a:lnTo>
                <a:lnTo>
                  <a:pt x="70453" y="70453"/>
                </a:lnTo>
                <a:lnTo>
                  <a:pt x="106052" y="41081"/>
                </a:lnTo>
                <a:lnTo>
                  <a:pt x="146911" y="18903"/>
                </a:lnTo>
                <a:lnTo>
                  <a:pt x="192062" y="4887"/>
                </a:lnTo>
                <a:lnTo>
                  <a:pt x="240537" y="0"/>
                </a:lnTo>
                <a:lnTo>
                  <a:pt x="2640076" y="0"/>
                </a:lnTo>
                <a:lnTo>
                  <a:pt x="2688551" y="4887"/>
                </a:lnTo>
                <a:lnTo>
                  <a:pt x="2733702" y="18903"/>
                </a:lnTo>
                <a:lnTo>
                  <a:pt x="2774561" y="41081"/>
                </a:lnTo>
                <a:lnTo>
                  <a:pt x="2810160" y="70453"/>
                </a:lnTo>
                <a:lnTo>
                  <a:pt x="2839532" y="106052"/>
                </a:lnTo>
                <a:lnTo>
                  <a:pt x="2861710" y="146911"/>
                </a:lnTo>
                <a:lnTo>
                  <a:pt x="2875726" y="192062"/>
                </a:lnTo>
                <a:lnTo>
                  <a:pt x="2880614" y="240538"/>
                </a:lnTo>
                <a:lnTo>
                  <a:pt x="2880614" y="1202563"/>
                </a:lnTo>
                <a:lnTo>
                  <a:pt x="2875726" y="1251038"/>
                </a:lnTo>
                <a:lnTo>
                  <a:pt x="2861710" y="1296189"/>
                </a:lnTo>
                <a:lnTo>
                  <a:pt x="2839532" y="1337048"/>
                </a:lnTo>
                <a:lnTo>
                  <a:pt x="2810160" y="1372647"/>
                </a:lnTo>
                <a:lnTo>
                  <a:pt x="2774561" y="1402019"/>
                </a:lnTo>
                <a:lnTo>
                  <a:pt x="2733702" y="1424197"/>
                </a:lnTo>
                <a:lnTo>
                  <a:pt x="2688551" y="1438213"/>
                </a:lnTo>
                <a:lnTo>
                  <a:pt x="2640076" y="1443101"/>
                </a:lnTo>
                <a:lnTo>
                  <a:pt x="240537" y="1443101"/>
                </a:lnTo>
                <a:lnTo>
                  <a:pt x="192062" y="1438213"/>
                </a:lnTo>
                <a:lnTo>
                  <a:pt x="146911" y="1424197"/>
                </a:lnTo>
                <a:lnTo>
                  <a:pt x="106052" y="1402019"/>
                </a:lnTo>
                <a:lnTo>
                  <a:pt x="70453" y="1372647"/>
                </a:lnTo>
                <a:lnTo>
                  <a:pt x="41081" y="1337048"/>
                </a:lnTo>
                <a:lnTo>
                  <a:pt x="18903" y="1296189"/>
                </a:lnTo>
                <a:lnTo>
                  <a:pt x="4887" y="1251038"/>
                </a:lnTo>
                <a:lnTo>
                  <a:pt x="0" y="1202563"/>
                </a:lnTo>
                <a:lnTo>
                  <a:pt x="0" y="24053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bject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92125" y="808038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3" rIns="0" bIns="0">
            <a:spAutoFit/>
          </a:bodyPr>
          <a:lstStyle>
            <a:lvl1pPr marL="7938" indent="1476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solidFill>
                  <a:srgbClr val="000000"/>
                </a:solidFill>
                <a:cs typeface="Arial" charset="0"/>
              </a:rPr>
              <a:t>Włączanie ucznia              w życie klasy/szkoły/  społeczności lokalnej</a:t>
            </a:r>
            <a:endParaRPr lang="pl-PL" altLang="pl-PL" sz="15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28" name="object 11"/>
          <p:cNvSpPr>
            <a:spLocks noChangeArrowheads="1"/>
          </p:cNvSpPr>
          <p:nvPr/>
        </p:nvSpPr>
        <p:spPr bwMode="auto">
          <a:xfrm>
            <a:off x="3000375" y="1181100"/>
            <a:ext cx="911225" cy="4651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28013" name="object 3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067175" y="1093788"/>
            <a:ext cx="4321175" cy="523875"/>
          </a:xfrm>
          <a:custGeom>
            <a:avLst/>
            <a:gdLst>
              <a:gd name="T0" fmla="*/ 0 w 6330315"/>
              <a:gd name="T1" fmla="*/ 1830 h 1101089"/>
              <a:gd name="T2" fmla="*/ 33895 w 6330315"/>
              <a:gd name="T3" fmla="*/ 1830 h 1101089"/>
              <a:gd name="T4" fmla="*/ 33895 w 6330315"/>
              <a:gd name="T5" fmla="*/ 0 h 1101089"/>
              <a:gd name="T6" fmla="*/ 0 w 6330315"/>
              <a:gd name="T7" fmla="*/ 0 h 1101089"/>
              <a:gd name="T8" fmla="*/ 0 w 6330315"/>
              <a:gd name="T9" fmla="*/ 1830 h 11010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30315" h="1101089">
                <a:moveTo>
                  <a:pt x="0" y="1100886"/>
                </a:moveTo>
                <a:lnTo>
                  <a:pt x="6330315" y="1100886"/>
                </a:lnTo>
                <a:lnTo>
                  <a:pt x="6330315" y="0"/>
                </a:lnTo>
                <a:lnTo>
                  <a:pt x="0" y="0"/>
                </a:lnTo>
                <a:lnTo>
                  <a:pt x="0" y="11008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4" name="object 40">
            <a:extLst>
              <a:ext uri="{FF2B5EF4-FFF2-40B4-BE49-F238E27FC236}"/>
            </a:extLst>
          </p:cNvPr>
          <p:cNvSpPr txBox="1"/>
          <p:nvPr/>
        </p:nvSpPr>
        <p:spPr>
          <a:xfrm>
            <a:off x="4067175" y="1257300"/>
            <a:ext cx="4475163" cy="255588"/>
          </a:xfrm>
          <a:prstGeom prst="rect">
            <a:avLst/>
          </a:prstGeom>
        </p:spPr>
        <p:txBody>
          <a:bodyPr lIns="0" tIns="8889" rIns="0" bIns="0">
            <a:spAutoFit/>
          </a:bodyPr>
          <a:lstStyle/>
          <a:p>
            <a:pPr marL="8466" eaLnBrk="1" fontAlgn="auto" hangingPunct="1">
              <a:spcBef>
                <a:spcPts val="70"/>
              </a:spcBef>
              <a:spcAft>
                <a:spcPts val="0"/>
              </a:spcAft>
              <a:defRPr/>
            </a:pPr>
            <a:r>
              <a:rPr sz="1600" b="1" spc="-3" dirty="0">
                <a:solidFill>
                  <a:prstClr val="black"/>
                </a:solidFill>
                <a:latin typeface="Calibri"/>
                <a:cs typeface="Calibri"/>
              </a:rPr>
              <a:t>Indywidualny 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program</a:t>
            </a:r>
            <a:r>
              <a:rPr sz="16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prstClr val="black"/>
                </a:solidFill>
                <a:latin typeface="Calibri"/>
                <a:cs typeface="Calibri"/>
              </a:rPr>
              <a:t>edukacyjno-terapeutyczny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1631" name="object 19"/>
          <p:cNvSpPr>
            <a:spLocks/>
          </p:cNvSpPr>
          <p:nvPr/>
        </p:nvSpPr>
        <p:spPr bwMode="auto">
          <a:xfrm>
            <a:off x="865188" y="1603375"/>
            <a:ext cx="6929437" cy="193675"/>
          </a:xfrm>
          <a:custGeom>
            <a:avLst/>
            <a:gdLst>
              <a:gd name="T0" fmla="*/ 25192 w 7879715"/>
              <a:gd name="T1" fmla="*/ 0 h 290829"/>
              <a:gd name="T2" fmla="*/ 25192 w 7879715"/>
              <a:gd name="T3" fmla="*/ 30 h 290829"/>
              <a:gd name="T4" fmla="*/ 0 w 7879715"/>
              <a:gd name="T5" fmla="*/ 30 h 290829"/>
              <a:gd name="T6" fmla="*/ 0 w 7879715"/>
              <a:gd name="T7" fmla="*/ 57 h 2908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79715" h="290829">
                <a:moveTo>
                  <a:pt x="7879207" y="0"/>
                </a:moveTo>
                <a:lnTo>
                  <a:pt x="7879207" y="154177"/>
                </a:lnTo>
                <a:lnTo>
                  <a:pt x="0" y="154177"/>
                </a:lnTo>
                <a:lnTo>
                  <a:pt x="0" y="290575"/>
                </a:lnTo>
              </a:path>
            </a:pathLst>
          </a:custGeom>
          <a:noFill/>
          <a:ln w="253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32" name="object 27"/>
          <p:cNvSpPr>
            <a:spLocks/>
          </p:cNvSpPr>
          <p:nvPr/>
        </p:nvSpPr>
        <p:spPr bwMode="auto">
          <a:xfrm>
            <a:off x="6600825" y="1647825"/>
            <a:ext cx="1104900" cy="209550"/>
          </a:xfrm>
          <a:custGeom>
            <a:avLst/>
            <a:gdLst>
              <a:gd name="T0" fmla="*/ 11 w 3362325"/>
              <a:gd name="T1" fmla="*/ 0 h 290829"/>
              <a:gd name="T2" fmla="*/ 11 w 3362325"/>
              <a:gd name="T3" fmla="*/ 53 h 290829"/>
              <a:gd name="T4" fmla="*/ 0 w 3362325"/>
              <a:gd name="T5" fmla="*/ 53 h 290829"/>
              <a:gd name="T6" fmla="*/ 0 w 3362325"/>
              <a:gd name="T7" fmla="*/ 99 h 2908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2325" h="290829">
                <a:moveTo>
                  <a:pt x="3361817" y="0"/>
                </a:moveTo>
                <a:lnTo>
                  <a:pt x="3361817" y="154177"/>
                </a:lnTo>
                <a:lnTo>
                  <a:pt x="0" y="154177"/>
                </a:lnTo>
                <a:lnTo>
                  <a:pt x="0" y="290575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8017" name="object 9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01613" y="1878013"/>
            <a:ext cx="1082675" cy="331787"/>
          </a:xfrm>
          <a:custGeom>
            <a:avLst/>
            <a:gdLst>
              <a:gd name="T0" fmla="*/ 0 w 1536700"/>
              <a:gd name="T1" fmla="*/ 1139 h 1019175"/>
              <a:gd name="T2" fmla="*/ 8631 w 1536700"/>
              <a:gd name="T3" fmla="*/ 1139 h 1019175"/>
              <a:gd name="T4" fmla="*/ 8631 w 1536700"/>
              <a:gd name="T5" fmla="*/ 0 h 1019175"/>
              <a:gd name="T6" fmla="*/ 0 w 1536700"/>
              <a:gd name="T7" fmla="*/ 0 h 1019175"/>
              <a:gd name="T8" fmla="*/ 0 w 1536700"/>
              <a:gd name="T9" fmla="*/ 1139 h 1019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700" h="1019175">
                <a:moveTo>
                  <a:pt x="0" y="1018730"/>
                </a:moveTo>
                <a:lnTo>
                  <a:pt x="1536319" y="1018730"/>
                </a:lnTo>
                <a:lnTo>
                  <a:pt x="1536319" y="0"/>
                </a:lnTo>
                <a:lnTo>
                  <a:pt x="0" y="0"/>
                </a:lnTo>
                <a:lnTo>
                  <a:pt x="0" y="10187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8" name="object 9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68288" y="1976438"/>
            <a:ext cx="11144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zajęcia z klasą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5" name="object 27"/>
          <p:cNvSpPr>
            <a:spLocks/>
          </p:cNvSpPr>
          <p:nvPr/>
        </p:nvSpPr>
        <p:spPr bwMode="auto">
          <a:xfrm>
            <a:off x="3713163" y="1662113"/>
            <a:ext cx="4081462" cy="166687"/>
          </a:xfrm>
          <a:custGeom>
            <a:avLst/>
            <a:gdLst>
              <a:gd name="T0" fmla="*/ 102572 w 3362325"/>
              <a:gd name="T1" fmla="*/ 0 h 290829"/>
              <a:gd name="T2" fmla="*/ 102572 w 3362325"/>
              <a:gd name="T3" fmla="*/ 10 h 290829"/>
              <a:gd name="T4" fmla="*/ 0 w 3362325"/>
              <a:gd name="T5" fmla="*/ 10 h 290829"/>
              <a:gd name="T6" fmla="*/ 0 w 3362325"/>
              <a:gd name="T7" fmla="*/ 20 h 2908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2325" h="290829">
                <a:moveTo>
                  <a:pt x="3361817" y="0"/>
                </a:moveTo>
                <a:lnTo>
                  <a:pt x="3361817" y="154177"/>
                </a:lnTo>
                <a:lnTo>
                  <a:pt x="0" y="154177"/>
                </a:lnTo>
                <a:lnTo>
                  <a:pt x="0" y="290575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36" name="object 27"/>
          <p:cNvSpPr>
            <a:spLocks/>
          </p:cNvSpPr>
          <p:nvPr/>
        </p:nvSpPr>
        <p:spPr bwMode="auto">
          <a:xfrm>
            <a:off x="4749800" y="1606550"/>
            <a:ext cx="2955925" cy="193675"/>
          </a:xfrm>
          <a:custGeom>
            <a:avLst/>
            <a:gdLst>
              <a:gd name="T0" fmla="*/ 10721 w 3362325"/>
              <a:gd name="T1" fmla="*/ 0 h 290829"/>
              <a:gd name="T2" fmla="*/ 10721 w 3362325"/>
              <a:gd name="T3" fmla="*/ 30 h 290829"/>
              <a:gd name="T4" fmla="*/ 0 w 3362325"/>
              <a:gd name="T5" fmla="*/ 30 h 290829"/>
              <a:gd name="T6" fmla="*/ 0 w 3362325"/>
              <a:gd name="T7" fmla="*/ 57 h 2908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2325" h="290829">
                <a:moveTo>
                  <a:pt x="3361817" y="0"/>
                </a:moveTo>
                <a:lnTo>
                  <a:pt x="3361817" y="154177"/>
                </a:lnTo>
                <a:lnTo>
                  <a:pt x="0" y="154177"/>
                </a:lnTo>
                <a:lnTo>
                  <a:pt x="0" y="290575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8021" name="object 9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323975" y="1812925"/>
            <a:ext cx="1636713" cy="777875"/>
          </a:xfrm>
          <a:custGeom>
            <a:avLst/>
            <a:gdLst>
              <a:gd name="T0" fmla="*/ 0 w 2263140"/>
              <a:gd name="T1" fmla="*/ 2643 h 2127885"/>
              <a:gd name="T2" fmla="*/ 12974 w 2263140"/>
              <a:gd name="T3" fmla="*/ 2643 h 2127885"/>
              <a:gd name="T4" fmla="*/ 12974 w 2263140"/>
              <a:gd name="T5" fmla="*/ 0 h 2127885"/>
              <a:gd name="T6" fmla="*/ 0 w 2263140"/>
              <a:gd name="T7" fmla="*/ 0 h 2127885"/>
              <a:gd name="T8" fmla="*/ 0 w 2263140"/>
              <a:gd name="T9" fmla="*/ 2643 h 2127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3140" h="2127885">
                <a:moveTo>
                  <a:pt x="0" y="2127504"/>
                </a:moveTo>
                <a:lnTo>
                  <a:pt x="2263140" y="2127504"/>
                </a:lnTo>
                <a:lnTo>
                  <a:pt x="2263140" y="0"/>
                </a:lnTo>
                <a:lnTo>
                  <a:pt x="0" y="0"/>
                </a:lnTo>
                <a:lnTo>
                  <a:pt x="0" y="21275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23" name="object 9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23975" y="1855788"/>
            <a:ext cx="16017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538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300" b="1" kern="0" dirty="0">
                <a:solidFill>
                  <a:srgbClr val="000000"/>
                </a:solidFill>
                <a:cs typeface="Arial" charset="0"/>
              </a:rPr>
              <a:t>zajęcia indywidualne</a:t>
            </a:r>
            <a:endParaRPr lang="pl-PL" altLang="pl-PL" sz="1300" kern="0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lnSpc>
                <a:spcPts val="1463"/>
              </a:lnSpc>
              <a:spcBef>
                <a:spcPts val="10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300" b="1" kern="0" dirty="0">
                <a:solidFill>
                  <a:srgbClr val="000000"/>
                </a:solidFill>
                <a:cs typeface="Arial" charset="0"/>
              </a:rPr>
              <a:t>lub w grupie  do 5 osób  w szkole</a:t>
            </a:r>
            <a:endParaRPr lang="pl-PL" altLang="pl-PL" sz="13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39" name="object 16"/>
          <p:cNvSpPr>
            <a:spLocks/>
          </p:cNvSpPr>
          <p:nvPr/>
        </p:nvSpPr>
        <p:spPr bwMode="auto">
          <a:xfrm>
            <a:off x="3175" y="2617788"/>
            <a:ext cx="2222500" cy="1844675"/>
          </a:xfrm>
          <a:custGeom>
            <a:avLst/>
            <a:gdLst>
              <a:gd name="T0" fmla="*/ 8031 w 2524760"/>
              <a:gd name="T1" fmla="*/ 0 h 2766695"/>
              <a:gd name="T2" fmla="*/ 5314 w 2524760"/>
              <a:gd name="T3" fmla="*/ 11 h 2766695"/>
              <a:gd name="T4" fmla="*/ 6040 w 2524760"/>
              <a:gd name="T5" fmla="*/ 50 h 2766695"/>
              <a:gd name="T6" fmla="*/ 0 w 2524760"/>
              <a:gd name="T7" fmla="*/ 478 h 2766695"/>
              <a:gd name="T8" fmla="*/ 1450 w 2524760"/>
              <a:gd name="T9" fmla="*/ 556 h 2766695"/>
              <a:gd name="T10" fmla="*/ 7489 w 2524760"/>
              <a:gd name="T11" fmla="*/ 129 h 2766695"/>
              <a:gd name="T12" fmla="*/ 8172 w 2524760"/>
              <a:gd name="T13" fmla="*/ 129 h 2766695"/>
              <a:gd name="T14" fmla="*/ 8031 w 2524760"/>
              <a:gd name="T15" fmla="*/ 0 h 2766695"/>
              <a:gd name="T16" fmla="*/ 8172 w 2524760"/>
              <a:gd name="T17" fmla="*/ 129 h 2766695"/>
              <a:gd name="T18" fmla="*/ 7489 w 2524760"/>
              <a:gd name="T19" fmla="*/ 129 h 2766695"/>
              <a:gd name="T20" fmla="*/ 8214 w 2524760"/>
              <a:gd name="T21" fmla="*/ 167 h 2766695"/>
              <a:gd name="T22" fmla="*/ 8172 w 2524760"/>
              <a:gd name="T23" fmla="*/ 129 h 27666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24760" h="2766695">
                <a:moveTo>
                  <a:pt x="2468041" y="0"/>
                </a:moveTo>
                <a:lnTo>
                  <a:pt x="1633397" y="56641"/>
                </a:lnTo>
                <a:lnTo>
                  <a:pt x="1856282" y="251078"/>
                </a:lnTo>
                <a:lnTo>
                  <a:pt x="0" y="2377566"/>
                </a:lnTo>
                <a:lnTo>
                  <a:pt x="445566" y="2766567"/>
                </a:lnTo>
                <a:lnTo>
                  <a:pt x="2301798" y="640079"/>
                </a:lnTo>
                <a:lnTo>
                  <a:pt x="2511486" y="640079"/>
                </a:lnTo>
                <a:lnTo>
                  <a:pt x="2468041" y="0"/>
                </a:lnTo>
                <a:close/>
              </a:path>
              <a:path w="2524760" h="2766695">
                <a:moveTo>
                  <a:pt x="2511486" y="640079"/>
                </a:moveTo>
                <a:lnTo>
                  <a:pt x="2301798" y="640079"/>
                </a:lnTo>
                <a:lnTo>
                  <a:pt x="2524683" y="834516"/>
                </a:lnTo>
                <a:lnTo>
                  <a:pt x="2511486" y="640079"/>
                </a:lnTo>
                <a:close/>
              </a:path>
            </a:pathLst>
          </a:custGeom>
          <a:solidFill>
            <a:srgbClr val="FF4A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40" name="object 18"/>
          <p:cNvSpPr>
            <a:spLocks noChangeArrowheads="1"/>
          </p:cNvSpPr>
          <p:nvPr/>
        </p:nvSpPr>
        <p:spPr bwMode="auto">
          <a:xfrm>
            <a:off x="500063" y="3067050"/>
            <a:ext cx="1206500" cy="1025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28025" name="object 7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003550" y="1797050"/>
            <a:ext cx="1063625" cy="536575"/>
          </a:xfrm>
          <a:custGeom>
            <a:avLst/>
            <a:gdLst>
              <a:gd name="T0" fmla="*/ 0 w 1881504"/>
              <a:gd name="T1" fmla="*/ 1788 h 806450"/>
              <a:gd name="T2" fmla="*/ 8368 w 1881504"/>
              <a:gd name="T3" fmla="*/ 1788 h 806450"/>
              <a:gd name="T4" fmla="*/ 8368 w 1881504"/>
              <a:gd name="T5" fmla="*/ 0 h 806450"/>
              <a:gd name="T6" fmla="*/ 0 w 1881504"/>
              <a:gd name="T7" fmla="*/ 0 h 806450"/>
              <a:gd name="T8" fmla="*/ 0 w 1881504"/>
              <a:gd name="T9" fmla="*/ 1788 h 806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81504" h="806450">
                <a:moveTo>
                  <a:pt x="0" y="806170"/>
                </a:moveTo>
                <a:lnTo>
                  <a:pt x="1881250" y="806170"/>
                </a:lnTo>
                <a:lnTo>
                  <a:pt x="1881250" y="0"/>
                </a:lnTo>
                <a:lnTo>
                  <a:pt x="0" y="0"/>
                </a:lnTo>
                <a:lnTo>
                  <a:pt x="0" y="8061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26" name="object 53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186238" y="1797050"/>
            <a:ext cx="2211387" cy="652463"/>
          </a:xfrm>
          <a:custGeom>
            <a:avLst/>
            <a:gdLst>
              <a:gd name="T0" fmla="*/ 0 w 2515870"/>
              <a:gd name="T1" fmla="*/ 2281 h 977264"/>
              <a:gd name="T2" fmla="*/ 17263 w 2515870"/>
              <a:gd name="T3" fmla="*/ 2281 h 977264"/>
              <a:gd name="T4" fmla="*/ 17263 w 2515870"/>
              <a:gd name="T5" fmla="*/ 0 h 977264"/>
              <a:gd name="T6" fmla="*/ 0 w 2515870"/>
              <a:gd name="T7" fmla="*/ 0 h 977264"/>
              <a:gd name="T8" fmla="*/ 0 w 2515870"/>
              <a:gd name="T9" fmla="*/ 2281 h 977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15870" h="977264">
                <a:moveTo>
                  <a:pt x="0" y="977023"/>
                </a:moveTo>
                <a:lnTo>
                  <a:pt x="2515488" y="977023"/>
                </a:lnTo>
                <a:lnTo>
                  <a:pt x="2515488" y="0"/>
                </a:lnTo>
                <a:lnTo>
                  <a:pt x="0" y="0"/>
                </a:lnTo>
                <a:lnTo>
                  <a:pt x="0" y="9770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27" name="object 4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499225" y="1817688"/>
            <a:ext cx="1708150" cy="673100"/>
          </a:xfrm>
          <a:custGeom>
            <a:avLst/>
            <a:gdLst>
              <a:gd name="T0" fmla="*/ 0 w 2400934"/>
              <a:gd name="T1" fmla="*/ 2245 h 1011554"/>
              <a:gd name="T2" fmla="*/ 13386 w 2400934"/>
              <a:gd name="T3" fmla="*/ 2245 h 1011554"/>
              <a:gd name="T4" fmla="*/ 13386 w 2400934"/>
              <a:gd name="T5" fmla="*/ 0 h 1011554"/>
              <a:gd name="T6" fmla="*/ 0 w 2400934"/>
              <a:gd name="T7" fmla="*/ 0 h 1011554"/>
              <a:gd name="T8" fmla="*/ 0 w 2400934"/>
              <a:gd name="T9" fmla="*/ 2245 h 10115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0934" h="1011554">
                <a:moveTo>
                  <a:pt x="0" y="1011110"/>
                </a:moveTo>
                <a:lnTo>
                  <a:pt x="2400554" y="1011110"/>
                </a:lnTo>
                <a:lnTo>
                  <a:pt x="2400554" y="0"/>
                </a:lnTo>
                <a:lnTo>
                  <a:pt x="0" y="0"/>
                </a:lnTo>
                <a:lnTo>
                  <a:pt x="0" y="10111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29" name="object 7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124200" y="1878013"/>
            <a:ext cx="11207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667" rIns="0" bIns="0">
            <a:spAutoFit/>
          </a:bodyPr>
          <a:lstStyle>
            <a:lvl1pPr marL="7938" indent="21272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zajęcia  rewalidacyjne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1645" name="object 21"/>
          <p:cNvSpPr>
            <a:spLocks/>
          </p:cNvSpPr>
          <p:nvPr/>
        </p:nvSpPr>
        <p:spPr bwMode="auto">
          <a:xfrm>
            <a:off x="3028950" y="2333625"/>
            <a:ext cx="261938" cy="3398838"/>
          </a:xfrm>
          <a:custGeom>
            <a:avLst/>
            <a:gdLst>
              <a:gd name="T0" fmla="*/ 0 w 297179"/>
              <a:gd name="T1" fmla="*/ 0 h 5501005"/>
              <a:gd name="T2" fmla="*/ 0 w 297179"/>
              <a:gd name="T3" fmla="*/ 647 h 5501005"/>
              <a:gd name="T4" fmla="*/ 988 w 297179"/>
              <a:gd name="T5" fmla="*/ 647 h 5501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179" h="5501005">
                <a:moveTo>
                  <a:pt x="0" y="0"/>
                </a:moveTo>
                <a:lnTo>
                  <a:pt x="0" y="5500776"/>
                </a:lnTo>
                <a:lnTo>
                  <a:pt x="296925" y="5500776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46" name="object 26"/>
          <p:cNvSpPr>
            <a:spLocks/>
          </p:cNvSpPr>
          <p:nvPr/>
        </p:nvSpPr>
        <p:spPr bwMode="auto">
          <a:xfrm>
            <a:off x="3014663" y="2398713"/>
            <a:ext cx="249237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47" name="object 26"/>
          <p:cNvSpPr>
            <a:spLocks/>
          </p:cNvSpPr>
          <p:nvPr/>
        </p:nvSpPr>
        <p:spPr bwMode="auto">
          <a:xfrm>
            <a:off x="3035300" y="3027363"/>
            <a:ext cx="249238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48" name="object 26"/>
          <p:cNvSpPr>
            <a:spLocks/>
          </p:cNvSpPr>
          <p:nvPr/>
        </p:nvSpPr>
        <p:spPr bwMode="auto">
          <a:xfrm>
            <a:off x="3028950" y="3509963"/>
            <a:ext cx="249238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49" name="object 26"/>
          <p:cNvSpPr>
            <a:spLocks/>
          </p:cNvSpPr>
          <p:nvPr/>
        </p:nvSpPr>
        <p:spPr bwMode="auto">
          <a:xfrm>
            <a:off x="3028950" y="4184650"/>
            <a:ext cx="249238" cy="439738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0" name="object 26"/>
          <p:cNvSpPr>
            <a:spLocks/>
          </p:cNvSpPr>
          <p:nvPr/>
        </p:nvSpPr>
        <p:spPr bwMode="auto">
          <a:xfrm>
            <a:off x="4473575" y="3430588"/>
            <a:ext cx="249238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1" name="object 26"/>
          <p:cNvSpPr>
            <a:spLocks/>
          </p:cNvSpPr>
          <p:nvPr/>
        </p:nvSpPr>
        <p:spPr bwMode="auto">
          <a:xfrm>
            <a:off x="4478338" y="4208463"/>
            <a:ext cx="249237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2" name="object 26"/>
          <p:cNvSpPr>
            <a:spLocks/>
          </p:cNvSpPr>
          <p:nvPr/>
        </p:nvSpPr>
        <p:spPr bwMode="auto">
          <a:xfrm>
            <a:off x="4473575" y="2973388"/>
            <a:ext cx="249238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3" name="object 26"/>
          <p:cNvSpPr>
            <a:spLocks/>
          </p:cNvSpPr>
          <p:nvPr/>
        </p:nvSpPr>
        <p:spPr bwMode="auto">
          <a:xfrm>
            <a:off x="6521450" y="2898775"/>
            <a:ext cx="249238" cy="439738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4" name="object 26"/>
          <p:cNvSpPr>
            <a:spLocks/>
          </p:cNvSpPr>
          <p:nvPr/>
        </p:nvSpPr>
        <p:spPr bwMode="auto">
          <a:xfrm>
            <a:off x="4475163" y="2449513"/>
            <a:ext cx="249237" cy="439737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55" name="object 26"/>
          <p:cNvSpPr>
            <a:spLocks/>
          </p:cNvSpPr>
          <p:nvPr/>
        </p:nvSpPr>
        <p:spPr bwMode="auto">
          <a:xfrm>
            <a:off x="6535738" y="3660775"/>
            <a:ext cx="249237" cy="439738"/>
          </a:xfrm>
          <a:custGeom>
            <a:avLst/>
            <a:gdLst>
              <a:gd name="T0" fmla="*/ 0 w 282575"/>
              <a:gd name="T1" fmla="*/ 0 h 660400"/>
              <a:gd name="T2" fmla="*/ 0 w 282575"/>
              <a:gd name="T3" fmla="*/ 129 h 660400"/>
              <a:gd name="T4" fmla="*/ 959 w 282575"/>
              <a:gd name="T5" fmla="*/ 129 h 660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2575" h="660400">
                <a:moveTo>
                  <a:pt x="0" y="0"/>
                </a:moveTo>
                <a:lnTo>
                  <a:pt x="0" y="660019"/>
                </a:lnTo>
                <a:lnTo>
                  <a:pt x="282194" y="660019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8040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40075" y="4186238"/>
            <a:ext cx="1209675" cy="581025"/>
          </a:xfrm>
          <a:custGeom>
            <a:avLst/>
            <a:gdLst>
              <a:gd name="T0" fmla="*/ 0 w 1376679"/>
              <a:gd name="T1" fmla="*/ 1906 h 649604"/>
              <a:gd name="T2" fmla="*/ 9466 w 1376679"/>
              <a:gd name="T3" fmla="*/ 1906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906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41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28963" y="2528888"/>
            <a:ext cx="1209675" cy="493712"/>
          </a:xfrm>
          <a:custGeom>
            <a:avLst/>
            <a:gdLst>
              <a:gd name="T0" fmla="*/ 0 w 1376679"/>
              <a:gd name="T1" fmla="*/ 1625 h 649604"/>
              <a:gd name="T2" fmla="*/ 9466 w 1376679"/>
              <a:gd name="T3" fmla="*/ 1625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625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42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46425" y="3087688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43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28963" y="4838700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44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60713" y="3586163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11661" name="object 21"/>
          <p:cNvSpPr>
            <a:spLocks/>
          </p:cNvSpPr>
          <p:nvPr/>
        </p:nvSpPr>
        <p:spPr bwMode="auto">
          <a:xfrm>
            <a:off x="6523038" y="2479675"/>
            <a:ext cx="261937" cy="2363788"/>
          </a:xfrm>
          <a:custGeom>
            <a:avLst/>
            <a:gdLst>
              <a:gd name="T0" fmla="*/ 0 w 297179"/>
              <a:gd name="T1" fmla="*/ 0 h 5501005"/>
              <a:gd name="T2" fmla="*/ 0 w 297179"/>
              <a:gd name="T3" fmla="*/ 51 h 5501005"/>
              <a:gd name="T4" fmla="*/ 988 w 297179"/>
              <a:gd name="T5" fmla="*/ 51 h 5501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179" h="5501005">
                <a:moveTo>
                  <a:pt x="0" y="0"/>
                </a:moveTo>
                <a:lnTo>
                  <a:pt x="0" y="5500776"/>
                </a:lnTo>
                <a:lnTo>
                  <a:pt x="296925" y="5500776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1662" name="object 21"/>
          <p:cNvSpPr>
            <a:spLocks/>
          </p:cNvSpPr>
          <p:nvPr/>
        </p:nvSpPr>
        <p:spPr bwMode="auto">
          <a:xfrm>
            <a:off x="4473575" y="2430463"/>
            <a:ext cx="261938" cy="3143250"/>
          </a:xfrm>
          <a:custGeom>
            <a:avLst/>
            <a:gdLst>
              <a:gd name="T0" fmla="*/ 0 w 297179"/>
              <a:gd name="T1" fmla="*/ 0 h 5501005"/>
              <a:gd name="T2" fmla="*/ 0 w 297179"/>
              <a:gd name="T3" fmla="*/ 374 h 5501005"/>
              <a:gd name="T4" fmla="*/ 988 w 297179"/>
              <a:gd name="T5" fmla="*/ 374 h 5501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179" h="5501005">
                <a:moveTo>
                  <a:pt x="0" y="0"/>
                </a:moveTo>
                <a:lnTo>
                  <a:pt x="0" y="5500776"/>
                </a:lnTo>
                <a:lnTo>
                  <a:pt x="296925" y="5500776"/>
                </a:lnTo>
              </a:path>
            </a:pathLst>
          </a:custGeom>
          <a:noFill/>
          <a:ln w="25400">
            <a:solidFill>
              <a:srgbClr val="F04A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9" name="object 7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105150" y="3103563"/>
            <a:ext cx="1354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667" rIns="0" bIns="0">
            <a:spAutoFit/>
          </a:bodyPr>
          <a:lstStyle>
            <a:lvl1pPr marL="274638" indent="-20637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nauka systemu  Braille’a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object 7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08338" y="2528888"/>
            <a:ext cx="1120775" cy="504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0" tIns="26667" rIns="0" bIns="0">
            <a:spAutoFit/>
          </a:bodyPr>
          <a:lstStyle>
            <a:lvl1pPr marL="115888" indent="-7937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nauka orientacji  przestrzennej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lnSpc>
                <a:spcPts val="1225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i poruszania się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object 8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63900" y="3683000"/>
            <a:ext cx="10350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667" rIns="0" bIns="0">
            <a:spAutoFit/>
          </a:bodyPr>
          <a:lstStyle>
            <a:lvl1pPr marL="80963" indent="-7302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nauka języka  migowego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2" name="object 8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094038" y="4222750"/>
            <a:ext cx="12795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281" rIns="0" bIns="0">
            <a:spAutoFit/>
          </a:bodyPr>
          <a:lstStyle>
            <a:lvl1pPr marL="101600" indent="746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2000"/>
              </a:lnSpc>
              <a:spcBef>
                <a:spcPts val="1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rozwijanie  umiejętności  społecznych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51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140075" y="5380038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55" name="object 88">
            <a:extLst>
              <a:ext uri="{FF2B5EF4-FFF2-40B4-BE49-F238E27FC236}"/>
            </a:extLst>
          </p:cNvPr>
          <p:cNvSpPr txBox="1"/>
          <p:nvPr/>
        </p:nvSpPr>
        <p:spPr>
          <a:xfrm>
            <a:off x="3557588" y="4965700"/>
            <a:ext cx="352425" cy="177800"/>
          </a:xfrm>
          <a:prstGeom prst="rect">
            <a:avLst/>
          </a:prstGeom>
        </p:spPr>
        <p:txBody>
          <a:bodyPr lIns="0" tIns="8466" rIns="0" bIns="0">
            <a:spAutoFit/>
          </a:bodyPr>
          <a:lstStyle/>
          <a:p>
            <a:pPr marL="8466" eaLnBrk="1" fontAlgn="auto" hangingPunct="1">
              <a:spcBef>
                <a:spcPts val="67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9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157538" y="5507038"/>
            <a:ext cx="11747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inne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54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662488" y="2528888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55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672013" y="3094038"/>
            <a:ext cx="1209675" cy="431800"/>
          </a:xfrm>
          <a:custGeom>
            <a:avLst/>
            <a:gdLst>
              <a:gd name="T0" fmla="*/ 0 w 1376679"/>
              <a:gd name="T1" fmla="*/ 1418 h 649604"/>
              <a:gd name="T2" fmla="*/ 9466 w 1376679"/>
              <a:gd name="T3" fmla="*/ 1418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56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662488" y="3744913"/>
            <a:ext cx="1209675" cy="244475"/>
          </a:xfrm>
          <a:custGeom>
            <a:avLst/>
            <a:gdLst>
              <a:gd name="T0" fmla="*/ 0 w 1376679"/>
              <a:gd name="T1" fmla="*/ 803 h 649604"/>
              <a:gd name="T2" fmla="*/ 9466 w 1376679"/>
              <a:gd name="T3" fmla="*/ 803 h 649604"/>
              <a:gd name="T4" fmla="*/ 9466 w 1376679"/>
              <a:gd name="T5" fmla="*/ 0 h 649604"/>
              <a:gd name="T6" fmla="*/ 0 w 1376679"/>
              <a:gd name="T7" fmla="*/ 0 h 649604"/>
              <a:gd name="T8" fmla="*/ 0 w 1376679"/>
              <a:gd name="T9" fmla="*/ 803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57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630738" y="4184650"/>
            <a:ext cx="1250950" cy="781050"/>
          </a:xfrm>
          <a:custGeom>
            <a:avLst/>
            <a:gdLst>
              <a:gd name="T0" fmla="*/ 0 w 1376679"/>
              <a:gd name="T1" fmla="*/ 2565 h 649604"/>
              <a:gd name="T2" fmla="*/ 9787 w 1376679"/>
              <a:gd name="T3" fmla="*/ 2565 h 649604"/>
              <a:gd name="T4" fmla="*/ 9787 w 1376679"/>
              <a:gd name="T5" fmla="*/ 0 h 649604"/>
              <a:gd name="T6" fmla="*/ 0 w 1376679"/>
              <a:gd name="T7" fmla="*/ 0 h 649604"/>
              <a:gd name="T8" fmla="*/ 0 w 1376679"/>
              <a:gd name="T9" fmla="*/ 2565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11674" name="object 86"/>
          <p:cNvSpPr>
            <a:spLocks/>
          </p:cNvSpPr>
          <p:nvPr/>
        </p:nvSpPr>
        <p:spPr bwMode="auto">
          <a:xfrm>
            <a:off x="4614863" y="5270500"/>
            <a:ext cx="1209675" cy="431800"/>
          </a:xfrm>
          <a:custGeom>
            <a:avLst/>
            <a:gdLst>
              <a:gd name="T0" fmla="*/ 0 w 1376679"/>
              <a:gd name="T1" fmla="*/ 122 h 649604"/>
              <a:gd name="T2" fmla="*/ 4357 w 1376679"/>
              <a:gd name="T3" fmla="*/ 122 h 649604"/>
              <a:gd name="T4" fmla="*/ 4357 w 1376679"/>
              <a:gd name="T5" fmla="*/ 0 h 649604"/>
              <a:gd name="T6" fmla="*/ 0 w 1376679"/>
              <a:gd name="T7" fmla="*/ 0 h 649604"/>
              <a:gd name="T8" fmla="*/ 0 w 1376679"/>
              <a:gd name="T9" fmla="*/ 122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rgbClr val="C3D5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4" name="object 5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10113" y="2570163"/>
            <a:ext cx="1143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667" rIns="0" bIns="0">
            <a:spAutoFit/>
          </a:bodyPr>
          <a:lstStyle>
            <a:lvl1pPr marL="133350" indent="2857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dydaktyczno-  wyrównawcze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" name="object 6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40275" y="3132138"/>
            <a:ext cx="1054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667" rIns="0" bIns="0">
            <a:spAutoFit/>
          </a:bodyPr>
          <a:lstStyle>
            <a:lvl1pPr marL="200025" indent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238"/>
              </a:lnSpc>
              <a:spcBef>
                <a:spcPts val="21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rozwijające  uzdolnienia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" name="object 64">
            <a:extLst>
              <a:ext uri="{FF2B5EF4-FFF2-40B4-BE49-F238E27FC236}"/>
            </a:extLst>
          </p:cNvPr>
          <p:cNvSpPr txBox="1"/>
          <p:nvPr/>
        </p:nvSpPr>
        <p:spPr>
          <a:xfrm>
            <a:off x="4759325" y="3778250"/>
            <a:ext cx="1065213" cy="177800"/>
          </a:xfrm>
          <a:prstGeom prst="rect">
            <a:avLst/>
          </a:prstGeom>
        </p:spPr>
        <p:txBody>
          <a:bodyPr lIns="0" tIns="8889" rIns="0" bIns="0">
            <a:spAutoFit/>
          </a:bodyPr>
          <a:lstStyle/>
          <a:p>
            <a:pPr marL="136722" eaLnBrk="1" fontAlgn="auto" hangingPunct="1">
              <a:spcBef>
                <a:spcPts val="70"/>
              </a:spcBef>
              <a:spcAft>
                <a:spcPts val="0"/>
              </a:spcAft>
              <a:defRPr/>
            </a:pPr>
            <a:r>
              <a:rPr sz="1100" b="1" spc="-7" dirty="0">
                <a:solidFill>
                  <a:prstClr val="black"/>
                </a:solidFill>
                <a:latin typeface="Calibri"/>
                <a:cs typeface="Calibri"/>
              </a:rPr>
              <a:t>specjalistyczne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7" name="object 6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08500" y="4252913"/>
            <a:ext cx="1566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23281" rIns="0" bIns="0">
            <a:spAutoFit/>
          </a:bodyPr>
          <a:lstStyle>
            <a:lvl1pPr marL="225425" indent="555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92000"/>
              </a:lnSpc>
              <a:spcBef>
                <a:spcPts val="1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związane                z wyborem  kierunku  kształcenia              i zawodu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8" name="object 7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37088" y="5226050"/>
            <a:ext cx="1255712" cy="5064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0" tIns="23281" rIns="0" bIns="0">
            <a:spAutoFit/>
          </a:bodyPr>
          <a:lstStyle>
            <a:lvl1pPr marL="161925" indent="635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lnSpc>
                <a:spcPct val="92000"/>
              </a:lnSpc>
              <a:spcBef>
                <a:spcPts val="1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rozwijające  umiejętności  uczenia się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" name="object 5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537075" y="1846263"/>
            <a:ext cx="13446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281" rIns="0" bIns="0">
            <a:spAutoFit/>
          </a:bodyPr>
          <a:lstStyle>
            <a:lvl1pPr marL="36513" indent="-2857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lnSpc>
                <a:spcPct val="92000"/>
              </a:lnSpc>
              <a:spcBef>
                <a:spcPts val="1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zajęcia z pomocy  psychologiczno-  pedagogicznej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" name="object 43">
            <a:extLst>
              <a:ext uri="{FF2B5EF4-FFF2-40B4-BE49-F238E27FC236}"/>
            </a:extLst>
          </p:cNvPr>
          <p:cNvSpPr txBox="1"/>
          <p:nvPr/>
        </p:nvSpPr>
        <p:spPr>
          <a:xfrm>
            <a:off x="6588125" y="2011363"/>
            <a:ext cx="1392238" cy="177800"/>
          </a:xfrm>
          <a:prstGeom prst="rect">
            <a:avLst/>
          </a:prstGeom>
        </p:spPr>
        <p:txBody>
          <a:bodyPr lIns="0" tIns="8466" rIns="0" bIns="0">
            <a:spAutoFit/>
          </a:bodyPr>
          <a:lstStyle/>
          <a:p>
            <a:pPr marL="8466" eaLnBrk="1" fontAlgn="auto" hangingPunct="1">
              <a:spcBef>
                <a:spcPts val="67"/>
              </a:spcBef>
              <a:spcAft>
                <a:spcPts val="0"/>
              </a:spcAft>
              <a:defRPr/>
            </a:pPr>
            <a:r>
              <a:rPr sz="1100" b="1" spc="-10" dirty="0">
                <a:solidFill>
                  <a:prstClr val="black"/>
                </a:solidFill>
                <a:latin typeface="Calibri"/>
                <a:cs typeface="Calibri"/>
              </a:rPr>
              <a:t>dodatkowa</a:t>
            </a:r>
            <a:r>
              <a:rPr sz="1100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prstClr val="black"/>
                </a:solidFill>
                <a:latin typeface="Calibri"/>
                <a:cs typeface="Calibri"/>
              </a:rPr>
              <a:t>kadra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8066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696075" y="2855913"/>
            <a:ext cx="1708150" cy="781050"/>
          </a:xfrm>
          <a:custGeom>
            <a:avLst/>
            <a:gdLst>
              <a:gd name="T0" fmla="*/ 0 w 1376679"/>
              <a:gd name="T1" fmla="*/ 2566 h 649604"/>
              <a:gd name="T2" fmla="*/ 13367 w 1376679"/>
              <a:gd name="T3" fmla="*/ 2566 h 649604"/>
              <a:gd name="T4" fmla="*/ 13367 w 1376679"/>
              <a:gd name="T5" fmla="*/ 0 h 649604"/>
              <a:gd name="T6" fmla="*/ 0 w 1376679"/>
              <a:gd name="T7" fmla="*/ 0 h 649604"/>
              <a:gd name="T8" fmla="*/ 0 w 1376679"/>
              <a:gd name="T9" fmla="*/ 2566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67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753225" y="3897313"/>
            <a:ext cx="1592263" cy="431800"/>
          </a:xfrm>
          <a:custGeom>
            <a:avLst/>
            <a:gdLst>
              <a:gd name="T0" fmla="*/ 0 w 1376679"/>
              <a:gd name="T1" fmla="*/ 1418 h 649604"/>
              <a:gd name="T2" fmla="*/ 12469 w 1376679"/>
              <a:gd name="T3" fmla="*/ 1418 h 649604"/>
              <a:gd name="T4" fmla="*/ 12469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8068" name="object 8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6791325" y="4597400"/>
            <a:ext cx="1533525" cy="431800"/>
          </a:xfrm>
          <a:custGeom>
            <a:avLst/>
            <a:gdLst>
              <a:gd name="T0" fmla="*/ 0 w 1376679"/>
              <a:gd name="T1" fmla="*/ 1418 h 649604"/>
              <a:gd name="T2" fmla="*/ 12005 w 1376679"/>
              <a:gd name="T3" fmla="*/ 1418 h 649604"/>
              <a:gd name="T4" fmla="*/ 12005 w 1376679"/>
              <a:gd name="T5" fmla="*/ 0 h 649604"/>
              <a:gd name="T6" fmla="*/ 0 w 1376679"/>
              <a:gd name="T7" fmla="*/ 0 h 649604"/>
              <a:gd name="T8" fmla="*/ 0 w 1376679"/>
              <a:gd name="T9" fmla="*/ 1418 h 6496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6679" h="649604">
                <a:moveTo>
                  <a:pt x="0" y="649262"/>
                </a:moveTo>
                <a:lnTo>
                  <a:pt x="1376172" y="649262"/>
                </a:lnTo>
                <a:lnTo>
                  <a:pt x="1376172" y="0"/>
                </a:lnTo>
                <a:lnTo>
                  <a:pt x="0" y="0"/>
                </a:lnTo>
                <a:lnTo>
                  <a:pt x="0" y="6492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75" name="object 4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775450" y="2916238"/>
            <a:ext cx="154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281" rIns="0" bIns="0">
            <a:spAutoFit/>
          </a:bodyPr>
          <a:lstStyle>
            <a:lvl1pPr marL="17938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92000"/>
              </a:lnSpc>
              <a:spcBef>
                <a:spcPts val="1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nauczyciel posiadający  kwalifikacje do w zakresie  pedagogiki specjalnej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" name="object 49">
            <a:extLst>
              <a:ext uri="{FF2B5EF4-FFF2-40B4-BE49-F238E27FC236}"/>
            </a:extLst>
          </p:cNvPr>
          <p:cNvSpPr txBox="1"/>
          <p:nvPr/>
        </p:nvSpPr>
        <p:spPr>
          <a:xfrm>
            <a:off x="6816725" y="4006850"/>
            <a:ext cx="1390650" cy="177800"/>
          </a:xfrm>
          <a:prstGeom prst="rect">
            <a:avLst/>
          </a:prstGeom>
        </p:spPr>
        <p:txBody>
          <a:bodyPr lIns="0" tIns="8889" rIns="0" bIns="0">
            <a:spAutoFit/>
          </a:bodyPr>
          <a:lstStyle/>
          <a:p>
            <a:pPr marL="595147" eaLnBrk="1" fontAlgn="auto" hangingPunct="1">
              <a:spcBef>
                <a:spcPts val="70"/>
              </a:spcBef>
              <a:spcAft>
                <a:spcPts val="0"/>
              </a:spcAft>
              <a:defRPr/>
            </a:pPr>
            <a:r>
              <a:rPr sz="1100" b="1" spc="-3" dirty="0">
                <a:solidFill>
                  <a:prstClr val="black"/>
                </a:solidFill>
                <a:latin typeface="Calibri"/>
                <a:cs typeface="Calibri"/>
              </a:rPr>
              <a:t>specjalista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7" name="object 52">
            <a:extLst>
              <a:ext uri="{FF2B5EF4-FFF2-40B4-BE49-F238E27FC236}"/>
            </a:extLst>
          </p:cNvPr>
          <p:cNvSpPr txBox="1"/>
          <p:nvPr/>
        </p:nvSpPr>
        <p:spPr>
          <a:xfrm>
            <a:off x="6626225" y="4714875"/>
            <a:ext cx="1914525" cy="177800"/>
          </a:xfrm>
          <a:prstGeom prst="rect">
            <a:avLst/>
          </a:prstGeom>
        </p:spPr>
        <p:txBody>
          <a:bodyPr lIns="0" tIns="8466" rIns="0" bIns="0">
            <a:spAutoFit/>
          </a:bodyPr>
          <a:lstStyle/>
          <a:p>
            <a:pPr marL="320007" eaLnBrk="1" fontAlgn="auto" hangingPunct="1">
              <a:spcBef>
                <a:spcPts val="67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prstClr val="black"/>
                </a:solidFill>
                <a:latin typeface="Calibri"/>
                <a:cs typeface="Calibri"/>
              </a:rPr>
              <a:t>pomoc</a:t>
            </a:r>
            <a:r>
              <a:rPr sz="1100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00" b="1" spc="-7" dirty="0">
                <a:solidFill>
                  <a:prstClr val="black"/>
                </a:solidFill>
                <a:latin typeface="Calibri"/>
                <a:cs typeface="Calibri"/>
              </a:rPr>
              <a:t>nauczyciela</a:t>
            </a:r>
            <a:endParaRPr sz="1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1688" name="Prostokąt 2"/>
          <p:cNvSpPr>
            <a:spLocks noChangeArrowheads="1"/>
          </p:cNvSpPr>
          <p:nvPr/>
        </p:nvSpPr>
        <p:spPr bwMode="auto">
          <a:xfrm>
            <a:off x="7938" y="5057775"/>
            <a:ext cx="3001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FontTx/>
              <a:buNone/>
            </a:pPr>
            <a:r>
              <a:rPr lang="pl-PL" altLang="pl-PL" sz="1200">
                <a:latin typeface="Calibri" panose="020F0502020204030204" pitchFamily="34" charset="0"/>
              </a:rPr>
              <a:t>Źródło: prezentacja E. Neroj „Zmiany              w prawie oświatowym dotyczące uczniów               ze specjalnymi potrzebami edukacyjnymi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4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264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26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264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2647" name="Symbol zastępczy zawartości 2"/>
          <p:cNvSpPr txBox="1">
            <a:spLocks/>
          </p:cNvSpPr>
          <p:nvPr/>
        </p:nvSpPr>
        <p:spPr bwMode="auto">
          <a:xfrm>
            <a:off x="293688" y="407988"/>
            <a:ext cx="83724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Kadra wspierająca organizację kształcenia specjalnego uczniów niepełnosprawnych.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§ 7 Rozporządzenia o KS 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Nauczyciele i specjaliści: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pl-PL" altLang="pl-PL" sz="1600" b="1" u="sng">
                <a:solidFill>
                  <a:srgbClr val="000000"/>
                </a:solidFill>
                <a:latin typeface="Calibri" panose="020F0502020204030204" pitchFamily="34" charset="0"/>
              </a:rPr>
              <a:t>W oddziałach ogólnodostępnych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w przedszkolach ogólnodostępnych, innych formach wychowania przedszkolnego i szkołach ogólnodostępnych, z oddziałami integracyjnymi, do których uczęszczają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dzieci z autyzmem, w tym zespołem Aspergera, z niepełnosprawnościami sprzężonymi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l-PL" altLang="pl-PL" sz="1600" u="sng">
                <a:solidFill>
                  <a:srgbClr val="000000"/>
                </a:solidFill>
                <a:latin typeface="Calibri" panose="020F0502020204030204" pitchFamily="34" charset="0"/>
              </a:rPr>
              <a:t>od 1 stycznia 2016r. </a:t>
            </a:r>
            <a:r>
              <a:rPr lang="pl-PL" altLang="pl-PL" sz="1600" b="1" u="sng">
                <a:solidFill>
                  <a:srgbClr val="000000"/>
                </a:solidFill>
                <a:latin typeface="Calibri" panose="020F0502020204030204" pitchFamily="34" charset="0"/>
              </a:rPr>
              <a:t>zatrudnia się </a:t>
            </a:r>
            <a:r>
              <a:rPr lang="pl-PL" altLang="pl-PL" sz="1600" u="sng">
                <a:solidFill>
                  <a:srgbClr val="000000"/>
                </a:solidFill>
                <a:latin typeface="Calibri" panose="020F0502020204030204" pitchFamily="34" charset="0"/>
              </a:rPr>
              <a:t>dodatkowo: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nauczycieli posiadających kwalifikacje w zakresie pedagogiki specjalnej w celu współorganizowania kształcenia uczniów niepełnosprawnych, lub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specjalistów, lub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asystenta nauczyciela, w przypadku klas I-III szkoły podstawowej, lub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pomoc nauczyciela,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z uwzględnieniem realizacji zaleceń zawartych w orzeczeniu o potrzebie kształcenia specjalnego.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Takich osób nie zatrudnia się do uczniów ze wskazaną wyżej dysfunkcją  </a:t>
            </a:r>
            <a:b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w oddziałach integracyjnych; w nich jest tzw. nauczyciel wspomagający, który współorganizuje kształcenie w klasie razem z nauczycielem wiodącym.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9 sierpnia 2017 r. w sprawie warunków organizowania kształcenia, wychowania i opieki dla dzieci i młodzieży niepełnosprawnych, niedostosowanych społecznie i zagrożonych niedostosowaniem społecznym (Dz. U. z 2017 r., poz. 1578)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15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366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366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36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36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3671" name="Tytuł 1"/>
          <p:cNvSpPr txBox="1">
            <a:spLocks/>
          </p:cNvSpPr>
          <p:nvPr/>
        </p:nvSpPr>
        <p:spPr bwMode="auto">
          <a:xfrm>
            <a:off x="1790700" y="641350"/>
            <a:ext cx="52736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Osoby wspierające kształcenie specjalne</a:t>
            </a:r>
          </a:p>
        </p:txBody>
      </p:sp>
      <p:sp>
        <p:nvSpPr>
          <p:cNvPr id="113672" name="Symbol zastępczy zawartości 2"/>
          <p:cNvSpPr txBox="1">
            <a:spLocks/>
          </p:cNvSpPr>
          <p:nvPr/>
        </p:nvSpPr>
        <p:spPr bwMode="auto">
          <a:xfrm>
            <a:off x="228600" y="1154113"/>
            <a:ext cx="868680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§ 7 Rozporządzenia o KS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1. W przedszkolach ogólnodostępnych z oddziałami integracyjnymi, przedszkolach integracyjnych, szkołach ogólnodostępnych </a:t>
            </a:r>
            <a:b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z oddziałami integracyjnymi i szkołach integracyjnych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 zatrudnia się dodatkowo 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nauczycieli posiadających kwalifikacje </a:t>
            </a:r>
            <a:b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z zakresu pedagogiki specjalnej </a:t>
            </a:r>
            <a:r>
              <a:rPr lang="pl-PL" altLang="pl-PL" sz="2400">
                <a:solidFill>
                  <a:srgbClr val="F04A89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w celu współorganizowania kształcenia integracyjnego,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z uwzględnieniem realizacji zaleceń zawartych w orzeczeniu o potrzebie kształcenia specjalnego.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Inne przypadki patrz 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ust. 3 i 4  - Zakres zadań nauczycieli określa </a:t>
            </a:r>
            <a:b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7 ust. 7 </a:t>
            </a:r>
            <a:endParaRPr lang="pl-PL" altLang="pl-PL" sz="2400" b="1">
              <a:solidFill>
                <a:srgbClr val="F04A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69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46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46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469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4695" name="Tytuł 2"/>
          <p:cNvSpPr txBox="1">
            <a:spLocks/>
          </p:cNvSpPr>
          <p:nvPr/>
        </p:nvSpPr>
        <p:spPr bwMode="auto">
          <a:xfrm>
            <a:off x="2120900" y="180975"/>
            <a:ext cx="51720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800" b="1"/>
              <a:t>Indywidualne nauczanie</a:t>
            </a:r>
          </a:p>
        </p:txBody>
      </p:sp>
      <p:sp>
        <p:nvSpPr>
          <p:cNvPr id="114696" name="Symbol zastępczy zawartości 1"/>
          <p:cNvSpPr txBox="1">
            <a:spLocks/>
          </p:cNvSpPr>
          <p:nvPr/>
        </p:nvSpPr>
        <p:spPr bwMode="auto">
          <a:xfrm>
            <a:off x="236538" y="1055688"/>
            <a:ext cx="87471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275"/>
              </a:lnSpc>
              <a:spcBef>
                <a:spcPts val="313"/>
              </a:spcBef>
              <a:buFont typeface="Wingdings 3" panose="05040102010807070707" pitchFamily="18" charset="2"/>
              <a:buNone/>
            </a:pPr>
            <a:r>
              <a:rPr lang="pl-PL" altLang="pl-PL" sz="1800">
                <a:solidFill>
                  <a:srgbClr val="000000"/>
                </a:solidFill>
              </a:rPr>
              <a:t>Rozporządzenie Ministra Edukacji Narodowej z dnia 28 sierpnia 2014 r.  w sprawie indywidualnego obowiązkowego rocznego przygotowania przedszkolnego dzieci </a:t>
            </a:r>
            <a:br>
              <a:rPr lang="pl-PL" altLang="pl-PL" sz="1800">
                <a:solidFill>
                  <a:srgbClr val="000000"/>
                </a:solidFill>
              </a:rPr>
            </a:br>
            <a:r>
              <a:rPr lang="pl-PL" altLang="pl-PL" sz="1800">
                <a:solidFill>
                  <a:srgbClr val="000000"/>
                </a:solidFill>
              </a:rPr>
              <a:t>i indywidualnego nauczania dzieci i młodzieży (Dz. U. z 2014 r., poz. 1157, ze zm.: Dz. U. z 2017, poz. 1656) – </a:t>
            </a:r>
            <a:r>
              <a:rPr lang="pl-PL" altLang="pl-PL" sz="1800" b="1"/>
              <a:t>USO</a:t>
            </a:r>
            <a:r>
              <a:rPr lang="pl-PL" altLang="pl-PL" sz="1800" b="1">
                <a:solidFill>
                  <a:srgbClr val="FF0000"/>
                </a:solidFill>
              </a:rPr>
              <a:t> </a:t>
            </a:r>
            <a:r>
              <a:rPr lang="pl-PL" altLang="pl-PL" sz="1800">
                <a:solidFill>
                  <a:srgbClr val="000000"/>
                </a:solidFill>
              </a:rPr>
              <a:t>-  </a:t>
            </a:r>
            <a:r>
              <a:rPr lang="pl-PL" altLang="pl-PL" sz="1800" b="1">
                <a:solidFill>
                  <a:srgbClr val="F04A89"/>
                </a:solidFill>
              </a:rPr>
              <a:t>dla uczniów gimnazjów, oddziałów dotychczasowych gimnazjów funkcjonujących od 1.09.2017 r. w szkołach innego typu, szkół ponadgimnazjalnych i oddziałów szkół ponadgimnazjalnych w szkołach innego typu (oddziałów ZSZ w BSI)  oraz dotychczasowych szkół artystycznych</a:t>
            </a:r>
            <a:r>
              <a:rPr lang="pl-PL" altLang="pl-PL" sz="1800">
                <a:solidFill>
                  <a:srgbClr val="F04A89"/>
                </a:solidFill>
              </a:rPr>
              <a:t> </a:t>
            </a:r>
          </a:p>
          <a:p>
            <a:pPr algn="just" eaLnBrk="1" hangingPunct="1">
              <a:lnSpc>
                <a:spcPts val="2275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endParaRPr lang="pl-PL" altLang="pl-PL" sz="1800">
              <a:solidFill>
                <a:srgbClr val="000000"/>
              </a:solidFill>
            </a:endParaRPr>
          </a:p>
          <a:p>
            <a:pPr algn="just" eaLnBrk="1" hangingPunct="1">
              <a:lnSpc>
                <a:spcPts val="2275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pl-PL" altLang="pl-PL" sz="1800"/>
              <a:t>Rozporządzenie Ministra Edukacji Narodowej z dnia 9 sierpnia 2017 r.  w sprawie indywidualnego obowiązkowego rocznego przygotowania przedszkolnego dzieci </a:t>
            </a:r>
            <a:br>
              <a:rPr lang="pl-PL" altLang="pl-PL" sz="1800"/>
            </a:br>
            <a:r>
              <a:rPr lang="pl-PL" altLang="pl-PL" sz="1800"/>
              <a:t>i indywidualnego nauczania dzieci i młodzieży </a:t>
            </a:r>
            <a:r>
              <a:rPr lang="pl-PL" altLang="pl-PL" sz="1800" b="1"/>
              <a:t>– </a:t>
            </a:r>
            <a:r>
              <a:rPr lang="pl-PL" altLang="pl-PL" sz="1800"/>
              <a:t>(Dz. U. z 2017 r. poz. 1616) </a:t>
            </a:r>
            <a:r>
              <a:rPr lang="pl-PL" altLang="pl-PL" sz="1800">
                <a:solidFill>
                  <a:srgbClr val="000000"/>
                </a:solidFill>
              </a:rPr>
              <a:t>- </a:t>
            </a:r>
            <a:r>
              <a:rPr lang="pl-PL" altLang="pl-PL" sz="1800" b="1"/>
              <a:t>UPO</a:t>
            </a:r>
            <a:r>
              <a:rPr lang="pl-PL" altLang="pl-PL" sz="1800" b="1">
                <a:solidFill>
                  <a:srgbClr val="FF0000"/>
                </a:solidFill>
              </a:rPr>
              <a:t> </a:t>
            </a:r>
            <a:r>
              <a:rPr lang="pl-PL" altLang="pl-PL" sz="1800" b="1"/>
              <a:t>-</a:t>
            </a:r>
            <a:r>
              <a:rPr lang="pl-PL" altLang="pl-PL" sz="1800" b="1">
                <a:solidFill>
                  <a:srgbClr val="F04A89"/>
                </a:solidFill>
              </a:rPr>
              <a:t>  dla wychowanków przedszkoli,  oddziałów przedszkolnych w szkołach podstawowych, innych form wychowania przedszkolnego, uczniów szkół podstawowych, szkół ponadpodstawowych</a:t>
            </a:r>
            <a:r>
              <a:rPr lang="pl-PL" altLang="pl-PL" sz="1700" b="1">
                <a:solidFill>
                  <a:srgbClr val="F04A89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3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3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15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65163" y="1449388"/>
            <a:ext cx="791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1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Cel pomocy psychologiczno-pedagogicznej, kształcenia specjalnego, wczesnego wspomagania rozwoju w systemie oświaty </a:t>
            </a:r>
            <a:endParaRPr lang="pl-PL" altLang="pl-PL" sz="1800" dirty="0"/>
          </a:p>
        </p:txBody>
      </p:sp>
      <p:graphicFrame>
        <p:nvGraphicFramePr>
          <p:cNvPr id="39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23528" y="2190750"/>
          <a:ext cx="8208911" cy="28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71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57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57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571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5719" name="Tytuł 1"/>
          <p:cNvSpPr txBox="1">
            <a:spLocks/>
          </p:cNvSpPr>
          <p:nvPr/>
        </p:nvSpPr>
        <p:spPr bwMode="auto">
          <a:xfrm>
            <a:off x="331788" y="676275"/>
            <a:ext cx="82200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latin typeface="Calibri Light" panose="020F0302020204030204" pitchFamily="34" charset="0"/>
              </a:rPr>
              <a:t>Dla kogo organizuje się indywidualne nauczanie?</a:t>
            </a:r>
          </a:p>
        </p:txBody>
      </p:sp>
      <p:sp>
        <p:nvSpPr>
          <p:cNvPr id="115720" name="Symbol zastępczy zawartości 2"/>
          <p:cNvSpPr txBox="1">
            <a:spLocks/>
          </p:cNvSpPr>
          <p:nvPr/>
        </p:nvSpPr>
        <p:spPr bwMode="auto">
          <a:xfrm>
            <a:off x="0" y="1744663"/>
            <a:ext cx="90185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Rozporządzenie określa sposób i tryb organizowania indywidualnego obowiązkowego rocznego przygotowania przedszkolnego dzieci, zwanego dalej „indywidualnym przygotowaniem przedszkolnym”, oraz indywidualnego nauczania dzieci i młodzieży, zwanego dalej „indywidualnym nauczaniem”, których: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stan zdrowia uniemożliwia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lub znacznie utrudnia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uczęszczanie do odpowiednio przedszkola, innej formy wychowania przedszkolnego, oddziału przedszkolnego </a:t>
            </a:r>
            <a:b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w szkole podstawowej lub szkoły.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7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67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67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674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6743" name="object 2"/>
          <p:cNvSpPr txBox="1">
            <a:spLocks/>
          </p:cNvSpPr>
          <p:nvPr/>
        </p:nvSpPr>
        <p:spPr bwMode="auto">
          <a:xfrm>
            <a:off x="892175" y="188913"/>
            <a:ext cx="7543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 anchor="ctr">
            <a:spAutoFit/>
          </a:bodyPr>
          <a:lstStyle>
            <a:lvl1pPr marL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</a:rPr>
              <a:t>Indywidualne nauczanie. Uczeń chory – zajęcia w domu z włączaniem (stan zdrowia znacznie  utrudnia uczęszczanie do szkoły)</a:t>
            </a:r>
          </a:p>
        </p:txBody>
      </p:sp>
      <p:sp>
        <p:nvSpPr>
          <p:cNvPr id="8" name="object 2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677863"/>
            <a:ext cx="8059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F04A89"/>
                </a:solidFill>
                <a:cs typeface="Arial" charset="0"/>
              </a:rPr>
              <a:t>m.in. </a:t>
            </a: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uczniowie z depresją, po próbach samobójczych, z chorobami o ostrym przebiegu z okresową  poprawą funkcjonowania</a:t>
            </a:r>
            <a:endParaRPr lang="pl-PL" altLang="pl-PL" sz="1400" kern="0" dirty="0">
              <a:solidFill>
                <a:srgbClr val="F04A89"/>
              </a:solidFill>
              <a:cs typeface="Arial" charset="0"/>
            </a:endParaRPr>
          </a:p>
        </p:txBody>
      </p:sp>
      <p:sp>
        <p:nvSpPr>
          <p:cNvPr id="134153" name="object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684588" y="1147763"/>
            <a:ext cx="3954462" cy="6651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0" tIns="0" rIns="0" bIns="0"/>
          <a:lstStyle>
            <a:lvl1pPr marL="7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3"/>
              </a:spcBef>
              <a:buFontTx/>
              <a:buNone/>
              <a:defRPr/>
            </a:pPr>
            <a:endParaRPr lang="pl-PL" altLang="pl-PL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ts val="63"/>
              </a:spcBef>
              <a:buFontTx/>
              <a:buNone/>
              <a:defRPr/>
            </a:pPr>
            <a:r>
              <a:rPr lang="pl-PL" altLang="pl-PL" sz="1400" b="1">
                <a:solidFill>
                  <a:srgbClr val="000000"/>
                </a:solidFill>
                <a:latin typeface="Calibri" pitchFamily="34" charset="0"/>
              </a:rPr>
              <a:t>orzeczenie o potrzebie indywidualnego nauczania</a:t>
            </a:r>
            <a:endParaRPr lang="pl-PL" altLang="pl-PL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154" name="objec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824163" y="2058988"/>
            <a:ext cx="2703512" cy="4937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34155" name="object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21400" y="2028825"/>
            <a:ext cx="2843213" cy="523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2" name="object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71900" y="2159000"/>
            <a:ext cx="1743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zajęcia w domu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object 1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516688" y="2028825"/>
            <a:ext cx="2227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ts val="1838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ułatwianie powrotu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  <a:p>
            <a:pPr algn="ctr" eaLnBrk="1" fontAlgn="auto" hangingPunct="1">
              <a:lnSpc>
                <a:spcPts val="1838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do szkoły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50" name="object 6"/>
          <p:cNvSpPr>
            <a:spLocks noChangeArrowheads="1"/>
          </p:cNvSpPr>
          <p:nvPr/>
        </p:nvSpPr>
        <p:spPr bwMode="auto">
          <a:xfrm>
            <a:off x="3881438" y="1812925"/>
            <a:ext cx="3749675" cy="2460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6751" name="object 21"/>
          <p:cNvSpPr>
            <a:spLocks/>
          </p:cNvSpPr>
          <p:nvPr/>
        </p:nvSpPr>
        <p:spPr bwMode="auto">
          <a:xfrm>
            <a:off x="6831013" y="2543175"/>
            <a:ext cx="1927225" cy="1600200"/>
          </a:xfrm>
          <a:custGeom>
            <a:avLst/>
            <a:gdLst>
              <a:gd name="T0" fmla="*/ 1680 w 2188209"/>
              <a:gd name="T1" fmla="*/ 66 h 2399665"/>
              <a:gd name="T2" fmla="*/ 370 w 2188209"/>
              <a:gd name="T3" fmla="*/ 66 h 2399665"/>
              <a:gd name="T4" fmla="*/ 3984 w 2188209"/>
              <a:gd name="T5" fmla="*/ 323 h 2399665"/>
              <a:gd name="T6" fmla="*/ 4722 w 2188209"/>
              <a:gd name="T7" fmla="*/ 282 h 2399665"/>
              <a:gd name="T8" fmla="*/ 1680 w 2188209"/>
              <a:gd name="T9" fmla="*/ 66 h 2399665"/>
              <a:gd name="T10" fmla="*/ 90 w 2188209"/>
              <a:gd name="T11" fmla="*/ 0 h 2399665"/>
              <a:gd name="T12" fmla="*/ 0 w 2188209"/>
              <a:gd name="T13" fmla="*/ 86 h 2399665"/>
              <a:gd name="T14" fmla="*/ 370 w 2188209"/>
              <a:gd name="T15" fmla="*/ 66 h 2399665"/>
              <a:gd name="T16" fmla="*/ 1680 w 2188209"/>
              <a:gd name="T17" fmla="*/ 66 h 2399665"/>
              <a:gd name="T18" fmla="*/ 1109 w 2188209"/>
              <a:gd name="T19" fmla="*/ 26 h 2399665"/>
              <a:gd name="T20" fmla="*/ 1480 w 2188209"/>
              <a:gd name="T21" fmla="*/ 6 h 2399665"/>
              <a:gd name="T22" fmla="*/ 90 w 2188209"/>
              <a:gd name="T23" fmla="*/ 0 h 23996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88209" h="2399665">
                <a:moveTo>
                  <a:pt x="778447" y="493268"/>
                </a:moveTo>
                <a:lnTo>
                  <a:pt x="171323" y="493268"/>
                </a:lnTo>
                <a:lnTo>
                  <a:pt x="1845563" y="2399411"/>
                </a:lnTo>
                <a:lnTo>
                  <a:pt x="2188209" y="2098421"/>
                </a:lnTo>
                <a:lnTo>
                  <a:pt x="778447" y="493268"/>
                </a:lnTo>
                <a:close/>
              </a:path>
              <a:path w="2188209" h="2399665">
                <a:moveTo>
                  <a:pt x="41782" y="0"/>
                </a:moveTo>
                <a:lnTo>
                  <a:pt x="0" y="643763"/>
                </a:lnTo>
                <a:lnTo>
                  <a:pt x="171323" y="493268"/>
                </a:lnTo>
                <a:lnTo>
                  <a:pt x="778447" y="493268"/>
                </a:lnTo>
                <a:lnTo>
                  <a:pt x="514096" y="192278"/>
                </a:lnTo>
                <a:lnTo>
                  <a:pt x="685419" y="41783"/>
                </a:lnTo>
                <a:lnTo>
                  <a:pt x="41782" y="0"/>
                </a:lnTo>
                <a:close/>
              </a:path>
            </a:pathLst>
          </a:custGeom>
          <a:solidFill>
            <a:srgbClr val="F0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6752" name="object 31"/>
          <p:cNvSpPr>
            <a:spLocks/>
          </p:cNvSpPr>
          <p:nvPr/>
        </p:nvSpPr>
        <p:spPr bwMode="auto">
          <a:xfrm>
            <a:off x="6507163" y="4079875"/>
            <a:ext cx="2574925" cy="1041400"/>
          </a:xfrm>
          <a:custGeom>
            <a:avLst/>
            <a:gdLst>
              <a:gd name="T0" fmla="*/ 854 w 2924809"/>
              <a:gd name="T1" fmla="*/ 56 h 1562100"/>
              <a:gd name="T2" fmla="*/ 0 w 2924809"/>
              <a:gd name="T3" fmla="*/ 156 h 1562100"/>
              <a:gd name="T4" fmla="*/ 1626 w 2924809"/>
              <a:gd name="T5" fmla="*/ 209 h 1562100"/>
              <a:gd name="T6" fmla="*/ 1433 w 2924809"/>
              <a:gd name="T7" fmla="*/ 170 h 1562100"/>
              <a:gd name="T8" fmla="*/ 5416 w 2924809"/>
              <a:gd name="T9" fmla="*/ 94 h 1562100"/>
              <a:gd name="T10" fmla="*/ 1047 w 2924809"/>
              <a:gd name="T11" fmla="*/ 94 h 1562100"/>
              <a:gd name="T12" fmla="*/ 854 w 2924809"/>
              <a:gd name="T13" fmla="*/ 56 h 1562100"/>
              <a:gd name="T14" fmla="*/ 5959 w 2924809"/>
              <a:gd name="T15" fmla="*/ 0 h 1562100"/>
              <a:gd name="T16" fmla="*/ 1047 w 2924809"/>
              <a:gd name="T17" fmla="*/ 94 h 1562100"/>
              <a:gd name="T18" fmla="*/ 5416 w 2924809"/>
              <a:gd name="T19" fmla="*/ 94 h 1562100"/>
              <a:gd name="T20" fmla="*/ 6346 w 2924809"/>
              <a:gd name="T21" fmla="*/ 77 h 1562100"/>
              <a:gd name="T22" fmla="*/ 5959 w 2924809"/>
              <a:gd name="T23" fmla="*/ 0 h 1562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24809" h="1562100">
                <a:moveTo>
                  <a:pt x="393446" y="419227"/>
                </a:moveTo>
                <a:lnTo>
                  <a:pt x="0" y="1168488"/>
                </a:lnTo>
                <a:lnTo>
                  <a:pt x="749300" y="1561947"/>
                </a:lnTo>
                <a:lnTo>
                  <a:pt x="660400" y="1276261"/>
                </a:lnTo>
                <a:lnTo>
                  <a:pt x="2495611" y="704850"/>
                </a:lnTo>
                <a:lnTo>
                  <a:pt x="482473" y="704850"/>
                </a:lnTo>
                <a:lnTo>
                  <a:pt x="393446" y="419227"/>
                </a:lnTo>
                <a:close/>
              </a:path>
              <a:path w="2924809" h="1562100">
                <a:moveTo>
                  <a:pt x="2746375" y="0"/>
                </a:moveTo>
                <a:lnTo>
                  <a:pt x="482473" y="704850"/>
                </a:lnTo>
                <a:lnTo>
                  <a:pt x="2495611" y="704850"/>
                </a:lnTo>
                <a:lnTo>
                  <a:pt x="2924302" y="571373"/>
                </a:lnTo>
                <a:lnTo>
                  <a:pt x="2746375" y="0"/>
                </a:lnTo>
                <a:close/>
              </a:path>
            </a:pathLst>
          </a:custGeom>
          <a:solidFill>
            <a:srgbClr val="EC4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6753" name="object 23"/>
          <p:cNvSpPr>
            <a:spLocks noChangeArrowheads="1"/>
          </p:cNvSpPr>
          <p:nvPr/>
        </p:nvSpPr>
        <p:spPr bwMode="auto">
          <a:xfrm>
            <a:off x="7273925" y="2890838"/>
            <a:ext cx="1162050" cy="1008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6754" name="object 33"/>
          <p:cNvSpPr>
            <a:spLocks noChangeArrowheads="1"/>
          </p:cNvSpPr>
          <p:nvPr/>
        </p:nvSpPr>
        <p:spPr bwMode="auto">
          <a:xfrm>
            <a:off x="7008813" y="4365625"/>
            <a:ext cx="1624012" cy="454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4163" name="object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06775" y="2760663"/>
            <a:ext cx="2878138" cy="731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0" name="object 1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92525" y="2873375"/>
            <a:ext cx="2073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ts val="1838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udział w wybranych zajęciach</a:t>
            </a:r>
            <a:r>
              <a:rPr lang="pl-PL" altLang="pl-PL" sz="16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z klasą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4165" name="object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06775" y="3543300"/>
            <a:ext cx="2695575" cy="78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2" name="object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56013" y="3714750"/>
            <a:ext cx="1927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udział w życiu szkoły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4167" name="object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06775" y="4379913"/>
            <a:ext cx="3035300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600" b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4" name="object 1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317875" y="4454525"/>
            <a:ext cx="2863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8784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92000"/>
              </a:lnSpc>
              <a:spcBef>
                <a:spcPts val="225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b="1" kern="0" dirty="0">
                <a:solidFill>
                  <a:srgbClr val="000000"/>
                </a:solidFill>
                <a:cs typeface="Arial" charset="0"/>
              </a:rPr>
              <a:t>możliwość okresowego  zawieszenia </a:t>
            </a:r>
            <a:br>
              <a:rPr lang="pl-PL" altLang="pl-PL" sz="1400" b="1" kern="0" dirty="0">
                <a:solidFill>
                  <a:srgbClr val="000000"/>
                </a:solidFill>
                <a:cs typeface="Arial" charset="0"/>
              </a:rPr>
            </a:br>
            <a:r>
              <a:rPr lang="pl-PL" altLang="pl-PL" sz="1400" b="1" kern="0" dirty="0">
                <a:solidFill>
                  <a:srgbClr val="000000"/>
                </a:solidFill>
                <a:cs typeface="Arial" charset="0"/>
              </a:rPr>
              <a:t>zajęć w domu  w przypadku </a:t>
            </a:r>
            <a:br>
              <a:rPr lang="pl-PL" altLang="pl-PL" sz="1400" b="1" kern="0" dirty="0">
                <a:solidFill>
                  <a:srgbClr val="000000"/>
                </a:solidFill>
                <a:cs typeface="Arial" charset="0"/>
              </a:rPr>
            </a:br>
            <a:r>
              <a:rPr lang="pl-PL" altLang="pl-PL" sz="1400" b="1" kern="0" dirty="0">
                <a:solidFill>
                  <a:srgbClr val="000000"/>
                </a:solidFill>
                <a:cs typeface="Arial" charset="0"/>
              </a:rPr>
              <a:t>poprawy stanu  zdrowia</a:t>
            </a:r>
            <a:endParaRPr lang="pl-PL" altLang="pl-PL" sz="14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61" name="object 3"/>
          <p:cNvSpPr>
            <a:spLocks noChangeArrowheads="1"/>
          </p:cNvSpPr>
          <p:nvPr/>
        </p:nvSpPr>
        <p:spPr bwMode="auto">
          <a:xfrm>
            <a:off x="2878138" y="2506663"/>
            <a:ext cx="527050" cy="26416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6762" name="object 4"/>
          <p:cNvSpPr>
            <a:spLocks noChangeArrowheads="1"/>
          </p:cNvSpPr>
          <p:nvPr/>
        </p:nvSpPr>
        <p:spPr bwMode="auto">
          <a:xfrm>
            <a:off x="2879725" y="2576513"/>
            <a:ext cx="527050" cy="15319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6763" name="object 5"/>
          <p:cNvSpPr>
            <a:spLocks noChangeArrowheads="1"/>
          </p:cNvSpPr>
          <p:nvPr/>
        </p:nvSpPr>
        <p:spPr bwMode="auto">
          <a:xfrm>
            <a:off x="2878138" y="2586038"/>
            <a:ext cx="512762" cy="6080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F04A8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16764" name="object 24"/>
          <p:cNvSpPr>
            <a:spLocks/>
          </p:cNvSpPr>
          <p:nvPr/>
        </p:nvSpPr>
        <p:spPr bwMode="auto">
          <a:xfrm>
            <a:off x="127000" y="1985963"/>
            <a:ext cx="2595563" cy="741362"/>
          </a:xfrm>
          <a:custGeom>
            <a:avLst/>
            <a:gdLst>
              <a:gd name="T0" fmla="*/ 1766 w 3519170"/>
              <a:gd name="T1" fmla="*/ 0 h 1371600"/>
              <a:gd name="T2" fmla="*/ 0 w 3519170"/>
              <a:gd name="T3" fmla="*/ 0 h 1371600"/>
              <a:gd name="T4" fmla="*/ 0 w 3519170"/>
              <a:gd name="T5" fmla="*/ 42 h 1371600"/>
              <a:gd name="T6" fmla="*/ 1766 w 3519170"/>
              <a:gd name="T7" fmla="*/ 42 h 1371600"/>
              <a:gd name="T8" fmla="*/ 2193 w 3519170"/>
              <a:gd name="T9" fmla="*/ 21 h 1371600"/>
              <a:gd name="T10" fmla="*/ 1766 w 3519170"/>
              <a:gd name="T11" fmla="*/ 0 h 137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19170" h="1371600">
                <a:moveTo>
                  <a:pt x="2833006" y="0"/>
                </a:moveTo>
                <a:lnTo>
                  <a:pt x="0" y="0"/>
                </a:lnTo>
                <a:lnTo>
                  <a:pt x="0" y="1371600"/>
                </a:lnTo>
                <a:lnTo>
                  <a:pt x="2833006" y="1371600"/>
                </a:lnTo>
                <a:lnTo>
                  <a:pt x="3518806" y="685800"/>
                </a:lnTo>
                <a:lnTo>
                  <a:pt x="2833006" y="0"/>
                </a:lnTo>
                <a:close/>
              </a:path>
            </a:pathLst>
          </a:custGeom>
          <a:solidFill>
            <a:srgbClr val="EC4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6765" name="object 24"/>
          <p:cNvSpPr>
            <a:spLocks/>
          </p:cNvSpPr>
          <p:nvPr/>
        </p:nvSpPr>
        <p:spPr bwMode="auto">
          <a:xfrm>
            <a:off x="52388" y="3497263"/>
            <a:ext cx="2482850" cy="708025"/>
          </a:xfrm>
          <a:custGeom>
            <a:avLst/>
            <a:gdLst>
              <a:gd name="T0" fmla="*/ 1295 w 3519170"/>
              <a:gd name="T1" fmla="*/ 0 h 1371600"/>
              <a:gd name="T2" fmla="*/ 0 w 3519170"/>
              <a:gd name="T3" fmla="*/ 0 h 1371600"/>
              <a:gd name="T4" fmla="*/ 0 w 3519170"/>
              <a:gd name="T5" fmla="*/ 30 h 1371600"/>
              <a:gd name="T6" fmla="*/ 1295 w 3519170"/>
              <a:gd name="T7" fmla="*/ 30 h 1371600"/>
              <a:gd name="T8" fmla="*/ 1609 w 3519170"/>
              <a:gd name="T9" fmla="*/ 15 h 1371600"/>
              <a:gd name="T10" fmla="*/ 1295 w 3519170"/>
              <a:gd name="T11" fmla="*/ 0 h 137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19170" h="1371600">
                <a:moveTo>
                  <a:pt x="2833006" y="0"/>
                </a:moveTo>
                <a:lnTo>
                  <a:pt x="0" y="0"/>
                </a:lnTo>
                <a:lnTo>
                  <a:pt x="0" y="1371600"/>
                </a:lnTo>
                <a:lnTo>
                  <a:pt x="2833006" y="1371600"/>
                </a:lnTo>
                <a:lnTo>
                  <a:pt x="3518806" y="685800"/>
                </a:lnTo>
                <a:lnTo>
                  <a:pt x="2833006" y="0"/>
                </a:lnTo>
                <a:close/>
              </a:path>
            </a:pathLst>
          </a:custGeom>
          <a:solidFill>
            <a:srgbClr val="EC4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6766" name="object 27"/>
          <p:cNvSpPr>
            <a:spLocks/>
          </p:cNvSpPr>
          <p:nvPr/>
        </p:nvSpPr>
        <p:spPr bwMode="auto">
          <a:xfrm>
            <a:off x="2565400" y="2693988"/>
            <a:ext cx="312738" cy="2393950"/>
          </a:xfrm>
          <a:custGeom>
            <a:avLst/>
            <a:gdLst>
              <a:gd name="T0" fmla="*/ 764 w 354964"/>
              <a:gd name="T1" fmla="*/ 478 h 3591559"/>
              <a:gd name="T2" fmla="*/ 616 w 354964"/>
              <a:gd name="T3" fmla="*/ 478 h 3591559"/>
              <a:gd name="T4" fmla="*/ 493 w 354964"/>
              <a:gd name="T5" fmla="*/ 477 h 3591559"/>
              <a:gd name="T6" fmla="*/ 413 w 354964"/>
              <a:gd name="T7" fmla="*/ 475 h 3591559"/>
              <a:gd name="T8" fmla="*/ 382 w 354964"/>
              <a:gd name="T9" fmla="*/ 475 h 3591559"/>
              <a:gd name="T10" fmla="*/ 382 w 354964"/>
              <a:gd name="T11" fmla="*/ 243 h 3591559"/>
              <a:gd name="T12" fmla="*/ 352 w 354964"/>
              <a:gd name="T13" fmla="*/ 242 h 3591559"/>
              <a:gd name="T14" fmla="*/ 270 w 354964"/>
              <a:gd name="T15" fmla="*/ 241 h 3591559"/>
              <a:gd name="T16" fmla="*/ 149 w 354964"/>
              <a:gd name="T17" fmla="*/ 239 h 3591559"/>
              <a:gd name="T18" fmla="*/ 0 w 354964"/>
              <a:gd name="T19" fmla="*/ 239 h 3591559"/>
              <a:gd name="T20" fmla="*/ 149 w 354964"/>
              <a:gd name="T21" fmla="*/ 239 h 3591559"/>
              <a:gd name="T22" fmla="*/ 270 w 354964"/>
              <a:gd name="T23" fmla="*/ 238 h 3591559"/>
              <a:gd name="T24" fmla="*/ 352 w 354964"/>
              <a:gd name="T25" fmla="*/ 237 h 3591559"/>
              <a:gd name="T26" fmla="*/ 382 w 354964"/>
              <a:gd name="T27" fmla="*/ 235 h 3591559"/>
              <a:gd name="T28" fmla="*/ 382 w 354964"/>
              <a:gd name="T29" fmla="*/ 4 h 3591559"/>
              <a:gd name="T30" fmla="*/ 413 w 354964"/>
              <a:gd name="T31" fmla="*/ 2 h 3591559"/>
              <a:gd name="T32" fmla="*/ 493 w 354964"/>
              <a:gd name="T33" fmla="*/ 1 h 3591559"/>
              <a:gd name="T34" fmla="*/ 616 w 354964"/>
              <a:gd name="T35" fmla="*/ 1 h 3591559"/>
              <a:gd name="T36" fmla="*/ 764 w 354964"/>
              <a:gd name="T37" fmla="*/ 0 h 35915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54964" h="3591559">
                <a:moveTo>
                  <a:pt x="354456" y="3591305"/>
                </a:moveTo>
                <a:lnTo>
                  <a:pt x="285466" y="3588986"/>
                </a:lnTo>
                <a:lnTo>
                  <a:pt x="229155" y="3582654"/>
                </a:lnTo>
                <a:lnTo>
                  <a:pt x="191204" y="3573250"/>
                </a:lnTo>
                <a:lnTo>
                  <a:pt x="177291" y="3561715"/>
                </a:lnTo>
                <a:lnTo>
                  <a:pt x="177291" y="1825243"/>
                </a:lnTo>
                <a:lnTo>
                  <a:pt x="163359" y="1813708"/>
                </a:lnTo>
                <a:lnTo>
                  <a:pt x="125364" y="1804304"/>
                </a:lnTo>
                <a:lnTo>
                  <a:pt x="69010" y="1797972"/>
                </a:lnTo>
                <a:lnTo>
                  <a:pt x="0" y="1795652"/>
                </a:lnTo>
                <a:lnTo>
                  <a:pt x="69010" y="1793333"/>
                </a:lnTo>
                <a:lnTo>
                  <a:pt x="125364" y="1787001"/>
                </a:lnTo>
                <a:lnTo>
                  <a:pt x="163359" y="1777597"/>
                </a:lnTo>
                <a:lnTo>
                  <a:pt x="177291" y="1766061"/>
                </a:lnTo>
                <a:lnTo>
                  <a:pt x="177291" y="29590"/>
                </a:lnTo>
                <a:lnTo>
                  <a:pt x="191204" y="18055"/>
                </a:lnTo>
                <a:lnTo>
                  <a:pt x="229155" y="8651"/>
                </a:lnTo>
                <a:lnTo>
                  <a:pt x="285466" y="2319"/>
                </a:lnTo>
                <a:lnTo>
                  <a:pt x="354456" y="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1" name="object 2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7000" y="1936750"/>
            <a:ext cx="20780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solidFill>
                  <a:srgbClr val="000000"/>
                </a:solidFill>
                <a:cs typeface="Arial" charset="0"/>
              </a:rPr>
              <a:t>tygodniowy wymiar IN  </a:t>
            </a:r>
            <a:r>
              <a:rPr lang="pl-PL" altLang="pl-PL" sz="1200" b="1" kern="0" dirty="0">
                <a:solidFill>
                  <a:srgbClr val="000000"/>
                </a:solidFill>
                <a:cs typeface="Arial" charset="0"/>
              </a:rPr>
              <a:t>określony w przepisach  wyższy lub niższy – w</a:t>
            </a:r>
            <a:endParaRPr lang="pl-PL" altLang="pl-PL" sz="1200" kern="0" dirty="0">
              <a:solidFill>
                <a:srgbClr val="000000"/>
              </a:solidFill>
              <a:cs typeface="Arial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200" b="1" kern="0" dirty="0">
                <a:solidFill>
                  <a:srgbClr val="000000"/>
                </a:solidFill>
                <a:cs typeface="Arial" charset="0"/>
              </a:rPr>
              <a:t>zależności od potrzeb</a:t>
            </a:r>
            <a:endParaRPr lang="pl-PL" altLang="pl-PL" sz="12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object 3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00050" y="3714750"/>
            <a:ext cx="178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3" rIns="0" bIns="0">
            <a:spAutoFit/>
          </a:bodyPr>
          <a:lstStyle>
            <a:lvl1pPr marL="219075" indent="-2111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solidFill>
                  <a:srgbClr val="000000"/>
                </a:solidFill>
                <a:cs typeface="Arial" charset="0"/>
              </a:rPr>
              <a:t>poza tygodniowym  wymiarem IN</a:t>
            </a:r>
            <a:endParaRPr lang="pl-PL" altLang="pl-PL" sz="15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69" name="Prostokąt 2"/>
          <p:cNvSpPr>
            <a:spLocks noChangeArrowheads="1"/>
          </p:cNvSpPr>
          <p:nvPr/>
        </p:nvSpPr>
        <p:spPr bwMode="auto">
          <a:xfrm>
            <a:off x="376238" y="5392738"/>
            <a:ext cx="7599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FontTx/>
              <a:buNone/>
            </a:pPr>
            <a:r>
              <a:rPr lang="pl-PL" altLang="pl-PL" sz="1000">
                <a:solidFill>
                  <a:srgbClr val="000000"/>
                </a:solidFill>
              </a:rPr>
              <a:t>Źródło: prezentacja p. E. Neroj „Zmiany w prawie oświatowym dotyczące uczniów ze specjalnymi potrzebami edukacyjnymi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7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776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77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776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370263" y="188913"/>
            <a:ext cx="19700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Ważne!</a:t>
            </a: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117768" name="Symbol zastępczy zawartości 2"/>
          <p:cNvSpPr txBox="1">
            <a:spLocks/>
          </p:cNvSpPr>
          <p:nvPr/>
        </p:nvSpPr>
        <p:spPr bwMode="auto">
          <a:xfrm>
            <a:off x="387350" y="822325"/>
            <a:ext cx="85867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przypadku dzieci i uczniów objętych indywidualnym przygotowaniem przedszkolnym lub indywidualnym nauczaniem, których stan zdrowia </a:t>
            </a: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znacznie utrudnia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uczęszczanie do przedszkola, lub szkoły, </a:t>
            </a: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dyrektor, organizuje różne formy uczestniczenia dziecka lub ucznia w życiu przedszkolnym lub szkolnym. </a:t>
            </a: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Dyrektor w szczególności umożliwia dziecku lub uczniowi udział w: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zajęciach rozwijających zainteresowania i uzdolnienia,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uroczystościach i imprezach przedszkolnych lub szkolnych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oraz </a:t>
            </a: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wybranych zajęciach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wychowania przedszkolnego lub zajęciach edukacyjnych.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Dzieci i uczniowie objęci indywidualnym przygotowaniem przedszkolnym lub indywidualnym nauczaniem uczestniczą w: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ww. formach,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zajęciach rewalidacyjnych,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zajęciach z zakresu doradztwa zawodowego lub w formach pomocy psychologiczno-pedagogicznej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poza tygodniowym wymiarem godzin zajęć nauczania indywidualnego.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7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87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87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87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8791" name="Tytuł 1"/>
          <p:cNvSpPr txBox="1">
            <a:spLocks/>
          </p:cNvSpPr>
          <p:nvPr/>
        </p:nvSpPr>
        <p:spPr bwMode="auto">
          <a:xfrm>
            <a:off x="395288" y="549275"/>
            <a:ext cx="83534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 u="sng">
                <a:latin typeface="Calibri" panose="020F0502020204030204" pitchFamily="34" charset="0"/>
              </a:rPr>
              <a:t>Zawieszenie</a:t>
            </a:r>
            <a:r>
              <a:rPr lang="pl-PL" altLang="pl-PL" sz="2400" b="1">
                <a:latin typeface="Calibri" panose="020F0502020204030204" pitchFamily="34" charset="0"/>
              </a:rPr>
              <a:t> nauczania indywidualnego – dotyczy ucznia, któremu stan zdrowia znacznie utrudnia uczęszczanie do przedszkola/szkoły</a:t>
            </a:r>
          </a:p>
        </p:txBody>
      </p:sp>
      <p:sp>
        <p:nvSpPr>
          <p:cNvPr id="118792" name="Symbol zastępczy zawartości 2"/>
          <p:cNvSpPr txBox="1">
            <a:spLocks/>
          </p:cNvSpPr>
          <p:nvPr/>
        </p:nvSpPr>
        <p:spPr bwMode="auto">
          <a:xfrm>
            <a:off x="503238" y="1744663"/>
            <a:ext cx="8245475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§ 11.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Na wniosek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rodziców dziecka lub ucznia albo pełnoletniego ucznia i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na podstawie dołączonego do wniosku zaświadczenia lekarskiego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, z którego wynika, że stan zdrowia dziecka lub ucznia, uległ czasowej poprawie i umożliwia mu uczęszczanie do przedszkola, oddziału przedszkolnego w szkole podstawowej, innej formy wychowania przedszkolnego lub szkoły,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dyrektor zawiesza organizację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odpowiednio indywidualnego przygotowania przedszkolnego lub indywidualnego nauczania na okres wskazany w zaświadczeniu lekarskim.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81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981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981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981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19815" name="Tytuł 1"/>
          <p:cNvSpPr txBox="1">
            <a:spLocks/>
          </p:cNvSpPr>
          <p:nvPr/>
        </p:nvSpPr>
        <p:spPr bwMode="auto">
          <a:xfrm>
            <a:off x="828675" y="700088"/>
            <a:ext cx="75057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 u="sng">
                <a:latin typeface="Calibri" panose="020F0502020204030204" pitchFamily="34" charset="0"/>
              </a:rPr>
              <a:t>Zaprzestanie</a:t>
            </a:r>
            <a:r>
              <a:rPr lang="pl-PL" altLang="pl-PL" sz="2400" b="1">
                <a:latin typeface="Calibri" panose="020F0502020204030204" pitchFamily="34" charset="0"/>
              </a:rPr>
              <a:t> nauczania indywidualnego – dotyczy ucznia, któremu stan zdrowia znacznie utrudnia uczęszczanie do przedszkola/szkoły</a:t>
            </a:r>
            <a:endParaRPr lang="pl-PL" altLang="pl-PL" sz="2400">
              <a:latin typeface="Calibri" panose="020F0502020204030204" pitchFamily="34" charset="0"/>
            </a:endParaRPr>
          </a:p>
        </p:txBody>
      </p:sp>
      <p:sp>
        <p:nvSpPr>
          <p:cNvPr id="119816" name="Symbol zastępczy zawartości 2"/>
          <p:cNvSpPr txBox="1">
            <a:spLocks/>
          </p:cNvSpPr>
          <p:nvPr/>
        </p:nvSpPr>
        <p:spPr bwMode="auto">
          <a:xfrm>
            <a:off x="279400" y="1787525"/>
            <a:ext cx="872966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§ 12.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Na wniosek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rodziców dziecka lub ucznia albo pełnoletniego ucznia i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na podstawie dołączonego do wniosku zaświadczenia lekarskiego,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 z którego wynika, że stan zdrowia dziecka lub ucznia umożliwia uczęszczanie do przedszkola, oddziału przedszkolnego </a:t>
            </a:r>
            <a:b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w szkole podstawowej, innej formy wychowania przedszkolnego lub szkoły,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dyrektor zaprzestaje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organizacji odpowiednio indywidualnego przygotowania przedszkolnego lub indywidualnego nauczania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oraz powiadamia o tym poradnię, w której działa zespół,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 który wydał orzeczenie, i organ prowadzący przedszkole, inną formę wychowania przedszkolnego lub szkołę.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083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08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08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083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0839" name="object 2"/>
          <p:cNvSpPr txBox="1">
            <a:spLocks/>
          </p:cNvSpPr>
          <p:nvPr/>
        </p:nvSpPr>
        <p:spPr bwMode="auto">
          <a:xfrm>
            <a:off x="892175" y="188913"/>
            <a:ext cx="7543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 anchor="ctr">
            <a:spAutoFit/>
          </a:bodyPr>
          <a:lstStyle>
            <a:lvl1pPr marL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</a:rPr>
              <a:t>Indywidualne nauczanie. Uczeń chory – zajęcia w domu z włączaniem (stan zdrowia znacznie  utrudnia uczęszczanie do szkoły)</a:t>
            </a:r>
          </a:p>
        </p:txBody>
      </p:sp>
      <p:sp>
        <p:nvSpPr>
          <p:cNvPr id="138248" name="object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40050" y="2774950"/>
            <a:ext cx="2909888" cy="143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>
            <a:lvl1pPr marL="7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3"/>
              </a:spcBef>
              <a:buFontTx/>
              <a:buNone/>
              <a:defRPr/>
            </a:pPr>
            <a:endParaRPr lang="pl-PL" altLang="pl-PL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8249" name="object 1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54738" y="2784475"/>
            <a:ext cx="2843212" cy="1425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20842" name="object 12"/>
          <p:cNvSpPr>
            <a:spLocks noChangeArrowheads="1"/>
          </p:cNvSpPr>
          <p:nvPr/>
        </p:nvSpPr>
        <p:spPr bwMode="auto">
          <a:xfrm>
            <a:off x="4335463" y="1392238"/>
            <a:ext cx="3975100" cy="938212"/>
          </a:xfrm>
          <a:prstGeom prst="rect">
            <a:avLst/>
          </a:prstGeom>
          <a:solidFill>
            <a:srgbClr val="F04A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38251" name="object 2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76200" y="2986088"/>
            <a:ext cx="2863850" cy="1012825"/>
          </a:xfrm>
          <a:custGeom>
            <a:avLst/>
            <a:gdLst>
              <a:gd name="T0" fmla="*/ 9852 w 3519170"/>
              <a:gd name="T1" fmla="*/ 0 h 1371600"/>
              <a:gd name="T2" fmla="*/ 0 w 3519170"/>
              <a:gd name="T3" fmla="*/ 0 h 1371600"/>
              <a:gd name="T4" fmla="*/ 0 w 3519170"/>
              <a:gd name="T5" fmla="*/ 1707 h 1371600"/>
              <a:gd name="T6" fmla="*/ 9852 w 3519170"/>
              <a:gd name="T7" fmla="*/ 1707 h 1371600"/>
              <a:gd name="T8" fmla="*/ 12237 w 3519170"/>
              <a:gd name="T9" fmla="*/ 854 h 1371600"/>
              <a:gd name="T10" fmla="*/ 9852 w 3519170"/>
              <a:gd name="T11" fmla="*/ 0 h 137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19170" h="1371600">
                <a:moveTo>
                  <a:pt x="2833006" y="0"/>
                </a:moveTo>
                <a:lnTo>
                  <a:pt x="0" y="0"/>
                </a:lnTo>
                <a:lnTo>
                  <a:pt x="0" y="1371600"/>
                </a:lnTo>
                <a:lnTo>
                  <a:pt x="2833006" y="1371600"/>
                </a:lnTo>
                <a:lnTo>
                  <a:pt x="3518806" y="685800"/>
                </a:lnTo>
                <a:lnTo>
                  <a:pt x="283300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20844" name="Prostokąt 2"/>
          <p:cNvSpPr>
            <a:spLocks noChangeArrowheads="1"/>
          </p:cNvSpPr>
          <p:nvPr/>
        </p:nvSpPr>
        <p:spPr bwMode="auto">
          <a:xfrm>
            <a:off x="679450" y="4681538"/>
            <a:ext cx="7600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</a:rPr>
              <a:t>Źródło: prezentacja p. E. Neroj „Zmiany w prawie oświatowym dotyczące uczniów ze specjalnymi potrzebami edukacyjnymi</a:t>
            </a:r>
          </a:p>
        </p:txBody>
      </p:sp>
      <p:sp>
        <p:nvSpPr>
          <p:cNvPr id="34" name="object 1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6200" y="3203575"/>
            <a:ext cx="2603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3" rIns="0" bIns="0">
            <a:spAutoFit/>
          </a:bodyPr>
          <a:lstStyle>
            <a:lvl1pPr marL="1095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solidFill>
                  <a:srgbClr val="000000"/>
                </a:solidFill>
                <a:cs typeface="Arial" charset="0"/>
              </a:rPr>
              <a:t>tygodniowy wymiar IN</a:t>
            </a:r>
            <a:endParaRPr lang="pl-PL" altLang="pl-PL" sz="1500" kern="0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określony w przepisach  wyższy lub niższy – w zależności od</a:t>
            </a:r>
            <a:r>
              <a:rPr lang="pl-PL" altLang="pl-PL" sz="11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pl-PL" altLang="pl-PL" sz="1100" b="1" kern="0" dirty="0">
                <a:solidFill>
                  <a:srgbClr val="000000"/>
                </a:solidFill>
                <a:cs typeface="Arial" charset="0"/>
              </a:rPr>
              <a:t>potrzeb</a:t>
            </a:r>
            <a:endParaRPr lang="pl-PL" altLang="pl-PL" sz="11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0846" name="object 3"/>
          <p:cNvSpPr>
            <a:spLocks noChangeArrowheads="1"/>
          </p:cNvSpPr>
          <p:nvPr/>
        </p:nvSpPr>
        <p:spPr bwMode="auto">
          <a:xfrm>
            <a:off x="4268788" y="2327275"/>
            <a:ext cx="3876675" cy="388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6" name="object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808538" y="1573213"/>
            <a:ext cx="3028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7249" rIns="0" bIns="0">
            <a:spAutoFit/>
          </a:bodyPr>
          <a:lstStyle>
            <a:lvl1pPr marL="7938" indent="20161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2050"/>
              </a:lnSpc>
              <a:spcBef>
                <a:spcPts val="288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900" b="1" kern="0" dirty="0">
                <a:solidFill>
                  <a:srgbClr val="000000"/>
                </a:solidFill>
                <a:cs typeface="Arial" charset="0"/>
              </a:rPr>
              <a:t>orzeczenie o potrzebie  indywidualnego nauczania</a:t>
            </a:r>
            <a:endParaRPr lang="pl-PL" altLang="pl-PL" sz="19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19450" y="3189288"/>
            <a:ext cx="2100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593" rIns="0" bIns="0">
            <a:spAutoFit/>
          </a:bodyPr>
          <a:lstStyle>
            <a:lvl1pPr marL="449263" indent="-441325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ts val="1763"/>
              </a:lnSpc>
              <a:spcBef>
                <a:spcPts val="2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zajęcia edukacyjne  </a:t>
            </a:r>
            <a:b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</a:b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w domu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object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97588" y="3286125"/>
            <a:ext cx="29003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000000"/>
                </a:solidFill>
                <a:cs typeface="Arial" charset="0"/>
              </a:rPr>
              <a:t>ułatwianie powrotu do szkoły</a:t>
            </a:r>
            <a:endParaRPr lang="pl-PL" altLang="pl-PL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object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63638" y="758825"/>
            <a:ext cx="6527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srgbClr val="F04A89"/>
                </a:solidFill>
                <a:cs typeface="Arial" charset="0"/>
              </a:rPr>
              <a:t>m.in. uczniowie leżący, z obniżoną odpornością (np. po przeszczepach, </a:t>
            </a:r>
            <a:br>
              <a:rPr lang="pl-PL" altLang="pl-PL" sz="1600" b="1" kern="0" dirty="0">
                <a:solidFill>
                  <a:srgbClr val="F04A89"/>
                </a:solidFill>
                <a:cs typeface="Arial" charset="0"/>
              </a:rPr>
            </a:br>
            <a:r>
              <a:rPr lang="pl-PL" altLang="pl-PL" sz="1600" b="1" kern="0" dirty="0">
                <a:solidFill>
                  <a:srgbClr val="F04A89"/>
                </a:solidFill>
                <a:cs typeface="Arial" charset="0"/>
              </a:rPr>
              <a:t>z chorobami nowotworowymi),  po zabiegach chirurgicznych</a:t>
            </a:r>
            <a:endParaRPr lang="pl-PL" altLang="pl-PL" sz="1600" kern="0" dirty="0">
              <a:solidFill>
                <a:srgbClr val="F04A89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185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18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18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186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84150" y="260350"/>
            <a:ext cx="877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700" b="1" dirty="0">
                <a:latin typeface="Calibri" panose="020F0502020204030204"/>
              </a:rPr>
              <a:t>Indywidualizacja kształcenia </a:t>
            </a:r>
            <a:r>
              <a:rPr lang="pl-PL" sz="2700" b="1" dirty="0">
                <a:solidFill>
                  <a:sysClr val="windowText" lastClr="000000"/>
                </a:solidFill>
                <a:latin typeface="Calibri" panose="020F0502020204030204"/>
              </a:rPr>
              <a:t>– 3 formy pracy z uczniem – </a:t>
            </a:r>
            <a:r>
              <a:rPr lang="pl-PL" sz="2700" b="1" dirty="0">
                <a:solidFill>
                  <a:srgbClr val="F04A89"/>
                </a:solidFill>
                <a:latin typeface="Calibri" panose="020F0502020204030204"/>
              </a:rPr>
              <a:t>Nowość </a:t>
            </a:r>
            <a:r>
              <a:rPr lang="pl-PL" sz="27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pl-PL" sz="2800" b="1" dirty="0">
                <a:solidFill>
                  <a:srgbClr val="C00000"/>
                </a:solidFill>
                <a:latin typeface="Calibri" panose="020F0502020204030204"/>
              </a:rPr>
              <a:t/>
            </a:r>
            <a:br>
              <a:rPr lang="pl-PL" sz="2800" b="1" dirty="0">
                <a:solidFill>
                  <a:srgbClr val="C00000"/>
                </a:solidFill>
                <a:latin typeface="Calibri" panose="020F0502020204030204"/>
              </a:rPr>
            </a:br>
            <a:endParaRPr lang="pl-PL" sz="28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1743" y="590441"/>
          <a:ext cx="8352507" cy="471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aśnienie prostokątne zaokrąglone 8">
            <a:extLst>
              <a:ext uri="{FF2B5EF4-FFF2-40B4-BE49-F238E27FC236}"/>
            </a:extLst>
          </p:cNvPr>
          <p:cNvSpPr/>
          <p:nvPr/>
        </p:nvSpPr>
        <p:spPr>
          <a:xfrm>
            <a:off x="30163" y="3308350"/>
            <a:ext cx="2430462" cy="1058863"/>
          </a:xfrm>
          <a:prstGeom prst="wedgeRoundRectCallout">
            <a:avLst>
              <a:gd name="adj1" fmla="val 70010"/>
              <a:gd name="adj2" fmla="val -60749"/>
              <a:gd name="adj3" fmla="val 16667"/>
            </a:avLst>
          </a:prstGeom>
          <a:solidFill>
            <a:srgbClr val="F04A89"/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Jako forma realizacji KS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uwzględniona w IPET po dokonaniu wielospecjalistycznej oceny dziecka</a:t>
            </a:r>
          </a:p>
        </p:txBody>
      </p:sp>
      <p:sp>
        <p:nvSpPr>
          <p:cNvPr id="10" name="Objaśnienie prostokątne zaokrąglone 9">
            <a:extLst>
              <a:ext uri="{FF2B5EF4-FFF2-40B4-BE49-F238E27FC236}"/>
            </a:extLst>
          </p:cNvPr>
          <p:cNvSpPr/>
          <p:nvPr/>
        </p:nvSpPr>
        <p:spPr>
          <a:xfrm>
            <a:off x="5645150" y="871538"/>
            <a:ext cx="3282950" cy="850900"/>
          </a:xfrm>
          <a:prstGeom prst="wedgeRoundRectCallout">
            <a:avLst>
              <a:gd name="adj1" fmla="val -67222"/>
              <a:gd name="adj2" fmla="val 17657"/>
              <a:gd name="adj3" fmla="val 16667"/>
            </a:avLst>
          </a:prstGeom>
          <a:solidFill>
            <a:srgbClr val="F04A89"/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Opinia PPP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Analiza funkcjonowania ucznia w szkole oraz efekty udzielonej PPP w szkole</a:t>
            </a:r>
          </a:p>
        </p:txBody>
      </p:sp>
      <p:sp>
        <p:nvSpPr>
          <p:cNvPr id="11" name="Objaśnienie prostokątne zaokrąglone 10">
            <a:extLst>
              <a:ext uri="{FF2B5EF4-FFF2-40B4-BE49-F238E27FC236}"/>
            </a:extLst>
          </p:cNvPr>
          <p:cNvSpPr/>
          <p:nvPr/>
        </p:nvSpPr>
        <p:spPr>
          <a:xfrm>
            <a:off x="6915150" y="2206625"/>
            <a:ext cx="2243138" cy="708025"/>
          </a:xfrm>
          <a:prstGeom prst="wedgeRoundRectCallout">
            <a:avLst>
              <a:gd name="adj1" fmla="val -23976"/>
              <a:gd name="adj2" fmla="val 153616"/>
              <a:gd name="adj3" fmla="val 16667"/>
            </a:avLst>
          </a:prstGeom>
          <a:solidFill>
            <a:srgbClr val="F04A89"/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Orzeczenie o potrzebie nauczania indywidualnego</a:t>
            </a:r>
          </a:p>
        </p:txBody>
      </p:sp>
      <p:sp>
        <p:nvSpPr>
          <p:cNvPr id="12" name="Prostokąt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4150" y="4652963"/>
            <a:ext cx="8743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Rozporządzenie MEN z dnia 9 sierpnia 2017 r. w sprawie indywidualnego obowiązkowego rocznego przygotowania przedszkolnego dzieci i indywidualnego nauczania dzieci i młodzieży  (Dz.U. z 2017 r. poz. 1616)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Rozporządzenie MEN   z dnia 28 sierpnia 2014 r. w sprawie indywidualnego obowiązkowego rocznego przygotowania przedszkolnego dzieci i indywidualnego nauczania dzieci i młodzieży ( Dz.U z 2014 r. poz.1157 ze zm.)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90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39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39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391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3911" name="Symbol zastępczy zawartości 2"/>
          <p:cNvSpPr txBox="1">
            <a:spLocks/>
          </p:cNvSpPr>
          <p:nvPr/>
        </p:nvSpPr>
        <p:spPr bwMode="auto">
          <a:xfrm>
            <a:off x="290513" y="1306513"/>
            <a:ext cx="8274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Zajęcia rewalidacyjno – wychowawcze dla dzieci   i młodzieży z niepełnosprawnością intelektualną w stopniu głębokim.</a:t>
            </a:r>
            <a:r>
              <a:rPr lang="pl-PL" altLang="pl-PL" sz="2400" b="1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endParaRPr lang="pl-PL" altLang="pl-PL" sz="24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solidFill>
                  <a:srgbClr val="3E10B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2400" b="1">
                <a:latin typeface="Calibri" panose="020F0502020204030204" pitchFamily="34" charset="0"/>
              </a:rPr>
              <a:t>Udział w zajęciach rewalidacyjno – wychowawczych jest formą spełniania obowiązku szkolnego i nauki przez dzieci </a:t>
            </a:r>
            <a:br>
              <a:rPr lang="pl-PL" altLang="pl-PL" sz="2400" b="1">
                <a:latin typeface="Calibri" panose="020F0502020204030204" pitchFamily="34" charset="0"/>
              </a:rPr>
            </a:br>
            <a:r>
              <a:rPr lang="pl-PL" altLang="pl-PL" sz="2400" b="1">
                <a:latin typeface="Calibri" panose="020F0502020204030204" pitchFamily="34" charset="0"/>
              </a:rPr>
              <a:t>i młodzież z niepełnosprawnością intelektualną w stopniu głębokim.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600" i="1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 i="1">
                <a:solidFill>
                  <a:srgbClr val="F04A89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  <a:t>Rozporządzenie Ministra Edukacji Narodowej z dnia 23 kwietnia 2013r. </a:t>
            </a:r>
            <a:b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  <a:t>w sprawie warunków i sposobu organizowania zajęć rewalidacyjno – wychowawczych dla dzieci i młodzieży z upośledzeniem umysłowym w stopniu głębokim (Dz. U. z 2013r., poz. 529).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93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49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49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493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4935" name="Symbol zastępczy zawartości 2"/>
          <p:cNvSpPr txBox="1">
            <a:spLocks/>
          </p:cNvSpPr>
          <p:nvPr/>
        </p:nvSpPr>
        <p:spPr bwMode="auto">
          <a:xfrm>
            <a:off x="425450" y="981075"/>
            <a:ext cx="8004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1800" b="1">
                <a:latin typeface="Calibri" panose="020F0502020204030204" pitchFamily="34" charset="0"/>
              </a:rPr>
              <a:t>Ważne: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</a:rPr>
              <a:t>	Zajęcia organizuje się dla dzieci i młodzieży </a:t>
            </a:r>
            <a:r>
              <a:rPr lang="pl-PL" altLang="pl-PL" sz="1800" b="1" u="sng">
                <a:latin typeface="Calibri" panose="020F0502020204030204" pitchFamily="34" charset="0"/>
              </a:rPr>
              <a:t>od początku roku szkolnego  w roku kalendarzowym, w którym kończą 3 lata, do końca roku szkolnego w roku kalendarzowym,  w którym kończą 25 lat.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Forma zajęć: indywidualne, zespołowe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Czas trwania  godziny zajęć: </a:t>
            </a:r>
            <a:r>
              <a:rPr lang="pl-PL" altLang="pl-PL" sz="1800">
                <a:solidFill>
                  <a:srgbClr val="F04A89"/>
                </a:solidFill>
                <a:latin typeface="Calibri" panose="020F0502020204030204" pitchFamily="34" charset="0"/>
              </a:rPr>
              <a:t>60 minut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Minimalny wymiar zajęć: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  <a:t>20 godz. tygodniowo, </a:t>
            </a:r>
            <a:r>
              <a:rPr lang="pl-PL" altLang="pl-PL" sz="1800" b="1">
                <a:latin typeface="Calibri" panose="020F0502020204030204" pitchFamily="34" charset="0"/>
              </a:rPr>
              <a:t>nie więcej niż 6 dziennie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– zajęcia zespołowe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Ważne: zajęć zespołowych nie organizuje się w domu rodzinnym dziecka.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  <a:t>10 godz. tygodniowo,</a:t>
            </a:r>
            <a:r>
              <a:rPr lang="pl-PL" altLang="pl-PL" sz="1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800" b="1">
                <a:latin typeface="Calibri" panose="020F0502020204030204" pitchFamily="34" charset="0"/>
              </a:rPr>
              <a:t>nie więcej niż 4 dziennie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– zajęcia indywidualne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Liczba osób w zespole: od 2 do 4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595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59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59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595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5959" name="Symbol zastępczy zawartości 2"/>
          <p:cNvSpPr txBox="1">
            <a:spLocks/>
          </p:cNvSpPr>
          <p:nvPr/>
        </p:nvSpPr>
        <p:spPr bwMode="auto">
          <a:xfrm>
            <a:off x="250825" y="476250"/>
            <a:ext cx="87328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Miejsce organizowania zajęć: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przedszkole, szkoła, w tym specjalne,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ośrodek rewalidacyjno – wychowawczy, rehabilitacyjno - wychowaczy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placówka opiekuńczo – wychowawcza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dom pomocy społecznej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podmiot leczniczy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dom rodzinny dziecka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Dzienny czas trwania zajęć: 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ustala dyrektor jednostki systemu oświaty organizującej zajęcia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ustala we współpracy z rodzicami (prawnymi opiekunami)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uwzględnia w tych ustaleniach indywidualne potrzeby i możliwości psychofizyczne uczestników zajęć.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 u="sng">
                <a:solidFill>
                  <a:srgbClr val="F04A89"/>
                </a:solidFill>
                <a:latin typeface="Calibri" panose="020F0502020204030204" pitchFamily="34" charset="0"/>
              </a:rPr>
              <a:t>Podstawa prawna: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latin typeface="Calibri" panose="020F0502020204030204" pitchFamily="34" charset="0"/>
              </a:rPr>
              <a:t>Rozporządzenie Ministra Edukacji Narodowej z dnia 23 kwietnia 2013r. w sprawie warunków i sposobu organizowania zajęć rewalidacyjno – wychowawczych dla dzieci i młodzieży z upośledzeniem umysłowym w stopniu głębokim (Dz. U. z 2013r., poz. 529). </a:t>
            </a:r>
            <a:r>
              <a:rPr lang="pl-PL" altLang="pl-PL" sz="1600" b="1">
                <a:latin typeface="Calibri" panose="020F0502020204030204" pitchFamily="34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600" i="1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340" name="Prostokąt 5"/>
          <p:cNvSpPr>
            <a:spLocks noChangeArrowheads="1"/>
          </p:cNvSpPr>
          <p:nvPr/>
        </p:nvSpPr>
        <p:spPr bwMode="auto">
          <a:xfrm>
            <a:off x="303213" y="36766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3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342" name="Prostokąt 8"/>
          <p:cNvSpPr>
            <a:spLocks noChangeArrowheads="1"/>
          </p:cNvSpPr>
          <p:nvPr/>
        </p:nvSpPr>
        <p:spPr bwMode="auto">
          <a:xfrm>
            <a:off x="684213" y="162083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55625" y="1590675"/>
            <a:ext cx="7848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Ustawa z dnia 14 grudnia 2016 r.  Prawo oświatowe</a:t>
            </a:r>
            <a:endParaRPr lang="pl-PL" sz="2400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755650" y="2366963"/>
            <a:ext cx="7632700" cy="1900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Art. 1. System oświaty zapewnia w szczególności: </a:t>
            </a:r>
          </a:p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pl-PL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1)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realizację prawa każdego obywatela Rzeczypospolitej Polskiej do kształcenia się oraz prawa dzieci i młodzieży do wychowania i opieki, odpowiednich do wieku i osiągniętego rozwoju;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697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69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69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69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6983" name="Tytuł 1"/>
          <p:cNvSpPr txBox="1">
            <a:spLocks/>
          </p:cNvSpPr>
          <p:nvPr/>
        </p:nvSpPr>
        <p:spPr bwMode="auto">
          <a:xfrm>
            <a:off x="1206500" y="696913"/>
            <a:ext cx="7000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 Light" panose="020F0302020204030204" pitchFamily="34" charset="0"/>
              </a:rPr>
              <a:t>§ 15. 1. rozporządzenia w sprawie kwalifikacji nauczycieli:</a:t>
            </a:r>
          </a:p>
        </p:txBody>
      </p:sp>
      <p:sp>
        <p:nvSpPr>
          <p:cNvPr id="126984" name="Symbol zastępczy zawartości 2"/>
          <p:cNvSpPr txBox="1">
            <a:spLocks/>
          </p:cNvSpPr>
          <p:nvPr/>
        </p:nvSpPr>
        <p:spPr bwMode="auto">
          <a:xfrm>
            <a:off x="241300" y="1390650"/>
            <a:ext cx="87312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……..kwalifikacje do prowadzenia zajęć rewalidacyjno-wychowawczych z dziećmi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i młodzieżą z niepełnosprawnością intelektualną w stopniu głębokim, posiada osoba, która: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1) ukończyła studia wyższe lub zakład kształcenia nauczycieli, w zakresie nadającym kwalifikacje do pracy z dziećmi i młodzieżą z niepełnosprawnością intelektualną, na poziomie wymaganym do zajmowania stanowiska nauczyciela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danym typie szkoły lub rodzaju placówki, o których mowa w § 3 i § 4, lub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2) ma kwalifikacje wymagane do zajmowania stanowiska nauczyciela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danym typie szkoły lub rodzaju placowki, określone w § 3 i § 4, a ponadto ukończyła studia podyplomowe, zakład kształcenia nauczycieli lub kurs kwalifikacyjny, w zakresie nadającym kwalifikacje do pracy z dziećmi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i młodzieżą z niepełnosprawnością intelektualną.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00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80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80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800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28007" name="Tytuł 1"/>
          <p:cNvSpPr txBox="1">
            <a:spLocks/>
          </p:cNvSpPr>
          <p:nvPr/>
        </p:nvSpPr>
        <p:spPr bwMode="auto">
          <a:xfrm>
            <a:off x="188913" y="185738"/>
            <a:ext cx="88661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Kwalifikacje nauczycieli wykonujących zadania z zakresu PPP oraz KS </a:t>
            </a:r>
          </a:p>
        </p:txBody>
      </p:sp>
      <p:sp>
        <p:nvSpPr>
          <p:cNvPr id="128008" name="Symbol zastępczy zawartości 2"/>
          <p:cNvSpPr txBox="1">
            <a:spLocks/>
          </p:cNvSpPr>
          <p:nvPr/>
        </p:nvSpPr>
        <p:spPr bwMode="auto">
          <a:xfrm>
            <a:off x="188913" y="731838"/>
            <a:ext cx="87217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Rozporządzenia - </a:t>
            </a: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MEN z dnia 1 sierpnia 2017 r. w sprawie szczegółowych kwalifikacji wymaganych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od nauczycieli (Dz.U. z 2017 r. poz.1575)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 psycholog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§18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 pedagog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§19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 logopeda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§20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 doradca zawodowy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§21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 terapeuta pedagogiczny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22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do zajęć rewalidacyjnych i zajęć resocjalizacyjnych i socjoterapeutycznych - </a:t>
            </a:r>
            <a:r>
              <a:rPr lang="pl-PL" altLang="pl-PL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23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i="1">
                <a:solidFill>
                  <a:srgbClr val="000000"/>
                </a:solidFill>
                <a:latin typeface="Calibri" panose="020F0502020204030204" pitchFamily="34" charset="0"/>
              </a:rPr>
              <a:t>Rozporządzenie MEN z dnia 9 sierpnia 2017 r. w sprawie zasad organizacji i udzielania pomocy psychologiczno-pedagogicznej w publicznych przedszkolach, szkołach i placówkach  (Dz.U. z 2017 r. poz. 1591)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§ 17.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1. Zajęcia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  rozwijające uzdolnienia,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  zajęcia rozwijające umiejętności uczenia się,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  zajęcia dydaktyczno- -wyrównawcze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600">
              <a:solidFill>
                <a:srgbClr val="F04A8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oraz zajęcia specjalistyczne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>
              <a:solidFill>
                <a:srgbClr val="0D5A5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D5A50"/>
                </a:solidFill>
                <a:latin typeface="Calibri" panose="020F0502020204030204" pitchFamily="34" charset="0"/>
              </a:rPr>
              <a:t>				</a:t>
            </a:r>
            <a:r>
              <a:rPr lang="pl-PL" altLang="pl-PL" sz="1600">
                <a:latin typeface="Calibri" panose="020F0502020204030204" pitchFamily="34" charset="0"/>
              </a:rPr>
              <a:t>prowadzą nauczyciele, wychowawcy grup wychowawczych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pl-PL" altLang="pl-PL" sz="1600">
                <a:latin typeface="Calibri" panose="020F0502020204030204" pitchFamily="34" charset="0"/>
              </a:rPr>
              <a:t>specjaliści posiadający kwalifikacje odpowiednie do rodzaju zajęć.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 i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8009" name="Łącznik prosty ze strzałką 8"/>
          <p:cNvCxnSpPr>
            <a:cxnSpLocks noChangeShapeType="1"/>
          </p:cNvCxnSpPr>
          <p:nvPr/>
        </p:nvCxnSpPr>
        <p:spPr bwMode="auto">
          <a:xfrm flipH="1" flipV="1">
            <a:off x="4379913" y="4449763"/>
            <a:ext cx="652462" cy="863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010" name="Łącznik prosty ze strzałką 10"/>
          <p:cNvCxnSpPr>
            <a:cxnSpLocks noChangeShapeType="1"/>
          </p:cNvCxnSpPr>
          <p:nvPr/>
        </p:nvCxnSpPr>
        <p:spPr bwMode="auto">
          <a:xfrm flipV="1">
            <a:off x="1801813" y="5075238"/>
            <a:ext cx="500062" cy="4603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02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90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290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2903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73038" y="0"/>
            <a:ext cx="86471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100" b="1" dirty="0">
                <a:solidFill>
                  <a:sysClr val="windowText" lastClr="000000"/>
                </a:solidFill>
                <a:latin typeface="Calibri Light" panose="020F0302020204030204"/>
              </a:rPr>
              <a:t/>
            </a:r>
            <a:br>
              <a:rPr lang="pl-PL" altLang="pl-PL" sz="2100" b="1" dirty="0">
                <a:solidFill>
                  <a:sysClr val="windowText" lastClr="000000"/>
                </a:solidFill>
                <a:latin typeface="Calibri Light" panose="020F0302020204030204"/>
              </a:rPr>
            </a:br>
            <a:r>
              <a:rPr lang="pl-PL" altLang="pl-PL" sz="2400" b="1" dirty="0">
                <a:solidFill>
                  <a:sysClr val="windowText" lastClr="000000"/>
                </a:solidFill>
                <a:latin typeface="Calibri" pitchFamily="34" charset="0"/>
              </a:rPr>
              <a:t>Kadrowe aspekty zatrudniania pedagoga, psychologa, nauczycieli organizujących kształcenie specjalne i specjalistów – kwalifikacje, zakres zadań i organizacja ich pracy</a:t>
            </a:r>
            <a:br>
              <a:rPr lang="pl-PL" altLang="pl-PL" sz="2400" b="1" dirty="0">
                <a:solidFill>
                  <a:sysClr val="windowText" lastClr="000000"/>
                </a:solidFill>
                <a:latin typeface="Calibri" pitchFamily="34" charset="0"/>
              </a:rPr>
            </a:br>
            <a:endParaRPr lang="pl-PL" altLang="pl-PL" sz="2400" b="1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9032" name="Symbol zastępczy zawartości 2"/>
          <p:cNvSpPr txBox="1">
            <a:spLocks/>
          </p:cNvSpPr>
          <p:nvPr/>
        </p:nvSpPr>
        <p:spPr bwMode="auto">
          <a:xfrm>
            <a:off x="173038" y="765175"/>
            <a:ext cx="8859837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Zmiany porządkujące w zatrudnieniu nauczycieli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w ustawie z dnia z dnia 27 października 2017 r-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o finansowaniu zadań oświatowych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Zmiany w art. 42 KN</a:t>
            </a:r>
            <a:r>
              <a:rPr lang="pl-PL" altLang="pl-PL" sz="1600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 Nauczyciele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-  posiadający kwalifikacje z zakresu pedagogiki specjalnej zatrudniani dodatkowo w celu współorganizowania kształcenia integracyjnego oraz współorganizowania kształcenia uczniów niepełnosprawnych, niedostosowanych społecznie oraz zagrożonych niedostosowaniem społecznym 	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-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tygodniowy obowiązkowy wymiar zajęć - wynosi 20 godzin tygodniowo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 Nauczyciele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- pedagodzy, psychologowie, logopedzi, terapeuci pedagogiczni, doradcy zawodowi,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z wyjątkiem nauczycieli zatrudnionych w poradniach psychologiczno-pedagogicznych,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F04A89"/>
                </a:solidFill>
                <a:latin typeface="Calibri" panose="020F0502020204030204" pitchFamily="34" charset="0"/>
              </a:rPr>
              <a:t>-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tygodniowy obowiązkowy wymiar zajęć  - nie może przekraczać 22 godzin tygodniowo </a:t>
            </a:r>
          </a:p>
        </p:txBody>
      </p:sp>
      <p:sp>
        <p:nvSpPr>
          <p:cNvPr id="9" name="Objaśnienie prostokątne zaokrąglone 8">
            <a:extLst>
              <a:ext uri="{FF2B5EF4-FFF2-40B4-BE49-F238E27FC236}"/>
            </a:extLst>
          </p:cNvPr>
          <p:cNvSpPr/>
          <p:nvPr/>
        </p:nvSpPr>
        <p:spPr>
          <a:xfrm>
            <a:off x="1122363" y="4581525"/>
            <a:ext cx="6962775" cy="747713"/>
          </a:xfrm>
          <a:prstGeom prst="wedgeRoundRectCallout">
            <a:avLst>
              <a:gd name="adj1" fmla="val -17973"/>
              <a:gd name="adj2" fmla="val -91589"/>
              <a:gd name="adj3" fmla="val 16667"/>
            </a:avLst>
          </a:prstGeom>
          <a:solidFill>
            <a:srgbClr val="F04A89"/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Wchodzi w życie od 1 września 2018 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konieczność dostosowania uchwał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05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005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00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005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0055" name="Tytuł 1"/>
          <p:cNvSpPr txBox="1">
            <a:spLocks/>
          </p:cNvSpPr>
          <p:nvPr/>
        </p:nvSpPr>
        <p:spPr bwMode="auto">
          <a:xfrm>
            <a:off x="1692275" y="365125"/>
            <a:ext cx="62103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altLang="pl-PL" sz="2400" b="1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 Light" panose="020F0302020204030204" pitchFamily="34" charset="0"/>
              </a:rPr>
              <a:t>Delegacja dla uchwały JST – w pkt 1 i 2  bez zmian</a:t>
            </a:r>
            <a:r>
              <a:rPr lang="pl-PL" altLang="pl-PL" sz="2400" b="1">
                <a:solidFill>
                  <a:srgbClr val="C00000"/>
                </a:solidFill>
                <a:latin typeface="Calibri Light" panose="020F0302020204030204" pitchFamily="34" charset="0"/>
              </a:rPr>
              <a:t/>
            </a:r>
            <a:br>
              <a:rPr lang="pl-PL" altLang="pl-PL" sz="2400" b="1">
                <a:solidFill>
                  <a:srgbClr val="C00000"/>
                </a:solidFill>
                <a:latin typeface="Calibri Light" panose="020F0302020204030204" pitchFamily="34" charset="0"/>
              </a:rPr>
            </a:br>
            <a:endParaRPr lang="pl-PL" altLang="pl-PL" sz="2400" b="1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6" name="Symbol zastępczy zawartości 2"/>
          <p:cNvSpPr txBox="1">
            <a:spLocks/>
          </p:cNvSpPr>
          <p:nvPr/>
        </p:nvSpPr>
        <p:spPr bwMode="auto">
          <a:xfrm>
            <a:off x="250825" y="971550"/>
            <a:ext cx="87137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pl-PL" altLang="pl-PL" sz="2200" b="1">
                <a:solidFill>
                  <a:srgbClr val="000000"/>
                </a:solidFill>
                <a:latin typeface="Calibri" panose="020F0502020204030204" pitchFamily="34" charset="0"/>
              </a:rPr>
              <a:t>Art. 42 ust. 7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2200">
                <a:solidFill>
                  <a:srgbClr val="000000"/>
                </a:solidFill>
                <a:latin typeface="Calibri" panose="020F0502020204030204" pitchFamily="34" charset="0"/>
              </a:rPr>
              <a:t>Organ prowadzący szkołę lub placówkę określa: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AutoNum type="arabicParenR"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zasady rozliczania tygodniowego obowiązkowego wymiaru godzin zajęć nauczycieli, dla których ustalony plan zajęć jest różny w poszczególnych okresach roku szkolnego;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2) zasady udzielania i rozmiar obniżek, o których mowa w ust. 6,</a:t>
            </a:r>
            <a:endParaRPr lang="pl-PL" altLang="pl-PL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500" b="1">
                <a:solidFill>
                  <a:srgbClr val="F04A89"/>
                </a:solidFill>
                <a:latin typeface="Calibri" panose="020F0502020204030204" pitchFamily="34" charset="0"/>
              </a:rPr>
              <a:t>6. Dyrektorowi i wicedyrektorowi szkoły oraz nauczycielowi pełniącemu inne stanowisko kierownicze </a:t>
            </a:r>
            <a:br>
              <a:rPr lang="pl-PL" altLang="pl-PL" sz="15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500" b="1">
                <a:solidFill>
                  <a:srgbClr val="F04A89"/>
                </a:solidFill>
                <a:latin typeface="Calibri" panose="020F0502020204030204" pitchFamily="34" charset="0"/>
              </a:rPr>
              <a:t>w szkole, a także nauczycielowi, który obowiązki kierownicze pełni w zastępstwie nauczyciela, któremu powierzono stanowisko kierownicze, obniża się tygodniowy obowiązkowy wymiar godzin zajęć w zależności od wielkości i typu szkoły oraz warunków pracy lub zwalnia się ich od obowiązku realizacji zajęć, o których mowa w ust. 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7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oraz przyznaje zwolnienia od obowiązku realizacji zajęć, o których mowa w ust. 3</a:t>
            </a:r>
            <a:r>
              <a:rPr lang="pl-PL" altLang="pl-PL" sz="1600" i="1">
                <a:solidFill>
                  <a:srgbClr val="000000"/>
                </a:solidFill>
                <a:latin typeface="Calibri" panose="020F0502020204030204" pitchFamily="34" charset="0"/>
              </a:rPr>
              <a:t>;(obowiązkowych)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pl-PL" altLang="pl-PL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1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1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1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1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1079" name="Tytuł 1"/>
          <p:cNvSpPr txBox="1">
            <a:spLocks/>
          </p:cNvSpPr>
          <p:nvPr/>
        </p:nvSpPr>
        <p:spPr bwMode="auto">
          <a:xfrm>
            <a:off x="828675" y="365125"/>
            <a:ext cx="76501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 Light" panose="020F0302020204030204" pitchFamily="34" charset="0"/>
              </a:rPr>
              <a:t>Nowe brzmienie delegacji dla uchwały JST – konieczność dostosowania uchwały</a:t>
            </a:r>
            <a:br>
              <a:rPr lang="pl-PL" altLang="pl-PL" sz="1800" b="1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pl-PL" altLang="pl-PL" sz="1800" b="1">
                <a:solidFill>
                  <a:srgbClr val="F04A89"/>
                </a:solidFill>
                <a:latin typeface="Calibri Light" panose="020F0302020204030204" pitchFamily="34" charset="0"/>
              </a:rPr>
              <a:t>- wchodzi w życie 1 września 2018 r. </a:t>
            </a:r>
            <a:r>
              <a:rPr lang="pl-PL" altLang="pl-PL" sz="2400" b="1">
                <a:solidFill>
                  <a:srgbClr val="C00000"/>
                </a:solidFill>
                <a:latin typeface="Calibri Light" panose="020F0302020204030204" pitchFamily="34" charset="0"/>
              </a:rPr>
              <a:t/>
            </a:r>
            <a:br>
              <a:rPr lang="pl-PL" altLang="pl-PL" sz="2400" b="1">
                <a:solidFill>
                  <a:srgbClr val="C00000"/>
                </a:solidFill>
                <a:latin typeface="Calibri Light" panose="020F0302020204030204" pitchFamily="34" charset="0"/>
              </a:rPr>
            </a:br>
            <a:endParaRPr lang="pl-PL" altLang="pl-PL" sz="2400" b="1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1080" name="Symbol zastępczy zawartości 2"/>
          <p:cNvSpPr txBox="1">
            <a:spLocks/>
          </p:cNvSpPr>
          <p:nvPr/>
        </p:nvSpPr>
        <p:spPr bwMode="auto">
          <a:xfrm>
            <a:off x="395288" y="1052513"/>
            <a:ext cx="83534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Art. 42 ust. 7 pkt 3  KN –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nowe brzmienie 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Organ prowadzący szkołę lub placówkę określa: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3) tygodniowy obowiązkowy wymiar godzin zajęć: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a) nauczycieli szkół niewymienionych w ust. 3,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nauczycieli szkół, o których mowa w art. 1 ust. 2 pkt 1a,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nauczycieli prowadzących kształcenie w formie zaocznej,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nauczycieli kolegiów pracowników służb społecznych,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nauczycieli kształcenia na odległość,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bibliotekarzy bibliotek pedagogicznych oraz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zasady zaliczania do wymiaru godzin poszczególnych zajęć w formie zaocznej </a:t>
            </a:r>
            <a:b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i w kształceniu na odległość,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b) pedagogów, psychologów, logopedów, </a:t>
            </a:r>
            <a:r>
              <a:rPr lang="pl-PL" altLang="pl-PL" sz="1600" b="1" u="sng">
                <a:solidFill>
                  <a:srgbClr val="F04A89"/>
                </a:solidFill>
                <a:latin typeface="Calibri" panose="020F0502020204030204" pitchFamily="34" charset="0"/>
              </a:rPr>
              <a:t>terapeutów pedagogicznych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, doradców zawodowych, </a:t>
            </a:r>
            <a:b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wyjątkiem nauczycieli zatrudnionych w  poradniach psychologiczno-pedagogicznych, z tym że wymiar ten nie może przekraczać 22 godzin.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20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21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21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21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2103" name="Tytuł 1"/>
          <p:cNvSpPr txBox="1">
            <a:spLocks/>
          </p:cNvSpPr>
          <p:nvPr/>
        </p:nvSpPr>
        <p:spPr bwMode="auto">
          <a:xfrm>
            <a:off x="823913" y="365125"/>
            <a:ext cx="70072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 Light" panose="020F0302020204030204" pitchFamily="34" charset="0"/>
              </a:rPr>
              <a:t>Nowe rozporządzenie MEN – zajęcia art. 42 ust. 2 pkt 1 </a:t>
            </a:r>
          </a:p>
        </p:txBody>
      </p:sp>
      <p:sp>
        <p:nvSpPr>
          <p:cNvPr id="132104" name="Symbol zastępczy zawartości 2"/>
          <p:cNvSpPr txBox="1">
            <a:spLocks/>
          </p:cNvSpPr>
          <p:nvPr/>
        </p:nvSpPr>
        <p:spPr bwMode="auto">
          <a:xfrm>
            <a:off x="165100" y="963613"/>
            <a:ext cx="86582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Art. 42 ust.  7b – nowy przepis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Minister właściwy do spraw oświaty i wychowania,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a w stosunku do nauczycieli zatrudnionych w zakładach poprawczych i schroniskach dla nieletnich – Minister Sprawiedliwości, 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określi, w drodze rozporządzenia,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wykaz zajęć prowadzonych bezpośrednio z uczniami lub wychowankami albo na ich rzecz, o których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mowa w ust. 2 pkt 1, 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500" b="1">
                <a:solidFill>
                  <a:srgbClr val="F04A89"/>
                </a:solidFill>
                <a:latin typeface="Calibri" panose="020F0502020204030204" pitchFamily="34" charset="0"/>
              </a:rPr>
              <a:t>2. W ramach czasu pracy, o którym mowa w ust. 1, oraz ustalonego wynagrodzenia nauczyciel obowiązany jest realizować: 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AutoNum type="arabicParenR"/>
            </a:pPr>
            <a:r>
              <a:rPr lang="pl-PL" altLang="pl-PL" sz="1500" b="1">
                <a:solidFill>
                  <a:srgbClr val="F04A89"/>
                </a:solidFill>
                <a:latin typeface="Calibri" panose="020F0502020204030204" pitchFamily="34" charset="0"/>
              </a:rPr>
              <a:t>zajęcia dydaktyczne, wychowawcze i opiekuńcze, prowadzone bezpośrednio z uczniami lub wychowankami albo na ich rzecz, w wymiarze określonym w ust. 3 lub ustalonym na podstawie ust. 4a albo ust. 7; 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1900">
                <a:solidFill>
                  <a:srgbClr val="000000"/>
                </a:solidFill>
                <a:latin typeface="Calibri" panose="020F0502020204030204" pitchFamily="34" charset="0"/>
              </a:rPr>
              <a:t>przez nauczycieli, o których mowa w ust. 3 w tabeli w lp. 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1900">
                <a:solidFill>
                  <a:srgbClr val="000000"/>
                </a:solidFill>
                <a:latin typeface="Calibri" panose="020F0502020204030204" pitchFamily="34" charset="0"/>
              </a:rPr>
              <a:t>11 - </a:t>
            </a:r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Nauczyciele poradni psychologiczno-pedagogicznych 	</a:t>
            </a: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1900">
                <a:solidFill>
                  <a:srgbClr val="000000"/>
                </a:solidFill>
                <a:latin typeface="Calibri" panose="020F0502020204030204" pitchFamily="34" charset="0"/>
              </a:rPr>
              <a:t>i ust. 7 pkt 3 lit. b   - 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pedagogów, psychologów, logopedów, terapeutów pedagogicznych, doradców zawodowych (z wyjątkiem zatrudnionych w poradni)</a:t>
            </a:r>
            <a:r>
              <a:rPr lang="pl-PL" altLang="pl-PL" sz="1600" i="1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pl-PL" altLang="pl-PL" sz="19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9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uwzględniając zróżnicowaną specyfikę szkół i placówek.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3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3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3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3127" name="Tytuł 1"/>
          <p:cNvSpPr txBox="1">
            <a:spLocks/>
          </p:cNvSpPr>
          <p:nvPr/>
        </p:nvSpPr>
        <p:spPr bwMode="auto">
          <a:xfrm>
            <a:off x="395288" y="365125"/>
            <a:ext cx="8137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Nowe zasady ewidencjonowania środków ponoszonych na organizację  kształcenia specjalnego  - </a:t>
            </a:r>
            <a:r>
              <a:rPr lang="pl-PL" altLang="pl-PL" sz="1800" b="1">
                <a:solidFill>
                  <a:srgbClr val="F04A89"/>
                </a:solidFill>
                <a:latin typeface="Calibri" panose="020F0502020204030204" pitchFamily="34" charset="0"/>
              </a:rPr>
              <a:t>celowość środków przekazywanych na KS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-1016" y="1052736"/>
          <a:ext cx="9145016" cy="325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9538" y="3141663"/>
            <a:ext cx="9001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Art. 8  ustawy z dnia 27 października 2017 r.  o finansowaniu zadań oświatowych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b="1" kern="0" dirty="0">
                <a:solidFill>
                  <a:prstClr val="black"/>
                </a:solidFill>
                <a:cs typeface="Arial" charset="0"/>
              </a:rPr>
              <a:t>Art. 35 ust. 4 ustawy z dnia 27 października 2017 r.  o finansowaniu zadań oświatowych  - </a:t>
            </a: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wchodzi w życie 1 stycznia 2019 r.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kern="0" dirty="0">
                <a:solidFill>
                  <a:prstClr val="black"/>
                </a:solidFill>
                <a:cs typeface="Arial" charset="0"/>
              </a:rPr>
              <a:t>Dotacja, o której mowa w art. 15–21, art. 25, art. 26, art. 28–30 i art. 32, przekazana na uczniów i wychowanków, posiadających orzeczenie o potrzebie kształcenia specjalnego, uczestników zajęć rewalidacyjno-wychowawczych oraz na uczniów oddziałów integracyjnych w szkołach,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kern="0" dirty="0">
                <a:solidFill>
                  <a:prstClr val="black"/>
                </a:solidFill>
                <a:cs typeface="Arial" charset="0"/>
              </a:rPr>
              <a:t>o którym mowa w art. 127 ust. 1 ustawy – </a:t>
            </a: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może być wykorzystana wyłącznie na pokrycie wydatków związanych </a:t>
            </a:r>
            <a:b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</a:br>
            <a:r>
              <a:rPr lang="pl-PL" altLang="pl-PL" sz="1400" b="1" kern="0" dirty="0">
                <a:solidFill>
                  <a:srgbClr val="F04A89"/>
                </a:solidFill>
                <a:cs typeface="Arial" charset="0"/>
              </a:rPr>
              <a:t>z realizacją zadań związanych z organizacją kształcenia specjalnego,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400" kern="0" dirty="0">
                <a:solidFill>
                  <a:prstClr val="black"/>
                </a:solidFill>
                <a:cs typeface="Arial" charset="0"/>
              </a:rPr>
              <a:t> Prawo oświatowe, oraz na organizację zajęć rewalidacyjno-wychowawczych, o których mowa w art. 36 ust. 17 ustawy – Prawo oświatowe.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solidFill>
                  <a:prstClr val="black"/>
                </a:solidFill>
                <a:cs typeface="Arial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414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414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41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415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862138" y="598488"/>
            <a:ext cx="568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400" b="1" dirty="0">
                <a:latin typeface="Calibri" pitchFamily="34" charset="0"/>
              </a:rPr>
              <a:t>Dotacja na kształcenie specjalne</a:t>
            </a:r>
            <a:br>
              <a:rPr lang="pl-PL" altLang="pl-PL" sz="2400" b="1" dirty="0">
                <a:latin typeface="Calibri" pitchFamily="34" charset="0"/>
              </a:rPr>
            </a:br>
            <a:r>
              <a:rPr lang="pl-PL" altLang="pl-PL" sz="2400" b="1" dirty="0">
                <a:latin typeface="Calibri" pitchFamily="34" charset="0"/>
              </a:rPr>
              <a:t> – ma charakter celowego przeznaczenia </a:t>
            </a:r>
          </a:p>
        </p:txBody>
      </p:sp>
      <p:sp>
        <p:nvSpPr>
          <p:cNvPr id="134152" name="Symbol zastępczy zawartości 2"/>
          <p:cNvSpPr txBox="1">
            <a:spLocks/>
          </p:cNvSpPr>
          <p:nvPr/>
        </p:nvSpPr>
        <p:spPr bwMode="auto">
          <a:xfrm>
            <a:off x="363538" y="1687513"/>
            <a:ext cx="8416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Art. 35 ust. 4 ustawy z dnia </a:t>
            </a: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27 października 2017 r.  o finansowaniu zadań oświatowych</a:t>
            </a: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Dotacja, o której mowa w art. 15–21, art. 25, art. 26, art. 28–30 i art. 32, przekazana na uczniów i wychowanków, posiadających orzeczenie o potrzebie kształcenia specjalnego, uczestników zajęć rewalidacyjno-wychowawczych oraz na uczniów oddziałów integracyjnych w szkołach,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2000">
                <a:solidFill>
                  <a:srgbClr val="F04A89"/>
                </a:solidFill>
                <a:latin typeface="Calibri" panose="020F0502020204030204" pitchFamily="34" charset="0"/>
              </a:rPr>
              <a:t>może być wykorzystana wyłącznie na pokrycie wydatków związanych </a:t>
            </a:r>
            <a:br>
              <a:rPr lang="pl-PL" altLang="pl-PL" sz="2000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F04A89"/>
                </a:solidFill>
                <a:latin typeface="Calibri" panose="020F0502020204030204" pitchFamily="34" charset="0"/>
              </a:rPr>
              <a:t>z realizacją zadań związanych z organizacją kształcenia specjalnego,</a:t>
            </a:r>
            <a:r>
              <a:rPr lang="pl-PL" altLang="pl-PL" sz="20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o którym mowa w art. 127 ust. 1 ustawy Prawo oświatowe, oraz na organizację zajęć rewalidacyjno-wychowawczych, o których mowa w art. 36 ust. 17 ustawy – Prawo oświatowe.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17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517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517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517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5175" name="Tytuł 1"/>
          <p:cNvSpPr txBox="1">
            <a:spLocks/>
          </p:cNvSpPr>
          <p:nvPr/>
        </p:nvSpPr>
        <p:spPr bwMode="auto">
          <a:xfrm>
            <a:off x="1476375" y="188913"/>
            <a:ext cx="673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  <a:t>Decyzje w sprawie nauczania indywidualnego z dojazdem do ucznia</a:t>
            </a:r>
            <a:b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800" b="1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2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altLang="pl-PL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6" name="Symbol zastępczy zawartości 2"/>
          <p:cNvSpPr txBox="1">
            <a:spLocks/>
          </p:cNvSpPr>
          <p:nvPr/>
        </p:nvSpPr>
        <p:spPr bwMode="auto">
          <a:xfrm>
            <a:off x="250825" y="828675"/>
            <a:ext cx="85883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Rozporządzenie Ministra Pracy i Polityki Społecznej z dnia 29 stycznia 2013 r. w sprawie należności przysługujących pracownikowi zatrudnionemu w państwowej lub samorządowej jednostce sfery budżetowej </a:t>
            </a:r>
            <a:b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z tytułu podróży służbowej  (Dz.U. 2013 poz. 167)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Polecenie służbowe wydaje się na piśmie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Jeżeli pracodawca zleca pracownikowi wykonanie czynności poza miejscem pracy, określonym w umowie o pracę lub innym akcie nawiązującym stosunek pracy, powinien takie polecenie wydać na piśmie (polecenie wyjazdu służbowego).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Za wyjazd służbowy przysługują diety oraz zwrot kosztów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Z tytułu podróży odbywanej w terminie i miejscu określonym przez pracodawcę pracownikowi przysługują diety oraz zwrot kosztów: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400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400" b="1">
                <a:solidFill>
                  <a:srgbClr val="F04A89"/>
                </a:solidFill>
                <a:latin typeface="Calibri" panose="020F0502020204030204" pitchFamily="34" charset="0"/>
              </a:rPr>
              <a:t>przejazdów, 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noclegów, dojazdów środkami komunikacji miejscowej, innych udokumentowanych wydatków, określonych przez pracodawcę odpowiednio do uzasadnionych potrzeb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Pracodawca pokrywa koszty podróży i ma prawo określić środek transportu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Koszty podróży służbowej nauczyciela zobowiązany jest pokryć pracodawca. On również ma prawo określić środek transportu, właściwy do odbycia podróży: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 wskazany środek komunikacji publicznej, na podstawie umowy cywilnoprawnej, zawartej między pracodawcą </a:t>
            </a:r>
            <a:b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a pracownikiem, o używanie pojazdu do celów służbowych , opłata za przejazd samochodem prywatnym może być zryczałtowana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Wyjazd na nauczanie indywidualne to czas pracy nauczyciela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Obowiązki realizowane przez pracownika w ramach wyjazdu wliczane są do czasu pracy pracownika.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19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619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619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619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6199" name="Tytuł 1"/>
          <p:cNvSpPr txBox="1">
            <a:spLocks/>
          </p:cNvSpPr>
          <p:nvPr/>
        </p:nvSpPr>
        <p:spPr bwMode="auto">
          <a:xfrm>
            <a:off x="298450" y="296863"/>
            <a:ext cx="873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Jak znaleźć balans pomiędzy wydatkami na organizację PPP a wydatkami na kształcenie specjalne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altLang="pl-PL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466873" y="968127"/>
          <a:ext cx="7776865" cy="296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3676650"/>
            <a:ext cx="86328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Polityka lokalna: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zatrudnienia pedagogów, psychologów i logopedów w szkołach – silna PPP w szkołach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doskonalenia zawodowego nauczycieli – podnoszenie kompetencji nauczycieli  do  pracy z uczniem ze specjalnymi potrzebami edukacyjnymi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wspieranie edukacji przedszkolnej i edukacji wczesnoszkolnej w skutecznym  wyrównywaniu szans rozwojowych dzieci i uczniów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systemowe wsparcie rozwoju dzieci w ramach wczesnego wspomagania rozwoju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364" name="Prostokąt 5"/>
          <p:cNvSpPr>
            <a:spLocks noChangeArrowheads="1"/>
          </p:cNvSpPr>
          <p:nvPr/>
        </p:nvSpPr>
        <p:spPr bwMode="auto">
          <a:xfrm>
            <a:off x="395288" y="3475038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198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46125" y="1479550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8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Wczesne wspomaganie rozwoju elementem systemowego wsparcia rozwoju dzieci w JST.</a:t>
            </a:r>
            <a:endParaRPr lang="pl-PL" altLang="pl-PL" sz="2800" dirty="0">
              <a:solidFill>
                <a:srgbClr val="0070C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5650" y="2644775"/>
            <a:ext cx="75612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 systemie oświaty istnieje możliwość organizowania wczesnego wspomagania rozwoju od 2005 roku.</a:t>
            </a:r>
            <a:r>
              <a:rPr lang="pl-PL" altLang="pl-PL" sz="2400" b="1" kern="0" dirty="0">
                <a:solidFill>
                  <a:srgbClr val="FF0000"/>
                </a:solidFill>
                <a:latin typeface="Calibri"/>
                <a:ea typeface="+mj-ea"/>
                <a:cs typeface="Arial" charset="0"/>
              </a:rPr>
              <a:t>	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21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722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722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722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7223" name="Tytuł 1"/>
          <p:cNvSpPr txBox="1">
            <a:spLocks/>
          </p:cNvSpPr>
          <p:nvPr/>
        </p:nvSpPr>
        <p:spPr bwMode="auto">
          <a:xfrm>
            <a:off x="1979613" y="287338"/>
            <a:ext cx="59753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4400" b="1">
                <a:solidFill>
                  <a:srgbClr val="000000"/>
                </a:solidFill>
                <a:latin typeface="Calibri" panose="020F0502020204030204" pitchFamily="34" charset="0"/>
              </a:rPr>
              <a:t>Finansowanie ppp</a:t>
            </a:r>
          </a:p>
        </p:txBody>
      </p:sp>
      <p:sp>
        <p:nvSpPr>
          <p:cNvPr id="137224" name="Symbol zastępczy zawartości 2"/>
          <p:cNvSpPr txBox="1">
            <a:spLocks/>
          </p:cNvSpPr>
          <p:nvPr/>
        </p:nvSpPr>
        <p:spPr bwMode="auto">
          <a:xfrm>
            <a:off x="395288" y="1306513"/>
            <a:ext cx="84248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2200" b="1">
                <a:solidFill>
                  <a:srgbClr val="F04A89"/>
                </a:solidFill>
                <a:latin typeface="Calibri" panose="020F0502020204030204" pitchFamily="34" charset="0"/>
              </a:rPr>
              <a:t>Organ prowadzący nie może odmówić finansowania zajęć z zakresu pomocy psychologiczno-pedagogicznej, gdyż odpowiada za zapewnienia warunków do realizacji statutowych zadań szkoły. Może jednak mieć wpływ na wysokość przyznanych środków np. poprzez wytyczne do organizacji szkoły i zatwierdzanie arkusza organizacji.(art. 10, art. 109 ustawy Prawo oświatowe). W sytuacji, gdy zaplanowana liczba godzin przeznaczonych na pomoc psychologiczno-pedagogiczną jest niewystarczająca, należy dokonać zmian poprzez złożenie aneksu do arkusza organizacji.</a:t>
            </a:r>
            <a:endParaRPr lang="pl-PL" altLang="pl-PL" sz="2200">
              <a:solidFill>
                <a:srgbClr val="F04A8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2200">
                <a:solidFill>
                  <a:srgbClr val="000000"/>
                </a:solidFill>
                <a:latin typeface="Calibri" panose="020F0502020204030204" pitchFamily="34" charset="0"/>
              </a:rPr>
              <a:t>Zgodnie z art. 109 ust. 1 pkt 5 ustawy Prawo oświatowe </a:t>
            </a:r>
            <a:r>
              <a:rPr lang="pl-PL" altLang="pl-PL" sz="2200" b="1">
                <a:solidFill>
                  <a:srgbClr val="000000"/>
                </a:solidFill>
                <a:latin typeface="Calibri" panose="020F0502020204030204" pitchFamily="34" charset="0"/>
              </a:rPr>
              <a:t>zajęcia z zakresu pomocy psychologiczno-pedagogicznej stanowią jedną </a:t>
            </a:r>
            <a:br>
              <a:rPr lang="pl-PL" altLang="pl-PL" sz="22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200" b="1">
                <a:solidFill>
                  <a:srgbClr val="000000"/>
                </a:solidFill>
                <a:latin typeface="Calibri" panose="020F0502020204030204" pitchFamily="34" charset="0"/>
              </a:rPr>
              <a:t>z podstawowych form działalności dydaktyczno-wychowawczej szkoły.</a:t>
            </a:r>
            <a:endParaRPr lang="pl-PL" altLang="pl-PL" sz="2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2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24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824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82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824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225550" y="354013"/>
            <a:ext cx="721836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b="1" dirty="0">
                <a:latin typeface="+mn-lt"/>
                <a:cs typeface="Times New Roman" pitchFamily="18" charset="0"/>
              </a:rPr>
              <a:t>Budowanie tożsamości społecznej osób niepełnosprawnych</a:t>
            </a:r>
          </a:p>
        </p:txBody>
      </p:sp>
      <p:sp>
        <p:nvSpPr>
          <p:cNvPr id="8" name="Objaśnienie ze strzałką w dół 7">
            <a:extLst>
              <a:ext uri="{FF2B5EF4-FFF2-40B4-BE49-F238E27FC236}"/>
            </a:extLst>
          </p:cNvPr>
          <p:cNvSpPr/>
          <p:nvPr/>
        </p:nvSpPr>
        <p:spPr>
          <a:xfrm>
            <a:off x="331788" y="1068388"/>
            <a:ext cx="8750300" cy="1439862"/>
          </a:xfrm>
          <a:prstGeom prst="downArrowCallout">
            <a:avLst/>
          </a:prstGeom>
          <a:solidFill>
            <a:srgbClr val="F04A89">
              <a:alpha val="77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Opieka socjalna</a:t>
            </a:r>
          </a:p>
        </p:txBody>
      </p:sp>
      <p:graphicFrame>
        <p:nvGraphicFramePr>
          <p:cNvPr id="9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494566" y="2060848"/>
          <a:ext cx="8424739" cy="376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26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926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392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392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39271" name="pole tekstowe 11"/>
          <p:cNvSpPr txBox="1">
            <a:spLocks noChangeArrowheads="1"/>
          </p:cNvSpPr>
          <p:nvPr/>
        </p:nvSpPr>
        <p:spPr bwMode="auto">
          <a:xfrm>
            <a:off x="477838" y="188913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Schematyczne przedstawienie ewolucji myślenia na temat  miejsca uczniów niepełnosprawnych w systemie  oświaty</a:t>
            </a:r>
            <a:endParaRPr lang="pl-PL" altLang="pl-PL" sz="2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/>
        </p:nvGraphicFramePr>
        <p:xfrm>
          <a:off x="46059" y="980728"/>
          <a:ext cx="9339916" cy="43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>
            <a:extLst>
              <a:ext uri="{FF2B5EF4-FFF2-40B4-BE49-F238E27FC236}"/>
            </a:extLst>
          </p:cNvPr>
          <p:cNvSpPr txBox="1"/>
          <p:nvPr/>
        </p:nvSpPr>
        <p:spPr>
          <a:xfrm>
            <a:off x="47625" y="5229225"/>
            <a:ext cx="90471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Opracowano na podstawie 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Dorota </a:t>
            </a:r>
            <a:r>
              <a:rPr lang="pl-PL" sz="1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Wiszejko-Wierzbicka</a:t>
            </a:r>
            <a:r>
              <a:rPr lang="pl-PL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Specjalne potrzeby ucznia czy szkoły? Przewodnik po edukacji włączającej pomocą w rozwijaniu kształcenia i uczestnictwa w życiu szkoły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Prof.Tamara</a:t>
            </a:r>
            <a:r>
              <a:rPr lang="pl-PL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Zacharuk</a:t>
            </a:r>
            <a:r>
              <a:rPr lang="pl-PL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Edukacja włączająca szansa dla wszystkich uczniów </a:t>
            </a:r>
            <a:endParaRPr lang="pl-PL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zaokrąglony 9">
            <a:extLst>
              <a:ext uri="{FF2B5EF4-FFF2-40B4-BE49-F238E27FC236}"/>
            </a:extLst>
          </p:cNvPr>
          <p:cNvSpPr/>
          <p:nvPr/>
        </p:nvSpPr>
        <p:spPr>
          <a:xfrm>
            <a:off x="620713" y="3287713"/>
            <a:ext cx="1995487" cy="539750"/>
          </a:xfrm>
          <a:prstGeom prst="roundRect">
            <a:avLst/>
          </a:prstGeom>
          <a:solidFill>
            <a:srgbClr val="F04A89">
              <a:alpha val="81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Niepełnosprawni uczniowie</a:t>
            </a:r>
          </a:p>
        </p:txBody>
      </p:sp>
      <p:sp>
        <p:nvSpPr>
          <p:cNvPr id="11" name="Prostokąt zaokrąglony 10">
            <a:extLst>
              <a:ext uri="{FF2B5EF4-FFF2-40B4-BE49-F238E27FC236}"/>
            </a:extLst>
          </p:cNvPr>
          <p:cNvSpPr/>
          <p:nvPr/>
        </p:nvSpPr>
        <p:spPr>
          <a:xfrm>
            <a:off x="2700338" y="1811338"/>
            <a:ext cx="2136775" cy="720725"/>
          </a:xfrm>
          <a:prstGeom prst="roundRect">
            <a:avLst/>
          </a:prstGeom>
          <a:solidFill>
            <a:srgbClr val="F04A89">
              <a:alpha val="75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Specjalne potrzeby edukacyjne uczniów niepełnosprawnych</a:t>
            </a:r>
          </a:p>
        </p:txBody>
      </p:sp>
      <p:sp>
        <p:nvSpPr>
          <p:cNvPr id="12" name="Prostokąt zaokrąglony 11">
            <a:extLst>
              <a:ext uri="{FF2B5EF4-FFF2-40B4-BE49-F238E27FC236}"/>
            </a:extLst>
          </p:cNvPr>
          <p:cNvSpPr/>
          <p:nvPr/>
        </p:nvSpPr>
        <p:spPr>
          <a:xfrm>
            <a:off x="6173788" y="1166813"/>
            <a:ext cx="1993900" cy="647700"/>
          </a:xfrm>
          <a:prstGeom prst="roundRect">
            <a:avLst/>
          </a:prstGeom>
          <a:solidFill>
            <a:srgbClr val="F04A89">
              <a:alpha val="75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Niepełnosprawność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jako jedna z potrzeb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029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02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02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029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0295" name="Tytuł 7"/>
          <p:cNvSpPr txBox="1">
            <a:spLocks/>
          </p:cNvSpPr>
          <p:nvPr/>
        </p:nvSpPr>
        <p:spPr bwMode="auto">
          <a:xfrm>
            <a:off x="584200" y="28575"/>
            <a:ext cx="81200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Lokalna polityka kształcenia dzieci o SPE – co wzmacniamy ?  </a:t>
            </a:r>
          </a:p>
        </p:txBody>
      </p:sp>
      <p:graphicFrame>
        <p:nvGraphicFramePr>
          <p:cNvPr id="8" name="Symbol zastępczy zawartości 5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01154" y="1491456"/>
          <a:ext cx="8941692" cy="17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aśnienie ze strzałką w dół 8">
            <a:extLst>
              <a:ext uri="{FF2B5EF4-FFF2-40B4-BE49-F238E27FC236}"/>
            </a:extLst>
          </p:cNvPr>
          <p:cNvSpPr/>
          <p:nvPr/>
        </p:nvSpPr>
        <p:spPr>
          <a:xfrm>
            <a:off x="641350" y="933450"/>
            <a:ext cx="2725738" cy="1247775"/>
          </a:xfrm>
          <a:prstGeom prst="downArrowCallout">
            <a:avLst/>
          </a:prstGeom>
          <a:solidFill>
            <a:srgbClr val="F04A89">
              <a:alpha val="75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Decyzja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o dowożeniu</a:t>
            </a:r>
          </a:p>
        </p:txBody>
      </p:sp>
      <p:sp>
        <p:nvSpPr>
          <p:cNvPr id="10" name="Objaśnienie ze strzałką w dół 9">
            <a:extLst>
              <a:ext uri="{FF2B5EF4-FFF2-40B4-BE49-F238E27FC236}"/>
            </a:extLst>
          </p:cNvPr>
          <p:cNvSpPr/>
          <p:nvPr/>
        </p:nvSpPr>
        <p:spPr>
          <a:xfrm>
            <a:off x="6129338" y="1087438"/>
            <a:ext cx="2865437" cy="1177925"/>
          </a:xfrm>
          <a:prstGeom prst="downArrowCallout">
            <a:avLst/>
          </a:prstGeom>
          <a:solidFill>
            <a:srgbClr val="F04A89">
              <a:alpha val="75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Decyzja o poziomie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finansowania zadań</a:t>
            </a:r>
          </a:p>
        </p:txBody>
      </p:sp>
      <p:sp>
        <p:nvSpPr>
          <p:cNvPr id="11" name="Wybuch  2 10">
            <a:extLst>
              <a:ext uri="{FF2B5EF4-FFF2-40B4-BE49-F238E27FC236}"/>
            </a:extLst>
          </p:cNvPr>
          <p:cNvSpPr/>
          <p:nvPr/>
        </p:nvSpPr>
        <p:spPr>
          <a:xfrm>
            <a:off x="2627313" y="1490663"/>
            <a:ext cx="4467225" cy="839787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Nauczanie indywidualne</a:t>
            </a:r>
          </a:p>
        </p:txBody>
      </p:sp>
      <p:sp>
        <p:nvSpPr>
          <p:cNvPr id="12" name="pole tekstowe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7800" y="2924175"/>
            <a:ext cx="69119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5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kern="0" dirty="0">
                <a:solidFill>
                  <a:prstClr val="black"/>
                </a:solidFill>
                <a:cs typeface="Arial" charset="0"/>
              </a:rPr>
              <a:t>Odpowiedzialna polityka społeczna </a:t>
            </a:r>
          </a:p>
          <a:p>
            <a:pPr algn="ju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kern="0" dirty="0">
                <a:solidFill>
                  <a:prstClr val="black"/>
                </a:solidFill>
                <a:cs typeface="Arial" charset="0"/>
              </a:rPr>
              <a:t>musi brać pod uwagę  długofalowe efekty</a:t>
            </a:r>
          </a:p>
          <a:p>
            <a:pPr marL="0" lvl="1" algn="ju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kern="0" dirty="0">
                <a:solidFill>
                  <a:prstClr val="black"/>
                </a:solidFill>
                <a:cs typeface="Arial" charset="0"/>
              </a:rPr>
              <a:t> edukacyjne</a:t>
            </a:r>
          </a:p>
          <a:p>
            <a:pPr marL="0" lvl="1" algn="ju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kern="0" dirty="0">
                <a:solidFill>
                  <a:prstClr val="black"/>
                </a:solidFill>
                <a:cs typeface="Arial" charset="0"/>
              </a:rPr>
              <a:t> społeczne</a:t>
            </a:r>
          </a:p>
          <a:p>
            <a:pPr marL="0" lvl="1" algn="just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2000" kern="0" dirty="0">
                <a:solidFill>
                  <a:prstClr val="black"/>
                </a:solidFill>
                <a:cs typeface="Arial" charset="0"/>
              </a:rPr>
              <a:t> ekonomiczne</a:t>
            </a:r>
            <a:endParaRPr lang="pl-PL" altLang="pl-PL" sz="15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kern="0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5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5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5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0301" name="Obraz 4" descr="55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56013"/>
            <a:ext cx="13493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131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13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13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131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7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627313" y="349250"/>
            <a:ext cx="325913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b="1">
                <a:latin typeface="+mn-lt"/>
                <a:cs typeface="Times New Roman" panose="02020603050405020304" pitchFamily="18" charset="0"/>
              </a:rPr>
              <a:t>Efektywna pomoc  </a:t>
            </a:r>
            <a:endParaRPr lang="pl-PL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1320" name="Symbol zastępczy zawartości 3"/>
          <p:cNvSpPr txBox="1">
            <a:spLocks/>
          </p:cNvSpPr>
          <p:nvPr/>
        </p:nvSpPr>
        <p:spPr bwMode="auto">
          <a:xfrm>
            <a:off x="323850" y="1052513"/>
            <a:ext cx="8424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Dziecko wychowuje się w rodzinie i w szkole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192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192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192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192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192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Jeśli chcemy pomóc dziecku  konieczne jest  wzmacnianie środowisk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192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 którym się wychowuje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192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 b="1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/>
            </a:extLst>
          </p:cNvPr>
          <p:cNvGraphicFramePr/>
          <p:nvPr/>
        </p:nvGraphicFramePr>
        <p:xfrm>
          <a:off x="774328" y="2132856"/>
          <a:ext cx="812126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Uśmiechnięta buźka 9">
            <a:extLst>
              <a:ext uri="{FF2B5EF4-FFF2-40B4-BE49-F238E27FC236}"/>
            </a:extLst>
          </p:cNvPr>
          <p:cNvSpPr/>
          <p:nvPr/>
        </p:nvSpPr>
        <p:spPr>
          <a:xfrm>
            <a:off x="3725863" y="2636838"/>
            <a:ext cx="1781175" cy="1296987"/>
          </a:xfrm>
          <a:prstGeom prst="smileyFace">
            <a:avLst/>
          </a:prstGeom>
          <a:solidFill>
            <a:srgbClr val="F04A89">
              <a:alpha val="65000"/>
            </a:srgbClr>
          </a:solidFill>
          <a:ln w="12700" cap="flat" cmpd="sng" algn="ctr">
            <a:solidFill>
              <a:srgbClr val="7FD13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pl-PL" kern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5E801B-B756-4EFD-9297-FBCA75B0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C5E801B-B756-4EFD-9297-FBCA75B0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C5E801B-B756-4EFD-9297-FBCA75B0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FAB74C-8E31-41C5-A886-05E5CA1AE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A0FAB74C-8E31-41C5-A886-05E5CA1AE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A0FAB74C-8E31-41C5-A886-05E5CA1AE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23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23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23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234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2343" name="Tytuł 1"/>
          <p:cNvSpPr txBox="1">
            <a:spLocks/>
          </p:cNvSpPr>
          <p:nvPr/>
        </p:nvSpPr>
        <p:spPr bwMode="auto">
          <a:xfrm>
            <a:off x="2235200" y="188913"/>
            <a:ext cx="48180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Podsumowane Kształcenie Specjalne</a:t>
            </a:r>
          </a:p>
        </p:txBody>
      </p:sp>
      <p:sp>
        <p:nvSpPr>
          <p:cNvPr id="142344" name="Symbol zastępczy zawartości 2"/>
          <p:cNvSpPr txBox="1">
            <a:spLocks/>
          </p:cNvSpPr>
          <p:nvPr/>
        </p:nvSpPr>
        <p:spPr bwMode="auto">
          <a:xfrm>
            <a:off x="473075" y="1135063"/>
            <a:ext cx="83423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Opracuj schemat skutecznej organizacji KS w szkołach i przedszkolach – perspektywa samorządowca.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Co jest najważniejsze  w organizacji KS w  szkołach i przedszkolach – jak JST może wspierać dzieci i uczniów ze specjalnymi potrzebami edukacyjnymi?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234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343275"/>
            <a:ext cx="3787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336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33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336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3367" name="Tytuł 1"/>
          <p:cNvSpPr txBox="1">
            <a:spLocks/>
          </p:cNvSpPr>
          <p:nvPr/>
        </p:nvSpPr>
        <p:spPr bwMode="auto">
          <a:xfrm>
            <a:off x="2014538" y="331788"/>
            <a:ext cx="46815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 Light" panose="020F0302020204030204" pitchFamily="34" charset="0"/>
              </a:rPr>
              <a:t>Dokumentowanie</a:t>
            </a:r>
          </a:p>
        </p:txBody>
      </p:sp>
      <p:sp>
        <p:nvSpPr>
          <p:cNvPr id="143368" name="Symbol zastępczy zawartości 2"/>
          <p:cNvSpPr txBox="1">
            <a:spLocks/>
          </p:cNvSpPr>
          <p:nvPr/>
        </p:nvSpPr>
        <p:spPr bwMode="auto">
          <a:xfrm>
            <a:off x="182563" y="1341438"/>
            <a:ext cx="85947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Rozporządzenia Ministra Edukacji Narodowej z dnia 29 sierpnia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2014 r. w sprawie sposobu prowadzenia przez publiczne przedszkola, szkoły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i placówki dokumentacji przebiegu nauczania, działalności wychowawczej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i opiekuńczej oraz rodzajów tej dokumentacji  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(Dz. U. z 2014 r. poz. 1170 z późn. zm.).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 b="1">
              <a:solidFill>
                <a:srgbClr val="E36C0A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Rozporządzenia Ministra Edukacji Narodowej  z dnia 25 sierpnia 2017 r.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w sprawie sposobu prowadzenia przez publiczne przedszkola, szkoły 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i placówki dokumentacji przebiegu nauczania, działalności wychowawczej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i opiekuńczej oraz rodzajów tej dokumentacji  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(Dz. U. z 2017 r., poz. 1646).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3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43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43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43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pole tekstow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63713" y="333375"/>
            <a:ext cx="614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b="1" kern="0" dirty="0">
                <a:cs typeface="Arial" charset="0"/>
              </a:rPr>
              <a:t>Odpowiedzialność dyrektora szkoły</a:t>
            </a:r>
            <a:endParaRPr lang="pl-PL" altLang="pl-PL" kern="0" dirty="0">
              <a:cs typeface="Arial" charset="0"/>
            </a:endParaRPr>
          </a:p>
        </p:txBody>
      </p:sp>
      <p:pic>
        <p:nvPicPr>
          <p:cNvPr id="144392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77875"/>
            <a:ext cx="575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41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541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541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541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5415" name="Tytuł 1"/>
          <p:cNvSpPr txBox="1">
            <a:spLocks/>
          </p:cNvSpPr>
          <p:nvPr/>
        </p:nvSpPr>
        <p:spPr bwMode="auto">
          <a:xfrm>
            <a:off x="901700" y="596900"/>
            <a:ext cx="71453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Odpowiedzialność dyrektora szkoły</a:t>
            </a:r>
          </a:p>
        </p:txBody>
      </p:sp>
      <p:sp>
        <p:nvSpPr>
          <p:cNvPr id="145416" name="Symbol zastępczy zawartości 2"/>
          <p:cNvSpPr txBox="1">
            <a:spLocks/>
          </p:cNvSpPr>
          <p:nvPr/>
        </p:nvSpPr>
        <p:spPr bwMode="auto">
          <a:xfrm>
            <a:off x="865188" y="1308100"/>
            <a:ext cx="7218362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Rozporządzenie z 2014 r. - § 27. 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Rozporządzenie z 2017 r. - § 26.</a:t>
            </a:r>
            <a:endParaRPr lang="pl-PL" altLang="pl-PL" sz="2000" b="1">
              <a:solidFill>
                <a:srgbClr val="E36C0A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Dyrektor szkoły ponosi odpowiedzialność za właściwe prowadzenie i przechowywanie dokumentacji przebiegu nauczania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, działalności wychowawczej i opiekuńczej </a:t>
            </a:r>
            <a:r>
              <a:rPr lang="pl-PL" altLang="pl-PL" sz="2000" b="1">
                <a:latin typeface="Calibri" panose="020F0502020204030204" pitchFamily="34" charset="0"/>
              </a:rPr>
              <a:t>oraz za wydawanie odpowiednio przez</a:t>
            </a:r>
            <a:r>
              <a:rPr lang="pl-PL" altLang="pl-PL" sz="2000">
                <a:latin typeface="Calibri" panose="020F0502020204030204" pitchFamily="34" charset="0"/>
              </a:rPr>
              <a:t> </a:t>
            </a:r>
            <a:r>
              <a:rPr lang="pl-PL" altLang="pl-PL" sz="2000" b="1">
                <a:latin typeface="Calibri" panose="020F0502020204030204" pitchFamily="34" charset="0"/>
              </a:rPr>
              <a:t>szkołę dokumentów zgodnych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z posiadaną dokumentacją</a:t>
            </a:r>
            <a:r>
              <a:rPr lang="pl-PL" altLang="pl-PL" sz="200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43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64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64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643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pic>
        <p:nvPicPr>
          <p:cNvPr id="146439" name="Picture 2" descr="G:\Opiekun\Art Opiekun Benchmarkiong\Grafiki Poznań\Para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5450"/>
            <a:ext cx="56896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22338"/>
            <a:ext cx="6175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Standard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63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63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63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468313" y="1844675"/>
            <a:ext cx="4572000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cs typeface="+mn-cs"/>
              </a:rPr>
              <a:t>1.  Dostępność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cs typeface="+mn-cs"/>
              </a:rPr>
              <a:t>2. Bliskość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cs typeface="+mn-cs"/>
              </a:rPr>
              <a:t>3. Dostępność finansowa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cs typeface="+mn-cs"/>
              </a:rPr>
              <a:t>4. Pomoc interdyscyplinarna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cs typeface="+mn-cs"/>
              </a:rPr>
              <a:t>5. Różnorodność świadczeń</a:t>
            </a:r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14500"/>
            <a:ext cx="40608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45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74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74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746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7463" name="Tytuł 1"/>
          <p:cNvSpPr txBox="1">
            <a:spLocks/>
          </p:cNvSpPr>
          <p:nvPr/>
        </p:nvSpPr>
        <p:spPr bwMode="auto">
          <a:xfrm>
            <a:off x="1543050" y="1000125"/>
            <a:ext cx="59372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Obowiązki nauczyciela – Karta Nauczyciela</a:t>
            </a:r>
          </a:p>
        </p:txBody>
      </p:sp>
      <p:sp>
        <p:nvSpPr>
          <p:cNvPr id="147464" name="Symbol zastępczy zawartości 5"/>
          <p:cNvSpPr txBox="1">
            <a:spLocks/>
          </p:cNvSpPr>
          <p:nvPr/>
        </p:nvSpPr>
        <p:spPr bwMode="auto">
          <a:xfrm>
            <a:off x="615950" y="2020888"/>
            <a:ext cx="7791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latin typeface="Calibri" panose="020F0502020204030204" pitchFamily="34" charset="0"/>
              </a:rPr>
              <a:t>Art. 6. </a:t>
            </a:r>
            <a:r>
              <a:rPr lang="pl-PL" altLang="pl-PL">
                <a:solidFill>
                  <a:srgbClr val="000000"/>
                </a:solidFill>
                <a:latin typeface="Calibri" panose="020F0502020204030204" pitchFamily="34" charset="0"/>
              </a:rPr>
              <a:t>Nauczyciel obowiązany jest: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pl-PL" altLang="pl-PL" sz="2400" b="1">
                <a:latin typeface="Calibri" panose="020F0502020204030204" pitchFamily="34" charset="0"/>
              </a:rPr>
              <a:t>rzetelnie realizować zadania związane </a:t>
            </a:r>
            <a:br>
              <a:rPr lang="pl-PL" altLang="pl-PL" sz="2400" b="1">
                <a:latin typeface="Calibri" panose="020F0502020204030204" pitchFamily="34" charset="0"/>
              </a:rPr>
            </a:br>
            <a:r>
              <a:rPr lang="pl-PL" altLang="pl-PL" sz="2400" b="1">
                <a:latin typeface="Calibri" panose="020F0502020204030204" pitchFamily="34" charset="0"/>
              </a:rPr>
              <a:t>z powierzonym mu stanowiskiem oraz podstawowymi funkcjami szkoły: dydaktyczną, wychowawczą i opiekuńczą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, w tym zadania związane z zapewnieniem bezpieczeństwa uczniom w czasie zajęć organizowanych przez szkołę; (…)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48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848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848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848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8487" name="Tytuł 1"/>
          <p:cNvSpPr txBox="1">
            <a:spLocks/>
          </p:cNvSpPr>
          <p:nvPr/>
        </p:nvSpPr>
        <p:spPr bwMode="auto">
          <a:xfrm>
            <a:off x="828675" y="365125"/>
            <a:ext cx="71469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Dokumentacja przebiegu nauczania </a:t>
            </a:r>
            <a:br>
              <a:rPr lang="pl-PL" altLang="pl-PL" sz="2400" b="1">
                <a:latin typeface="Calibri" panose="020F0502020204030204" pitchFamily="34" charset="0"/>
              </a:rPr>
            </a:br>
            <a:r>
              <a:rPr lang="pl-PL" altLang="pl-PL" sz="2400" b="1">
                <a:latin typeface="Calibri" panose="020F0502020204030204" pitchFamily="34" charset="0"/>
              </a:rPr>
              <a:t>– dzienniki specjalistów</a:t>
            </a:r>
            <a:endParaRPr lang="pl-PL" altLang="pl-PL" sz="2400">
              <a:latin typeface="Calibri" panose="020F0502020204030204" pitchFamily="34" charset="0"/>
            </a:endParaRPr>
          </a:p>
        </p:txBody>
      </p:sp>
      <p:sp>
        <p:nvSpPr>
          <p:cNvPr id="148488" name="Symbol zastępczy zawartości 2"/>
          <p:cNvSpPr txBox="1">
            <a:spLocks/>
          </p:cNvSpPr>
          <p:nvPr/>
        </p:nvSpPr>
        <p:spPr bwMode="auto">
          <a:xfrm>
            <a:off x="422275" y="1506538"/>
            <a:ext cx="8299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§ 19 / § 18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Pedagog, psycholog, logopeda, doradca zawodowy, terapeuta pedagogiczny lub inny specjalista</a:t>
            </a:r>
            <a:r>
              <a:rPr lang="pl-PL" altLang="pl-PL" sz="2400">
                <a:latin typeface="Calibri" panose="020F0502020204030204" pitchFamily="34" charset="0"/>
              </a:rPr>
              <a:t>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zatrudniony odpowiednio </a:t>
            </a:r>
            <a:b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w przedszkolu, szkole lub placówce prowadzi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dziennik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, do którego 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wpisuje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 tygodniowy plan swoich zajęć, zajęcia </a:t>
            </a:r>
            <a:b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i czynności przeprowadzone w poszczególnych dniach, w tym informacje o kontaktach z osobami i instytucjami, z którymi współdziała przy wykonywaniu swoich zadań, imiona i nazwiska dzieci, uczniów, słuchaczy lub wychowanków, objętych różnymi formami pomocy, w szczególności pomocą psychologiczno-pedagogiczną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950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95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495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4951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49511" name="Tytuł 1"/>
          <p:cNvSpPr txBox="1">
            <a:spLocks/>
          </p:cNvSpPr>
          <p:nvPr/>
        </p:nvSpPr>
        <p:spPr bwMode="auto">
          <a:xfrm>
            <a:off x="684213" y="188913"/>
            <a:ext cx="82597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 Light" panose="020F0302020204030204" pitchFamily="34" charset="0"/>
              </a:rPr>
              <a:t>D</a:t>
            </a:r>
            <a:r>
              <a:rPr lang="pl-PL" altLang="pl-PL" sz="2000" b="1">
                <a:latin typeface="Calibri" panose="020F0502020204030204" pitchFamily="34" charset="0"/>
              </a:rPr>
              <a:t>okumentacja przebiegu nauczania – INDYWIDUALNA TECZKA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dla każdego dziecka /ucznia/ wychowanka objętego wsparciem</a:t>
            </a:r>
          </a:p>
        </p:txBody>
      </p:sp>
      <p:graphicFrame>
        <p:nvGraphicFramePr>
          <p:cNvPr id="8" name="Symbol zastępczy zawartości 8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00013" y="915988"/>
          <a:ext cx="8843962" cy="4751387"/>
        </p:xfrm>
        <a:graphic>
          <a:graphicData uri="http://schemas.openxmlformats.org/drawingml/2006/table">
            <a:tbl>
              <a:tblPr firstRow="1" firstCol="1" bandRow="1"/>
              <a:tblGrid>
                <a:gridCol w="4366824">
                  <a:extLst>
                    <a:ext uri="{9D8B030D-6E8A-4147-A177-3AD203B41FA5}"/>
                  </a:extLst>
                </a:gridCol>
                <a:gridCol w="4477138">
                  <a:extLst>
                    <a:ext uri="{9D8B030D-6E8A-4147-A177-3AD203B41FA5}"/>
                  </a:extLst>
                </a:gridCol>
              </a:tblGrid>
              <a:tr h="1397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59" marR="904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59" marR="904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53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</a:rPr>
                        <a:t>§ 20.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Przedszkole, szkoła i placówka gromadzi,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indywidualnej teczce, dla każdego dziecka, ucznia,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słuchacza lub wychowanka objętego pomocą psychologiczno-pedagogiczną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dokumentację badań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i czynności uzupełniających prowadzonych w szczególności przez pedagoga, psychologa, logopedę, doradcę zawodowego, terapeutę pedagogicznego, lekarza oraz innego specjalistę, a także inną dokumentację związaną z udzielaniem pomocy psychologiczno-pedagogicznej.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59" marR="904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§ 19.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Przedszkole, szkoła i placówka gromadzi,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w indywidualnej teczce, dla każdego dziecka, ucznia,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uczestnika zajęć rewalidacyjno-wychowawczych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, słuchacza lub wychowanka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objętego odpowiednio kształceniem specjalnym, zajęciami rewalidacyjno-wychowawczymi lub 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pomocą psychologiczno-pedagogiczną dokumentację badań i czynności uzupełniających prowadzonych w szczególności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</a:rPr>
                        <a:t>przez pedagoga, psychologa, logopedę, doradcę zawodowego, terapeutę pedagogicznego, lekarza oraz innego specjalistę, a także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</a:rPr>
                        <a:t>indywidualne programy edukacyjno-terapeutyczne, o których mowa w art. 127 ust. 3 ustawy z dnia 14 grudnia 2016 r. – Prawo oświatowe, oraz indywidualne programy zajęć, o których mowa w § 12 ust. 2 i 3.</a:t>
                      </a:r>
                      <a:endParaRPr lang="pl-PL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59" marR="904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53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05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05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053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50535" name="Tytuł 1"/>
          <p:cNvSpPr txBox="1">
            <a:spLocks/>
          </p:cNvSpPr>
          <p:nvPr/>
        </p:nvSpPr>
        <p:spPr bwMode="auto">
          <a:xfrm>
            <a:off x="2195513" y="260350"/>
            <a:ext cx="583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Calibri" panose="020F0502020204030204" pitchFamily="34" charset="0"/>
              </a:rPr>
              <a:t>Dokumentacja przebiegu nauczania – dzienniki innych zajęć </a:t>
            </a:r>
            <a:endParaRPr lang="pl-PL" altLang="pl-PL" sz="1800">
              <a:latin typeface="Calibri" panose="020F0502020204030204" pitchFamily="34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11150" y="692150"/>
          <a:ext cx="8337550" cy="4178300"/>
        </p:xfrm>
        <a:graphic>
          <a:graphicData uri="http://schemas.openxmlformats.org/drawingml/2006/table">
            <a:tbl>
              <a:tblPr firstRow="1" bandRow="1"/>
              <a:tblGrid>
                <a:gridCol w="4168775">
                  <a:extLst>
                    <a:ext uri="{9D8B030D-6E8A-4147-A177-3AD203B41FA5}"/>
                  </a:extLst>
                </a:gridCol>
                <a:gridCol w="4168775">
                  <a:extLst>
                    <a:ext uri="{9D8B030D-6E8A-4147-A177-3AD203B41FA5}"/>
                  </a:extLst>
                </a:gridCol>
              </a:tblGrid>
              <a:tr h="1188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33" marR="120633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33" marR="120633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9894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dirty="0"/>
                        <a:t>§ 13. 1. Przedszkole, szkoła i placówka prowadzą dzienniki innych zajęć niż zajęcia wpisywane odpowiednio do dziennika zajęć przedszkola, dziennika lekcyjnego, dziennika zajęć w świetlicy oraz dziennika zajęć, o którym mowa w § 12*, jeżeli jest to uzasadnione koniecznością dokumentowania przebiegu nauczania, działalności wychowawczej i opiekuńczej, w szczególności zajęć z zakresu pomocy psychologiczno-pedagogicznej </a:t>
                      </a:r>
                      <a:r>
                        <a:rPr lang="pl-PL" sz="1400" b="1" dirty="0"/>
                        <a:t>oraz zajęć opiekuńczych i wychowawczych wynikających z potrzeb i zainteresowań uczniów, o których mowa w art. 42 ust. 2 pkt 2 ustawy z dnia 26 stycznia 1982 r. – Karta</a:t>
                      </a:r>
                      <a:r>
                        <a:rPr lang="pl-PL" sz="1400" b="1" baseline="0" dirty="0"/>
                        <a:t> </a:t>
                      </a:r>
                      <a:r>
                        <a:rPr lang="pl-PL" sz="1400" b="1" dirty="0"/>
                        <a:t>Nauczyciela.</a:t>
                      </a:r>
                    </a:p>
                  </a:txBody>
                  <a:tcPr marL="120633" marR="120633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dirty="0"/>
                        <a:t>§ 11. 1. Przedszkole, szkoła i placówka prowadzą dzienniki innych zajęć niż zajęcia wpisywane odpowiednio do dziennika zajęć przedszkola, dziennika lekcyjnego, dziennika zajęć w świetlicy oraz dziennika zajęć, o którym mowa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w § 10 ust. 1*, jeżeli jest to uzasadnione koniecznością dokumentowania przebiegu nauczania, działalności wychowawczej 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i opiekuńczej, w szczególności zajęć z zakresu pomocy psychologiczno-pedagogicznej </a:t>
                      </a:r>
                      <a:br>
                        <a:rPr lang="pl-PL" sz="1400" dirty="0"/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oraz zajęć rozwijających zainteresowania </a:t>
                      </a:r>
                      <a:br>
                        <a:rPr lang="pl-PL" sz="1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i uzdolnienia odpowiednio dzieci, uczniów, słuchaczy lub wychowanków.</a:t>
                      </a:r>
                    </a:p>
                    <a:p>
                      <a:endParaRPr lang="pl-PL" sz="1400" dirty="0"/>
                    </a:p>
                  </a:txBody>
                  <a:tcPr marL="120633" marR="120633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pole tekstow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55563" y="4868863"/>
            <a:ext cx="9199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200" b="1" kern="0" dirty="0">
                <a:solidFill>
                  <a:prstClr val="black"/>
                </a:solidFill>
                <a:cs typeface="Arial" charset="0"/>
              </a:rPr>
              <a:t>Chodzi o dziennik zajęć, w którym dokumentuje się zajęcia prowadzone w danym roku szkolnym z każdą grupą wychowawczą SOSW, SOW, MOW, MOS, OREW, placówki zapewniającej opiekę i wychowanie uczniom w okresie pobierania nauki poza miejscem stałego zamieszkania (bursa).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155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15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15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155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51559" name="Tytuł 1"/>
          <p:cNvSpPr txBox="1">
            <a:spLocks/>
          </p:cNvSpPr>
          <p:nvPr/>
        </p:nvSpPr>
        <p:spPr bwMode="auto">
          <a:xfrm>
            <a:off x="2268538" y="260350"/>
            <a:ext cx="5832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</a:rPr>
              <a:t>Dokumentacja przebiegu nauczania – dzienniki innych zajęć</a:t>
            </a: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38138" y="844550"/>
          <a:ext cx="8177212" cy="4965700"/>
        </p:xfrm>
        <a:graphic>
          <a:graphicData uri="http://schemas.openxmlformats.org/drawingml/2006/table">
            <a:tbl>
              <a:tblPr firstRow="1" bandRow="1"/>
              <a:tblGrid>
                <a:gridCol w="4088606">
                  <a:extLst>
                    <a:ext uri="{9D8B030D-6E8A-4147-A177-3AD203B41FA5}"/>
                  </a:extLst>
                </a:gridCol>
                <a:gridCol w="4088606">
                  <a:extLst>
                    <a:ext uri="{9D8B030D-6E8A-4147-A177-3AD203B41FA5}"/>
                  </a:extLst>
                </a:gridCol>
              </a:tblGrid>
              <a:tr h="1188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18" marR="120618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</a:t>
                      </a:r>
                      <a:r>
                        <a:rPr lang="pl-PL" sz="1200" dirty="0">
                          <a:solidFill>
                            <a:srgbClr val="E36C0A"/>
                          </a:solidFill>
                          <a:effectLst/>
                        </a:rPr>
                        <a:t>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18" marR="120618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76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dirty="0"/>
                        <a:t>§ 13. 3. Do dziennika innych zajęć wpisuje się w porządku alfabetycznym nazwiska i imiona odpowiednio dzieci, uczniów, słuchaczy lub wychowanków oraz oddział, do którego uczęszczają, adresy poczty elektronicznej rodziców i numery ich telefonów, jeżeli je posiadają, indywidualny program pracy z dzieckiem, uczniem, słuchaczem lub wychowankiem, a w przypadku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zajęć grupowych – program pracy grupy, tygodniowy plan zajęć, daty i czas trwania oraz tematy przeprowadzonych zajęć, ocenę postępów i wnioski dotyczące dalszej pracy z dzieckiem, uczniem, słuchaczem lub wychowankiem oraz odnotowuje się obecność dzieci, uczniów, słuchaczy lub wychowanków na zajęciach. Przeprowadzenie zajęć nauczyciel potwierdza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podpisem, z zastrzeżeniem § 22 ust. 5.</a:t>
                      </a:r>
                    </a:p>
                  </a:txBody>
                  <a:tcPr marL="120618" marR="120618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dirty="0"/>
                        <a:t>§ 11. 2. Do dziennika innych zajęć wpisuje się imiona i nazwiska odpowiednio dzieci, uczniów, słuchaczy lub wychowanków, daty i tematy przeprowadzonych zajęć, liczbę godzin tych zajęć oraz odnotowuje się obecność odpowiednio dzieci, uczniów, słuchaczy lub wychowanków. Przeprowadzenie zajęć nauczyciel potwierdza podpisem.</a:t>
                      </a:r>
                    </a:p>
                  </a:txBody>
                  <a:tcPr marL="120618" marR="120618" marT="45715" marB="4571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57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25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25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25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52583" name="Tytuł 1"/>
          <p:cNvSpPr txBox="1">
            <a:spLocks/>
          </p:cNvSpPr>
          <p:nvPr/>
        </p:nvSpPr>
        <p:spPr bwMode="auto">
          <a:xfrm>
            <a:off x="2195513" y="115888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</a:rPr>
              <a:t>Dokumentacja przebiegu nauczania – dzienniki innych zajęć</a:t>
            </a:r>
            <a:endParaRPr lang="pl-PL" altLang="pl-PL" sz="1600">
              <a:latin typeface="Calibri" panose="020F0502020204030204" pitchFamily="34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8763" y="793750"/>
          <a:ext cx="8626475" cy="4708525"/>
        </p:xfrm>
        <a:graphic>
          <a:graphicData uri="http://schemas.openxmlformats.org/drawingml/2006/table">
            <a:tbl>
              <a:tblPr firstRow="1" bandRow="1"/>
              <a:tblGrid>
                <a:gridCol w="3203971">
                  <a:extLst>
                    <a:ext uri="{9D8B030D-6E8A-4147-A177-3AD203B41FA5}"/>
                  </a:extLst>
                </a:gridCol>
                <a:gridCol w="5422504">
                  <a:extLst>
                    <a:ext uri="{9D8B030D-6E8A-4147-A177-3AD203B41FA5}"/>
                  </a:extLst>
                </a:gridCol>
              </a:tblGrid>
              <a:tr h="1371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26" marR="120626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 </a:t>
                      </a:r>
                      <a:b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26" marR="120626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36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l-PL" sz="1600" b="1" dirty="0"/>
                    </a:p>
                  </a:txBody>
                  <a:tcPr marL="120626" marR="120626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§ 11. 3. Do dziennika innych zajęć, w przypadku zajęć z zakresu pomocy psychologiczno-pedagogicznej, wpisuje się w porządku alfabetycznym nazwiska i imiona odpowiednio dzieci, uczniów, słuchaczy lub wychowanków oraz oddział, do którego uczęszczają odpowiednio dzieci, uczniowie, słuchacze lub wychowankowie, adresy poczty elektronicznej rodziców</a:t>
                      </a:r>
                      <a:r>
                        <a:rPr lang="pl-PL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i numery ich telefonów, jeżeli je posiadają, </a:t>
                      </a:r>
                      <a:r>
                        <a:rPr lang="pl-PL" sz="1400" b="1" u="sng" dirty="0">
                          <a:solidFill>
                            <a:schemeClr val="tx1"/>
                          </a:solidFill>
                        </a:rPr>
                        <a:t>indywidualny program pracy z dzieckiem, uczniem, słuchaczem lub wychowankiem, a w przypadku zajęć grupowych – program pracy grupy,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tygodniowy rozkład zajęć, daty i czas trwania oraz tematy przeprowadzonych zajęć, </a:t>
                      </a:r>
                      <a:r>
                        <a:rPr lang="pl-PL" sz="1400" b="1" u="sng" dirty="0">
                          <a:solidFill>
                            <a:schemeClr val="tx1"/>
                          </a:solidFill>
                        </a:rPr>
                        <a:t>ocenę postępów i wnioski dotyczące dalszej pracy z dzieckiem, uczniem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, słuchaczem lub</a:t>
                      </a:r>
                      <a:r>
                        <a:rPr lang="pl-PL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wychowankiem oraz odnotowuje się obecność dzieci, uczniów, słuchaczy lub wychowanków na zajęciach. Przeprowadzenie zajęć nauczyciel potwierdza podpisem.</a:t>
                      </a:r>
                    </a:p>
                  </a:txBody>
                  <a:tcPr marL="120626" marR="120626" marT="45721" marB="4572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0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36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36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360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53607" name="Tytuł 1"/>
          <p:cNvSpPr txBox="1">
            <a:spLocks/>
          </p:cNvSpPr>
          <p:nvPr/>
        </p:nvSpPr>
        <p:spPr bwMode="auto">
          <a:xfrm>
            <a:off x="2195513" y="115888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Calibri" panose="020F0502020204030204" pitchFamily="34" charset="0"/>
              </a:rPr>
              <a:t>Dokumentacja przebiegu nauczania – dzienniki innych zajęć</a:t>
            </a:r>
          </a:p>
        </p:txBody>
      </p:sp>
      <p:graphicFrame>
        <p:nvGraphicFramePr>
          <p:cNvPr id="9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36538" y="946150"/>
          <a:ext cx="8674100" cy="4498975"/>
        </p:xfrm>
        <a:graphic>
          <a:graphicData uri="http://schemas.openxmlformats.org/drawingml/2006/table">
            <a:tbl>
              <a:tblPr firstRow="1" bandRow="1"/>
              <a:tblGrid>
                <a:gridCol w="4192483">
                  <a:extLst>
                    <a:ext uri="{9D8B030D-6E8A-4147-A177-3AD203B41FA5}"/>
                  </a:extLst>
                </a:gridCol>
                <a:gridCol w="4481617">
                  <a:extLst>
                    <a:ext uri="{9D8B030D-6E8A-4147-A177-3AD203B41FA5}"/>
                  </a:extLst>
                </a:gridCol>
              </a:tblGrid>
              <a:tr h="1207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18" marR="120618" marT="45693" marB="456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18" marR="120618" marT="45693" marB="456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917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0" dirty="0"/>
                        <a:t>§ 13. 4. Do dziennika innych zajęć prowadzonego przez szkołę policealną dla młodzieży lub szkołę dla dorosłych nie wpisuje się danych rodziców pełnoletnich uczniów lub słuchaczy.</a:t>
                      </a:r>
                    </a:p>
                    <a:p>
                      <a:endParaRPr lang="pl-PL" sz="1400" b="0" dirty="0"/>
                    </a:p>
                    <a:p>
                      <a:r>
                        <a:rPr lang="pl-PL" sz="1400" b="0" dirty="0"/>
                        <a:t>5. Jeżeli w zakresie zajęć, o których mowa w art. 42 ust. 2 pkt 2 ustawy z dnia 26 stycznia 1982 r. – Karta Nauczyciela, nauczyciel realizuje zajęcia rozwijające zainteresowania uczniów lub słuchaczy, do dziennika innych zajęć wpisuje się imiona i nazwiska uczniów lub słuchaczy, daty i tematy przeprowadzonych zajęć, liczbę godzin tych zajęć oraz odnotowuje się obecność uczniów lub słuchaczy. Przeprowadzenie zajęć nauczyciel potwierdza podpisem, </a:t>
                      </a:r>
                      <a:br>
                        <a:rPr lang="pl-PL" sz="1400" b="0" dirty="0"/>
                      </a:br>
                      <a:r>
                        <a:rPr lang="pl-PL" sz="1400" b="0" dirty="0"/>
                        <a:t>z zastrzeżeniem § 22 ust. 5.</a:t>
                      </a:r>
                    </a:p>
                  </a:txBody>
                  <a:tcPr marL="120618" marR="120618" marT="45693" marB="456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§ 11. 4. </a:t>
                      </a:r>
                      <a:r>
                        <a:rPr lang="pl-PL" sz="1400" dirty="0"/>
                        <a:t>Do dziennika innych zajęć prowadzonego przez szkołę policealną dla młodzieży oraz szkołę dla dorosłych nie wpisuje się danych rodziców pełnoletnich uczniów albo słuchaczy.</a:t>
                      </a:r>
                      <a:endParaRPr lang="pl-PL" sz="1400" b="1" dirty="0">
                        <a:solidFill>
                          <a:srgbClr val="E36C0A"/>
                        </a:solidFill>
                      </a:endParaRPr>
                    </a:p>
                  </a:txBody>
                  <a:tcPr marL="120618" marR="120618" marT="45693" marB="4569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62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46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46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463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23850" y="188913"/>
            <a:ext cx="84963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latin typeface="Calibri" panose="020F0502020204030204" pitchFamily="34" charset="0"/>
                <a:ea typeface="+mj-ea"/>
                <a:cs typeface="+mj-cs"/>
              </a:rPr>
              <a:t>Dokumentacja przebiegu nauczania – dzienniki zajęć rewalidacyjno-wychowawczych </a:t>
            </a:r>
            <a:endParaRPr lang="pl-PL" kern="0" dirty="0"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17500" y="908050"/>
          <a:ext cx="8509000" cy="4537075"/>
        </p:xfrm>
        <a:graphic>
          <a:graphicData uri="http://schemas.openxmlformats.org/drawingml/2006/table">
            <a:tbl>
              <a:tblPr firstRow="1" bandRow="1"/>
              <a:tblGrid>
                <a:gridCol w="4329140">
                  <a:extLst>
                    <a:ext uri="{9D8B030D-6E8A-4147-A177-3AD203B41FA5}"/>
                  </a:extLst>
                </a:gridCol>
                <a:gridCol w="4179860">
                  <a:extLst>
                    <a:ext uri="{9D8B030D-6E8A-4147-A177-3AD203B41FA5}"/>
                  </a:extLst>
                </a:gridCol>
              </a:tblGrid>
              <a:tr h="149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40" marR="120640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40" marR="120640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039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600" b="0" dirty="0"/>
                        <a:t>§ 14. 1. Przedszkole, szkoła i placówka, które organizują zespołowe lub indywidualne zajęcia rewalidacyjno-wychowawcze dla dzieci i młodzieży z upośledzeniem umysłowym w stopniu głębokim, prowadzą odpowiednio dziennik zajęć rewalidacyjno-wychowawczych dla każdego zespołu albo dziennik indywidualnych zajęć rewalidacyjno-wychowawczych dla każdego uczestnika zajęć, w których dokumentuje się przebieg zajęć w danym roku szkolnym.</a:t>
                      </a:r>
                    </a:p>
                  </a:txBody>
                  <a:tcPr marL="120640" marR="120640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§ 12. 1. Przedszkole, szkoła i placówka, które organizują zespołowe lub indywidualne zajęcia rewalidacyjno-wychowawcze, prowadzą odpowiednio dziennik zajęć rewalidacyjno-wychowawczych dla każdego zespołu albo dziennik indywidualnych zajęć rewalidacyjno-wychowawczych dla każdego uczestnika zajęć, w których dokumentuje się przebieg zajęć w danym roku szkolnym.</a:t>
                      </a:r>
                    </a:p>
                  </a:txBody>
                  <a:tcPr marL="120640" marR="120640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65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565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56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565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15900" y="558800"/>
            <a:ext cx="8712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latin typeface="Calibri" panose="020F0502020204030204" pitchFamily="34" charset="0"/>
                <a:ea typeface="+mj-ea"/>
                <a:cs typeface="+mj-cs"/>
              </a:rPr>
              <a:t>Dokumentacja przebiegu nauczania – dzienniki zajęć rewalidacyjno-wychowawczych </a:t>
            </a:r>
            <a:endParaRPr lang="pl-PL" kern="0" dirty="0"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79375" y="1268413"/>
          <a:ext cx="8985250" cy="4533900"/>
        </p:xfrm>
        <a:graphic>
          <a:graphicData uri="http://schemas.openxmlformats.org/drawingml/2006/table">
            <a:tbl>
              <a:tblPr firstRow="1" bandRow="1"/>
              <a:tblGrid>
                <a:gridCol w="4342871">
                  <a:extLst>
                    <a:ext uri="{9D8B030D-6E8A-4147-A177-3AD203B41FA5}"/>
                  </a:extLst>
                </a:gridCol>
                <a:gridCol w="4642379">
                  <a:extLst>
                    <a:ext uri="{9D8B030D-6E8A-4147-A177-3AD203B41FA5}"/>
                  </a:extLst>
                </a:gridCol>
              </a:tblGrid>
              <a:tr h="1188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ze zm.)</a:t>
                      </a:r>
                      <a:endParaRPr lang="pl-PL" sz="1800" dirty="0"/>
                    </a:p>
                  </a:txBody>
                  <a:tcPr marL="120619" marR="120619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19" marR="120619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4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0" dirty="0"/>
                        <a:t>§ 14. 2. </a:t>
                      </a:r>
                      <a:r>
                        <a:rPr lang="pl-PL" sz="1400" b="1" dirty="0"/>
                        <a:t>Do dzienników, o których mowa </a:t>
                      </a:r>
                      <a:br>
                        <a:rPr lang="pl-PL" sz="1400" b="1" dirty="0"/>
                      </a:br>
                      <a:r>
                        <a:rPr lang="pl-PL" sz="1400" b="1" dirty="0"/>
                        <a:t>w ust. 1</a:t>
                      </a:r>
                      <a:r>
                        <a:rPr lang="pl-PL" sz="1400" b="0" dirty="0"/>
                        <a:t>, wpisuje się w porządku alfabetycznym nazwiska i imiona uczestników zajęć, daty i miejsca ich urodzenia, adresy zamieszkania uczestników zajęć, nazwiska i imiona rodziców oraz adresy ich zamieszkania, jeżeli są różne od adresu zamieszkania uczestnika zajęć, adresy poczty elektronicznej rodziców i numery ich telefonów, jeżeli je posiadają, oraz odnotowuje się obecność uczestników zajęć na zajęciach, indywidualny program zajęć, a także opis przebiegu zajęć z każdym uczestnikiem zajęć.</a:t>
                      </a:r>
                    </a:p>
                  </a:txBody>
                  <a:tcPr marL="120619" marR="120619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§ 12. 2.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Do dziennika indywidualnych zajęć rewalidacyjno-wychowawczych dla każdego uczestnika zajęć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wpisuje się nazwisko i imiona uczestnika zajęć rewalidacyjno-wychowawczych, datę i miejsce urodzenia oraz adres jego zamieszkania, imiona i nazwiska rodziców oraz adresy ich zamieszkania, jeżeli są różne od adresu zamieszkania uczestnika zajęć, adresy poczty elektronicznej rodziców i numery ich telefonów, jeżeli je posiadają, oraz odnotowuje się obecność uczestnika zajęć, indywidualny program zajęć, </a:t>
                      </a:r>
                      <a:br>
                        <a:rPr lang="pl-PL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o którym mowa w przepisach wydanych na podstawie art. 7 ust. 3 ustawy z dnia 19 sierpnia 1994 r. o ochronie zdrowia psychicznego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, a także opis przebiegu zajęć z uczestnikiem tych zajęć.</a:t>
                      </a:r>
                    </a:p>
                  </a:txBody>
                  <a:tcPr marL="120619" marR="120619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66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66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66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66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7950" y="558800"/>
            <a:ext cx="87852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latin typeface="Calibri" panose="020F0502020204030204" pitchFamily="34" charset="0"/>
                <a:ea typeface="+mj-ea"/>
                <a:cs typeface="+mj-cs"/>
              </a:rPr>
              <a:t>Dokumentacja przebiegu nauczania – dzienniki zajęć rewalidacyjno-wychowawczych </a:t>
            </a:r>
            <a:endParaRPr lang="pl-PL" kern="0" dirty="0"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4925" y="1052513"/>
          <a:ext cx="8929688" cy="4621212"/>
        </p:xfrm>
        <a:graphic>
          <a:graphicData uri="http://schemas.openxmlformats.org/drawingml/2006/table">
            <a:tbl>
              <a:tblPr firstRow="1" bandRow="1"/>
              <a:tblGrid>
                <a:gridCol w="4316016">
                  <a:extLst>
                    <a:ext uri="{9D8B030D-6E8A-4147-A177-3AD203B41FA5}"/>
                  </a:extLst>
                </a:gridCol>
                <a:gridCol w="4613672">
                  <a:extLst>
                    <a:ext uri="{9D8B030D-6E8A-4147-A177-3AD203B41FA5}"/>
                  </a:extLst>
                </a:gridCol>
              </a:tblGrid>
              <a:tr h="1188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u="none" baseline="0" dirty="0">
                          <a:solidFill>
                            <a:srgbClr val="F04A89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ze zm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0638" marR="120638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</a:t>
                      </a:r>
                      <a:r>
                        <a:rPr lang="pl-PL" sz="1200" dirty="0">
                          <a:solidFill>
                            <a:srgbClr val="E36C0A"/>
                          </a:solidFill>
                          <a:effectLst/>
                        </a:rPr>
                        <a:t>r.</a:t>
                      </a:r>
                      <a:r>
                        <a:rPr lang="pl-PL" sz="1200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38" marR="120638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432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/>
                        <a:t>§ 14. 2. </a:t>
                      </a:r>
                      <a:r>
                        <a:rPr lang="pl-PL" sz="1400" b="1" dirty="0"/>
                        <a:t>Do dzienników, o których mowa </a:t>
                      </a:r>
                      <a:br>
                        <a:rPr lang="pl-PL" sz="1400" b="1" dirty="0"/>
                      </a:br>
                      <a:r>
                        <a:rPr lang="pl-PL" sz="1400" b="1" dirty="0"/>
                        <a:t>w ust. 1</a:t>
                      </a:r>
                      <a:r>
                        <a:rPr lang="pl-PL" sz="1400" b="0" dirty="0"/>
                        <a:t>, wpisuje się w porządku alfabetycznym nazwiska i imiona uczestników zajęć, daty i miejsca ich urodzenia, adresy zamieszkania uczestników zajęć, nazwiska i imiona rodziców oraz adresy ich zamieszkania, jeżeli są różne od adresu zamieszkania uczestnika zajęć, adresy poczty elektronicznej rodziców i numery ich telefonów, jeżeli je posiadają, oraz odnotowuje się obecność uczestników zajęć na zajęciach, indywidualny program zajęć, a także opis przebiegu zajęć z każdym uczestnikiem zajęć.</a:t>
                      </a:r>
                    </a:p>
                    <a:p>
                      <a:endParaRPr lang="pl-PL" sz="1400" b="0" dirty="0"/>
                    </a:p>
                  </a:txBody>
                  <a:tcPr marL="120638" marR="120638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§ 12. 3. Do dziennika zajęć rewalidacyjno-wychowawczych dla każdego zespołu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wpisuje się </a:t>
                      </a:r>
                      <a:br>
                        <a:rPr lang="pl-PL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w porządku alfabetycznym nazwiska i imiona uczestników zajęć rewalidacyjno-wychowawczych, daty i miejsca urodzenia oraz adresy ich zamieszkania, imiona i nazwiska rodziców oraz adresy ich zamieszkania, jeżeli są różne od adresu zamieszkania uczestnika zajęć, adresy poczty elektronicznej rodziców i numery ich telefonów, jeżeli je posiadają, oraz odnotowuje się obecność uczestników zajęć, indywidualny program zajęć,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o którym mowa w przepisach wydanych na podstawie art. 7 ust. 3 ustawy z dnia 19 sierpnia 1994 r. o ochronie zdrowia psychicznego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, a także opis przebiegu zajęć z każdym uczestnikiem zajęć.</a:t>
                      </a:r>
                    </a:p>
                  </a:txBody>
                  <a:tcPr marL="120638" marR="120638"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Prostokąt 3"/>
          <p:cNvSpPr>
            <a:spLocks noChangeArrowheads="1"/>
          </p:cNvSpPr>
          <p:nvPr/>
        </p:nvSpPr>
        <p:spPr bwMode="auto">
          <a:xfrm>
            <a:off x="250825" y="1820863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84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84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27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03263" y="1481138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800" dirty="0"/>
          </a:p>
        </p:txBody>
      </p:sp>
      <p:sp>
        <p:nvSpPr>
          <p:cNvPr id="18439" name="Prostokąt 2"/>
          <p:cNvSpPr>
            <a:spLocks noChangeArrowheads="1"/>
          </p:cNvSpPr>
          <p:nvPr/>
        </p:nvSpPr>
        <p:spPr bwMode="auto">
          <a:xfrm>
            <a:off x="1258888" y="2476500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400" b="1">
                <a:solidFill>
                  <a:srgbClr val="EC4E7F"/>
                </a:solidFill>
                <a:latin typeface="Calibri" panose="020F0502020204030204" pitchFamily="34" charset="0"/>
              </a:rPr>
              <a:t>Wczesne wspomaganie rozwoju dziecka w przepisach ustawy z dnia 14 grudnia 2016 r. Prawo oświatowe (Dz. U. z 2017 r., poz. 59 z późn. zm.).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76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77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77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77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07950" y="260350"/>
            <a:ext cx="8785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1800" b="1" dirty="0">
                <a:latin typeface="Calibri" panose="020F0502020204030204" pitchFamily="34" charset="0"/>
              </a:rPr>
              <a:t>Dokumentacja przebiegu nauczania </a:t>
            </a:r>
            <a:br>
              <a:rPr lang="pl-PL" sz="1800" b="1" dirty="0">
                <a:latin typeface="Calibri" panose="020F0502020204030204" pitchFamily="34" charset="0"/>
              </a:rPr>
            </a:br>
            <a:r>
              <a:rPr lang="pl-PL" sz="1800" b="1" dirty="0">
                <a:latin typeface="Calibri" panose="020F0502020204030204" pitchFamily="34" charset="0"/>
              </a:rPr>
              <a:t>– dzienniki indywidualnych zajęć albo dziennik indywidualnego nauczania </a:t>
            </a:r>
            <a:endParaRPr lang="pl-PL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0163" y="1149350"/>
          <a:ext cx="9083675" cy="3767138"/>
        </p:xfrm>
        <a:graphic>
          <a:graphicData uri="http://schemas.openxmlformats.org/drawingml/2006/table">
            <a:tbl>
              <a:tblPr firstRow="1" bandRow="1"/>
              <a:tblGrid>
                <a:gridCol w="4397819">
                  <a:extLst>
                    <a:ext uri="{9D8B030D-6E8A-4147-A177-3AD203B41FA5}"/>
                  </a:extLst>
                </a:gridCol>
                <a:gridCol w="4685856">
                  <a:extLst>
                    <a:ext uri="{9D8B030D-6E8A-4147-A177-3AD203B41FA5}"/>
                  </a:extLst>
                </a:gridCol>
              </a:tblGrid>
              <a:tr h="1188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29 sierpnia 2014 r.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2014 r., poz. 1170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 ze zm.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800" dirty="0"/>
                    </a:p>
                  </a:txBody>
                  <a:tcPr marL="120623" marR="120623" marT="45685" marB="4568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Rozporządzenie Ministra Edukacji Narodowej </a:t>
                      </a:r>
                      <a:r>
                        <a:rPr lang="pl-PL" sz="1200" dirty="0">
                          <a:solidFill>
                            <a:srgbClr val="F04A89"/>
                          </a:solidFill>
                          <a:effectLst/>
                        </a:rPr>
                        <a:t>z dnia 25 sierpnia 2017 r.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sprawie sposobu prowadzenia przez publiczne przedszkola, szkoły i placówki dokumentacji przebiegu nauczania, działalności wychowawczej i opiekuńczej oraz rodzajów tej dokumentacji</a:t>
                      </a:r>
                      <a: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pl-PL" sz="1200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1200" u="sng" dirty="0">
                          <a:solidFill>
                            <a:srgbClr val="F04A89"/>
                          </a:solidFill>
                          <a:effectLst/>
                        </a:rPr>
                        <a:t>Dz. U. z 2017 r., poz. 1646</a:t>
                      </a:r>
                      <a:r>
                        <a:rPr lang="pl-PL" sz="12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0623" marR="120623" marT="45685" marB="4568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78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/>
                        <a:t>§ 14. 3. </a:t>
                      </a:r>
                      <a:r>
                        <a:rPr lang="pl-PL" sz="1600" b="0" dirty="0"/>
                        <a:t>W przypadku dzieci </a:t>
                      </a:r>
                      <a:br>
                        <a:rPr lang="pl-PL" sz="1600" b="0" dirty="0"/>
                      </a:br>
                      <a:r>
                        <a:rPr lang="pl-PL" sz="1600" b="0" dirty="0"/>
                        <a:t>i młodzieży zakwalifikowanych </a:t>
                      </a:r>
                      <a:br>
                        <a:rPr lang="pl-PL" sz="1600" b="0" dirty="0"/>
                      </a:br>
                      <a:r>
                        <a:rPr lang="pl-PL" sz="1600" b="0" dirty="0"/>
                        <a:t>do indywidualnego obowiązkowego rocznego przygotowania przedszkolnego lub indywidualnego nauczania, przedszkole i szkoła prowadzą odrębnie dla każdego ucznia odpowiednio dziennik indywidualnych zajęć albo dziennik indywidualnego nauczania.</a:t>
                      </a:r>
                    </a:p>
                  </a:txBody>
                  <a:tcPr marL="120623" marR="120623" marT="45685" marB="4568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§ 13.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Dla dzieci objętych indywidualnym obowiązkowym rocznym przygotowaniem przedszkolnym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i uczniów objętych indywidualnym nauczaniem przedszkole i szkoła prowadzą odpowiednio odrębnie </a:t>
                      </a:r>
                      <a:br>
                        <a:rPr lang="pl-PL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dla każdego dziecka i ucznia odpowiednio dziennik indywidualnych zajęć albo dziennik indywidualnego nauczania.</a:t>
                      </a:r>
                    </a:p>
                  </a:txBody>
                  <a:tcPr marL="120623" marR="120623" marT="45685" marB="4568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87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8724" name="Prostokąt 5"/>
          <p:cNvSpPr>
            <a:spLocks noChangeArrowheads="1"/>
          </p:cNvSpPr>
          <p:nvPr/>
        </p:nvSpPr>
        <p:spPr bwMode="auto">
          <a:xfrm>
            <a:off x="250825" y="4365625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587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587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pic>
        <p:nvPicPr>
          <p:cNvPr id="158727" name="Picture 2" descr="C:\Users\Jarosław\Downloads\MP900428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22338"/>
            <a:ext cx="4752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649538" y="4365625"/>
            <a:ext cx="4114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kern="0" dirty="0">
                <a:solidFill>
                  <a:prstClr val="black"/>
                </a:solidFill>
                <a:latin typeface="Calibri"/>
                <a:cs typeface="+mn-cs"/>
              </a:rPr>
              <a:t>Dziękuję za uwagę.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2339975" y="1068388"/>
            <a:ext cx="51847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9" name="Prostokąt 3"/>
          <p:cNvSpPr>
            <a:spLocks noChangeArrowheads="1"/>
          </p:cNvSpPr>
          <p:nvPr/>
        </p:nvSpPr>
        <p:spPr bwMode="auto">
          <a:xfrm>
            <a:off x="395288" y="898525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94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94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946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95288" y="1520825"/>
            <a:ext cx="8497887" cy="3249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pl-PL" altLang="pl-PL" b="1" dirty="0">
                <a:latin typeface="Calibri"/>
                <a:cs typeface="Arial" charset="0"/>
              </a:rPr>
              <a:t>Gdzie organizuje się wczesne wspomaganie rozwoju dziecka?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Zespoły wczesnego wspomagania rozwoju: rozwoju dziecka mogą być tworzone </a:t>
            </a:r>
            <a:r>
              <a:rPr lang="pl-PL" altLang="pl-PL" b="1" dirty="0">
                <a:solidFill>
                  <a:srgbClr val="000099"/>
                </a:solidFill>
                <a:latin typeface="Calibri"/>
                <a:cs typeface="Arial" charset="0"/>
              </a:rPr>
              <a:t/>
            </a:r>
            <a:br>
              <a:rPr lang="pl-PL" altLang="pl-PL" b="1" dirty="0">
                <a:solidFill>
                  <a:srgbClr val="000099"/>
                </a:solidFill>
                <a:latin typeface="Calibri"/>
                <a:cs typeface="Arial" charset="0"/>
              </a:rPr>
            </a:b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w publicznych i niepublicznych </a:t>
            </a: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:</a:t>
            </a:r>
          </a:p>
          <a:p>
            <a:pPr marL="400050" lvl="1" algn="just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przedszkolach i szkołach podstawowych, w tym specjalnych,</a:t>
            </a:r>
          </a:p>
          <a:p>
            <a:pPr marL="400050" lvl="1" algn="just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w innych formach wychowania przedszkolnego, </a:t>
            </a:r>
          </a:p>
          <a:p>
            <a:pPr marL="400050" lvl="1" algn="just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w ośrodkach: specjalnych ośrodkach szkolno-wychowawczych, specjalnych ośrodkach wychowawczych, ośrodkach rewalidacyjno-wychowawczych,</a:t>
            </a:r>
          </a:p>
          <a:p>
            <a:pPr marL="400050" lvl="1" algn="just" eaLnBrk="1" hangingPunct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w poradniach psychologiczno-pedagogicznych, w tym poradniach specjalistycznych.</a:t>
            </a:r>
          </a:p>
          <a:p>
            <a:pPr marL="400050" lvl="1" algn="just"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prstClr val="black"/>
                </a:solidFill>
                <a:latin typeface="Calibri"/>
                <a:cs typeface="Arial" charset="0"/>
              </a:rPr>
              <a:t>						</a:t>
            </a:r>
          </a:p>
          <a:p>
            <a:pPr marL="400050" lvl="1" algn="just" eaLnBrk="1" hangingPunct="1">
              <a:spcBef>
                <a:spcPct val="20000"/>
              </a:spcBef>
              <a:defRPr/>
            </a:pPr>
            <a:r>
              <a:rPr lang="pl-PL" altLang="pl-PL" sz="1600" b="1" dirty="0">
                <a:solidFill>
                  <a:srgbClr val="EC4E7F"/>
                </a:solidFill>
                <a:latin typeface="Calibri"/>
                <a:cs typeface="Arial" charset="0"/>
              </a:rPr>
              <a:t>Art. 127 ust. 5 Pr. oś.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048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048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048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36613"/>
            <a:ext cx="67516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8" name="Prostokąt 3"/>
          <p:cNvSpPr>
            <a:spLocks noChangeArrowheads="1"/>
          </p:cNvSpPr>
          <p:nvPr/>
        </p:nvSpPr>
        <p:spPr bwMode="auto">
          <a:xfrm>
            <a:off x="746125" y="1389063"/>
            <a:ext cx="7920038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Wczesnym wspomaganiem obejmuje się dzieci od  chwili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wykrycia  niepełnosprawności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do  podjęcia nauki w  szkole. </a:t>
            </a:r>
          </a:p>
          <a:p>
            <a:pPr algn="just" eaLnBrk="1" hangingPunct="1"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Prowadzone  jest bezpośrednio z  dzieckiem   i  jego  rodziną.</a:t>
            </a:r>
          </a:p>
          <a:p>
            <a:pPr lvl="1" algn="just" eaLnBrk="1" hangingPunct="1"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Calibri" panose="020F0502020204030204" pitchFamily="34" charset="0"/>
              </a:rPr>
              <a:t>						</a:t>
            </a:r>
            <a:r>
              <a:rPr lang="pl-PL" altLang="pl-PL" sz="1600" b="1">
                <a:solidFill>
                  <a:srgbClr val="EC4E7F"/>
                </a:solidFill>
                <a:latin typeface="Calibri" panose="020F0502020204030204" pitchFamily="34" charset="0"/>
              </a:rPr>
              <a:t>Art. 127 ust. 5 Pr. oś.</a:t>
            </a:r>
          </a:p>
          <a:p>
            <a:pPr lvl="1" algn="just" eaLnBrk="1" hangingPunct="1">
              <a:buFontTx/>
              <a:buNone/>
            </a:pPr>
            <a:r>
              <a:rPr lang="pl-PL" altLang="pl-PL" sz="1400" b="1">
                <a:latin typeface="Calibri" panose="020F0502020204030204" pitchFamily="34" charset="0"/>
              </a:rPr>
              <a:t>Od chwili wykrycia </a:t>
            </a:r>
          </a:p>
          <a:p>
            <a:pPr lvl="1" algn="just" eaLnBrk="1" hangingPunct="1">
              <a:buFontTx/>
              <a:buNone/>
            </a:pPr>
            <a:r>
              <a:rPr lang="pl-PL" altLang="pl-PL" sz="1400" b="1">
                <a:latin typeface="Calibri" panose="020F0502020204030204" pitchFamily="34" charset="0"/>
              </a:rPr>
              <a:t>niepełnosprawności</a:t>
            </a:r>
          </a:p>
          <a:p>
            <a:pPr lvl="1"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Calibri" panose="020F0502020204030204" pitchFamily="34" charset="0"/>
              </a:rPr>
              <a:t>					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Do czasu rozpoczęcia nauki w szkole</a:t>
            </a:r>
          </a:p>
        </p:txBody>
      </p:sp>
      <p:sp>
        <p:nvSpPr>
          <p:cNvPr id="9" name="Elipsa 8">
            <a:extLst>
              <a:ext uri="{FF2B5EF4-FFF2-40B4-BE49-F238E27FC236}"/>
            </a:extLst>
          </p:cNvPr>
          <p:cNvSpPr/>
          <p:nvPr/>
        </p:nvSpPr>
        <p:spPr>
          <a:xfrm>
            <a:off x="684213" y="3187700"/>
            <a:ext cx="2305050" cy="7191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chemeClr val="bg1">
                  <a:lumMod val="8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10" name="Elipsa 9">
            <a:extLst>
              <a:ext uri="{FF2B5EF4-FFF2-40B4-BE49-F238E27FC236}"/>
            </a:extLst>
          </p:cNvPr>
          <p:cNvSpPr/>
          <p:nvPr/>
        </p:nvSpPr>
        <p:spPr>
          <a:xfrm>
            <a:off x="2843213" y="3713163"/>
            <a:ext cx="2592387" cy="885825"/>
          </a:xfrm>
          <a:prstGeom prst="ellipse">
            <a:avLst/>
          </a:prstGeom>
          <a:solidFill>
            <a:srgbClr val="EC4E7F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white"/>
                </a:solidFill>
                <a:latin typeface="Calibri"/>
                <a:cs typeface="+mn-cs"/>
              </a:rPr>
              <a:t>Wychowanie przedszkolne</a:t>
            </a:r>
          </a:p>
        </p:txBody>
      </p:sp>
      <p:sp>
        <p:nvSpPr>
          <p:cNvPr id="11" name="Elipsa 10">
            <a:extLst>
              <a:ext uri="{FF2B5EF4-FFF2-40B4-BE49-F238E27FC236}"/>
            </a:extLst>
          </p:cNvPr>
          <p:cNvSpPr/>
          <p:nvPr/>
        </p:nvSpPr>
        <p:spPr>
          <a:xfrm>
            <a:off x="5580063" y="4113213"/>
            <a:ext cx="2563812" cy="9540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15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15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84213" y="1028700"/>
            <a:ext cx="8205787" cy="2603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Times New Roman" panose="02020603050405020304" pitchFamily="18" charset="0"/>
              </a:rPr>
              <a:t>Interpretacja zapisu – od chwili wykrycia niepełnosprawności</a:t>
            </a: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20750" y="1916113"/>
            <a:ext cx="748665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Dwie definicje niepełnosprawności WHO (Światowej Organizacji Zdrowia</a:t>
            </a:r>
            <a:r>
              <a:rPr lang="pl-PL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Niesprawność (</a:t>
            </a:r>
            <a:r>
              <a:rPr lang="pl-PL" b="1" dirty="0" err="1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impariment</a:t>
            </a:r>
            <a:r>
              <a:rPr lang="pl-PL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)- </a:t>
            </a:r>
            <a:r>
              <a:rPr lang="pl-PL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każda utrata sprawności lub nieprawidłowość </a:t>
            </a:r>
            <a:br>
              <a:rPr lang="pl-PL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w budowie czy funkcjonowaniu organizmu pod względem psychicznym, psychofizycznym lub anatomicznym;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Niepełnosprawność (</a:t>
            </a:r>
            <a:r>
              <a:rPr lang="pl-PL" b="1" dirty="0" err="1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disability</a:t>
            </a:r>
            <a:r>
              <a:rPr lang="pl-PL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)</a:t>
            </a:r>
            <a:r>
              <a:rPr lang="pl-PL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- </a:t>
            </a:r>
            <a:r>
              <a:rPr lang="pl-PL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każde ograniczenie bądź niemożność (wynikająca z niesprawności) prowadzenia aktywnego życia w sposób lub w zakresie uznawanym za typowe dla człowieka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Kto może organizować wczesne wspomaganie rozwoju dziecka?</a:t>
            </a:r>
          </a:p>
          <a:p>
            <a:pPr algn="just" eaLnBrk="1" hangingPunct="1"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	Mogą je organizować dyrektorzy publicznych i niepublicznych :</a:t>
            </a:r>
          </a:p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przedszkoli i szkół podstawowych , w tym specjalnych,</a:t>
            </a:r>
          </a:p>
          <a:p>
            <a:pPr eaLnBrk="1" hangingPunct="1"/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ośrodków: sosw, sow, orew, 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poradni psychologiczno – pedagogicznych, w tym specjalistycznych</a:t>
            </a:r>
          </a:p>
          <a:p>
            <a:pPr algn="just" eaLnBrk="1" hangingPunct="1"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	w porozumieniu z organami prowadzącymi.</a:t>
            </a:r>
          </a:p>
          <a:p>
            <a:pPr lvl="1" algn="just" eaLnBrk="1" hangingPunct="1"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Calibri" panose="020F0502020204030204" pitchFamily="34" charset="0"/>
              </a:rPr>
              <a:t>							</a:t>
            </a: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Art. 127 ust. 6 Pr. oś.</a:t>
            </a:r>
          </a:p>
        </p:txBody>
      </p:sp>
      <p:sp>
        <p:nvSpPr>
          <p:cNvPr id="225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25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253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Prostokąt 3"/>
          <p:cNvSpPr>
            <a:spLocks noChangeArrowheads="1"/>
          </p:cNvSpPr>
          <p:nvPr/>
        </p:nvSpPr>
        <p:spPr bwMode="auto">
          <a:xfrm>
            <a:off x="374650" y="1020763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pl-PL" altLang="pl-PL" sz="1800"/>
              <a:t>		</a:t>
            </a:r>
            <a:r>
              <a:rPr lang="pl-PL" altLang="pl-PL" sz="1800">
                <a:latin typeface="Calibri" panose="020F0502020204030204" pitchFamily="34" charset="0"/>
              </a:rPr>
              <a:t>Jakie mamy oczekiwania?</a:t>
            </a:r>
          </a:p>
        </p:txBody>
      </p:sp>
      <p:sp>
        <p:nvSpPr>
          <p:cNvPr id="41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1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103" name="Prostokąt 2"/>
          <p:cNvSpPr>
            <a:spLocks noChangeArrowheads="1"/>
          </p:cNvSpPr>
          <p:nvPr/>
        </p:nvSpPr>
        <p:spPr bwMode="auto">
          <a:xfrm>
            <a:off x="755650" y="2274888"/>
            <a:ext cx="7129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104" name="Prostokąt 3"/>
          <p:cNvSpPr>
            <a:spLocks noChangeArrowheads="1"/>
          </p:cNvSpPr>
          <p:nvPr/>
        </p:nvSpPr>
        <p:spPr bwMode="auto">
          <a:xfrm>
            <a:off x="539750" y="1812925"/>
            <a:ext cx="76327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w zakresie wiedzy dotyczącej : </a:t>
            </a:r>
          </a:p>
          <a:p>
            <a:pPr eaLnBrk="1" hangingPunct="1">
              <a:buFontTx/>
              <a:buNone/>
            </a:pP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pomocy psychologiczno-pedagogicznej - PPP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kształcenia specjalnego - KS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wczesnego wspomagania rozwoju - WWR</a:t>
            </a:r>
          </a:p>
        </p:txBody>
      </p:sp>
      <p:graphicFrame>
        <p:nvGraphicFramePr>
          <p:cNvPr id="9" name="Diagram 8">
            <a:extLst>
              <a:ext uri="{FF2B5EF4-FFF2-40B4-BE49-F238E27FC236}"/>
            </a:extLst>
          </p:cNvPr>
          <p:cNvGraphicFramePr/>
          <p:nvPr/>
        </p:nvGraphicFramePr>
        <p:xfrm>
          <a:off x="5364088" y="1844824"/>
          <a:ext cx="20162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5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35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355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611188" y="1452563"/>
            <a:ext cx="7921625" cy="3360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     Wczesne wspomaganie rozwoju dziecka organizuje się w jednym podmiocie, </a:t>
            </a:r>
            <a:br>
              <a:rPr lang="pl-PL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z wymienionych w ustawie, który ma możliwość realizacji wskazań zawartych </a:t>
            </a:r>
            <a:br>
              <a:rPr lang="pl-PL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w opinii, o której mowa w art. 127 ust. 10 ustawy Prawo oświatowe. </a:t>
            </a:r>
          </a:p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						</a:t>
            </a: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Art. 127 ust. 8 Pr. oś.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</a:t>
            </a: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Na wniosek podmiotu organizującego wczesne wspomaganie rozwoju danego dziecka, na podstawie opinii, o której mowa w ust. 10, organ lub osoba prowadząca ten podmiot może zawierać porozumienia z innymi organami lub osobami prowadzącymi podmioty, o których mowa w ust. 5, w celu realizacji części wskazań zawartych w tej opinii. </a:t>
            </a:r>
            <a:endParaRPr lang="pl-PL" altLang="pl-PL" b="1" dirty="0">
              <a:solidFill>
                <a:srgbClr val="FF0000"/>
              </a:solidFill>
              <a:latin typeface="Calibri"/>
              <a:cs typeface="Arial" charset="0"/>
            </a:endParaRPr>
          </a:p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						</a:t>
            </a: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Art. 127 ust. 9 Pr. oś.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9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45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45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611188" y="1452563"/>
            <a:ext cx="7921625" cy="3629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Porozumienie określa w szczególności:</a:t>
            </a: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1) liczbę godzin zajęć w ramach wczesnego wspomagania rozwoju, którymi obejmowane jest dane dziecko w podmiotach, o których mowa w ust. 5, zawierających porozumienie, z uwzględnieniem liczby godzin określonej w przepisach wydanych na podstawie ust. 19 pkt 1 (rozporządzeniu w sprawie wczesnego wspomagania rozwoju);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7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2) podmiot zobowiązany do przekazywania danych o zajęciach w ramach wczesnego wspomagania, organizowanych dla tego dziecka, zgodnie z przepisami o systemie informacji oświatowej;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700" b="1" dirty="0">
                <a:solidFill>
                  <a:srgbClr val="FF0000"/>
                </a:solidFill>
                <a:latin typeface="Calibri"/>
                <a:cs typeface="Arial" charset="0"/>
              </a:rPr>
              <a:t>	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3) sposób rozliczeń między podmiotami, o których mowa w ust. 5, zawierającymi porozumienie. </a:t>
            </a:r>
            <a:r>
              <a:rPr lang="pl-PL" altLang="pl-PL" sz="1700" b="1" dirty="0">
                <a:solidFill>
                  <a:srgbClr val="FF0000"/>
                </a:solidFill>
                <a:latin typeface="Calibri"/>
                <a:cs typeface="Arial" charset="0"/>
              </a:rPr>
              <a:t>			</a:t>
            </a:r>
          </a:p>
          <a:p>
            <a:pPr marL="342900" lvl="1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						</a:t>
            </a: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Art. 127 ust. 9 Pr. oś.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56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560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Prostokąt 3"/>
          <p:cNvSpPr>
            <a:spLocks noChangeArrowheads="1"/>
          </p:cNvSpPr>
          <p:nvPr/>
        </p:nvSpPr>
        <p:spPr bwMode="auto">
          <a:xfrm>
            <a:off x="611188" y="1452563"/>
            <a:ext cx="792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539750" y="1339850"/>
            <a:ext cx="8064500" cy="3009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400" b="1" dirty="0">
              <a:solidFill>
                <a:srgbClr val="000099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EC4E7F"/>
                </a:solidFill>
                <a:latin typeface="Calibri"/>
                <a:cs typeface="+mn-cs"/>
              </a:rPr>
              <a:t>Możliwość dowożenia dziecka.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	Gmina może </a:t>
            </a: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zorganizować bezpłatne dowożenie dziecka objętego wczesnym wspomaganiem rozwoju i jego opiekuna z miejsca zamieszkania dziecka do szkoły lub placówki, w której to wspomaganie jest prowadzone, a w razie potrzeby także bezpłatną opiekę nad dzieckiem w czasie dowożenia</a:t>
            </a: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			</a:t>
            </a:r>
          </a:p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FF0000"/>
                </a:solidFill>
                <a:latin typeface="Calibri"/>
                <a:cs typeface="Arial" charset="0"/>
              </a:rPr>
              <a:t>							</a:t>
            </a:r>
            <a:r>
              <a:rPr lang="pl-PL" altLang="pl-PL" b="1" dirty="0">
                <a:solidFill>
                  <a:srgbClr val="EC4E7F"/>
                </a:solidFill>
                <a:latin typeface="Calibri"/>
                <a:cs typeface="Arial" charset="0"/>
              </a:rPr>
              <a:t>Art. 127 ust. 7 Pr. oś.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66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6630" name="Prostokąt 8"/>
          <p:cNvSpPr>
            <a:spLocks noChangeArrowheads="1"/>
          </p:cNvSpPr>
          <p:nvPr/>
        </p:nvSpPr>
        <p:spPr bwMode="auto">
          <a:xfrm>
            <a:off x="666750" y="1385888"/>
            <a:ext cx="7920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1195388"/>
            <a:ext cx="63373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2" name="Prostokąt 3"/>
          <p:cNvSpPr>
            <a:spLocks noChangeArrowheads="1"/>
          </p:cNvSpPr>
          <p:nvPr/>
        </p:nvSpPr>
        <p:spPr bwMode="auto">
          <a:xfrm>
            <a:off x="676275" y="2300288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400" b="1">
                <a:solidFill>
                  <a:srgbClr val="EC4E7F"/>
                </a:solidFill>
                <a:latin typeface="Calibri" panose="020F0502020204030204" pitchFamily="34" charset="0"/>
              </a:rPr>
              <a:t>Rozporządzenie Ministra Edukacji narodowej z dnia 24 sierpnia 2017 r. w sprawie organizowania wczesnego wspomagania rozwoju dzieci (Dz. U. z 2017 r., poz. 1635).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76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765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611188" y="1452563"/>
            <a:ext cx="79216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  <a:endParaRPr lang="pl-PL" altLang="pl-PL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571500" y="1636713"/>
            <a:ext cx="8064500" cy="370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700" b="1" dirty="0">
                <a:solidFill>
                  <a:srgbClr val="EC4E7F"/>
                </a:solidFill>
                <a:latin typeface="Calibri"/>
                <a:cs typeface="+mn-cs"/>
              </a:rPr>
              <a:t>Jakie warunki musi spełniać organizator wczesnego wspomagania rozwoju?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sz="1700" b="1" dirty="0">
              <a:solidFill>
                <a:srgbClr val="000099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	Wczesne wspomaganie może być organizowane w podmiotach, o których mowa </a:t>
            </a:r>
            <a:b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w art. 127 ust. 5 ustawy z dnia 14 grudnia 2016 r. – Prawo oświatowe, zwanej dalej „ustawą”, jeżeli: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1) zatrudniają one kadrę posiadającą kwalifikacje do prowadzenia zajęć </a:t>
            </a:r>
            <a:b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w ramach wczesnego wspomagania, określone w przepisach wydanych na podstawie art. 9 ust. 2 ustawy z dnia 26 stycznia 1982 r. – Karta Nauczyciela (Dz. U. z 2017 r. poz. 1189), oraz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2) dysponują pomieszczeniami do prowadzenia zajęć w ramach wczesnego wspomagania indywidualnie i w grupie, zgodnie z § 6 ust. 4 i 5, wyposażonymi w sprzęt specjalistyczny </a:t>
            </a:r>
            <a:b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i środki dydaktyczne, odpowiednie do potrzeb rozwojowych i edukacyjnych oraz możliwości psychofizycznych dziecka.</a:t>
            </a:r>
            <a:r>
              <a:rPr lang="pl-PL" sz="1700" b="1" dirty="0">
                <a:solidFill>
                  <a:srgbClr val="FF0000"/>
                </a:solidFill>
                <a:latin typeface="Calibri"/>
                <a:cs typeface="+mn-cs"/>
              </a:rPr>
              <a:t>						           					</a:t>
            </a:r>
            <a:r>
              <a:rPr lang="pl-PL" sz="1700" b="1" dirty="0">
                <a:solidFill>
                  <a:srgbClr val="EC4E7F"/>
                </a:solidFill>
                <a:latin typeface="Calibri"/>
                <a:cs typeface="+mn-cs"/>
              </a:rPr>
              <a:t>§ 2 rozporządzenia</a:t>
            </a:r>
            <a:r>
              <a:rPr lang="pl-PL" altLang="pl-PL" sz="1700" b="1" dirty="0">
                <a:solidFill>
                  <a:srgbClr val="000099"/>
                </a:solidFill>
                <a:latin typeface="Calibri"/>
                <a:cs typeface="+mn-cs"/>
              </a:rPr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5" name="Prostokąt 3"/>
          <p:cNvSpPr>
            <a:spLocks noChangeArrowheads="1"/>
          </p:cNvSpPr>
          <p:nvPr/>
        </p:nvSpPr>
        <p:spPr bwMode="auto">
          <a:xfrm>
            <a:off x="395288" y="1781175"/>
            <a:ext cx="820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86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86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042988" y="828675"/>
            <a:ext cx="63373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611188" y="1452563"/>
            <a:ext cx="79216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      </a:t>
            </a:r>
            <a:endParaRPr lang="pl-PL" altLang="pl-PL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719138" y="1593850"/>
            <a:ext cx="7416800" cy="2381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srgbClr val="EC4E7F"/>
                </a:solidFill>
                <a:latin typeface="Calibri"/>
                <a:cs typeface="+mn-cs"/>
              </a:rPr>
              <a:t>Dom rodzinny dziecka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  <a:t>     Zajęcia w ramach wczesnego wspomagania, </a:t>
            </a:r>
            <a:b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  <a:t>w   szczególności   z   dziećmi,   które   nie   ukończyły  </a:t>
            </a:r>
            <a:b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  <a:t>3  roku życia) mogą   być  prowadzone także  w  domu rodzinnym</a:t>
            </a:r>
            <a:r>
              <a:rPr lang="pl-PL" sz="2400" b="1" dirty="0">
                <a:solidFill>
                  <a:srgbClr val="FF0000"/>
                </a:solidFill>
                <a:latin typeface="Calibri"/>
                <a:cs typeface="+mn-cs"/>
              </a:rPr>
              <a:t>						        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0000"/>
                </a:solidFill>
                <a:latin typeface="Calibri"/>
                <a:cs typeface="+mn-cs"/>
              </a:rPr>
              <a:t>					</a:t>
            </a:r>
            <a:r>
              <a:rPr lang="pl-PL" sz="2400" b="1" dirty="0">
                <a:solidFill>
                  <a:srgbClr val="EC4E7F"/>
                </a:solidFill>
                <a:latin typeface="Calibri"/>
                <a:cs typeface="+mn-cs"/>
              </a:rPr>
              <a:t>§ 7 ust. 1 rozporządzenia</a:t>
            </a:r>
            <a:endParaRPr lang="pl-PL" altLang="pl-PL" sz="2400" dirty="0">
              <a:solidFill>
                <a:srgbClr val="EC4E7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9700" name="Prostokąt 5"/>
          <p:cNvSpPr>
            <a:spLocks noChangeArrowheads="1"/>
          </p:cNvSpPr>
          <p:nvPr/>
        </p:nvSpPr>
        <p:spPr bwMode="auto">
          <a:xfrm>
            <a:off x="20637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297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97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71550" y="1157288"/>
            <a:ext cx="68230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cs typeface="Arial"/>
              </a:rPr>
              <a:t>Wczesne wspomaganie rozwoju dziecka</a:t>
            </a:r>
            <a:endParaRPr lang="pl-PL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4" name="Prostokąt 4"/>
          <p:cNvSpPr>
            <a:spLocks noChangeArrowheads="1"/>
          </p:cNvSpPr>
          <p:nvPr/>
        </p:nvSpPr>
        <p:spPr bwMode="auto">
          <a:xfrm>
            <a:off x="539750" y="1774825"/>
            <a:ext cx="78486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l-PL" altLang="pl-PL" sz="1400" b="1">
                <a:latin typeface="Calibri" panose="020F0502020204030204" pitchFamily="34" charset="0"/>
              </a:rPr>
              <a:t>Kto wskazuje miejsce prowadzenia wczesnego wspomagania?</a:t>
            </a:r>
            <a:r>
              <a:rPr lang="pl-PL" altLang="pl-PL" sz="1400"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	Miejsce  prowadzenia  wczesnego wspomagania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wskazuje dyrektor 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odpowiednio przedszkola, szkoły, ośrodka lub poradni lub osoba kierująca inną formą wychowania przedszkolnego w  uzgodnieniu z  rodzicami dziecka.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 						</a:t>
            </a:r>
            <a:r>
              <a:rPr lang="pl-PL" altLang="pl-PL" sz="1400">
                <a:solidFill>
                  <a:srgbClr val="EC4E7F"/>
                </a:solidFill>
                <a:latin typeface="Calibri" panose="020F0502020204030204" pitchFamily="34" charset="0"/>
              </a:rPr>
              <a:t>         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 § 7 ust. 2 rozporządzenia</a:t>
            </a:r>
            <a:endParaRPr lang="pl-PL" altLang="pl-PL" sz="1400">
              <a:solidFill>
                <a:srgbClr val="EC4E7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1400" b="1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400" b="1">
                <a:latin typeface="Calibri" panose="020F0502020204030204" pitchFamily="34" charset="0"/>
              </a:rPr>
              <a:t>Kto prowadzi wczesne wspomaganie rozwoju dziecka?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	Dyrektor  odpowiednio  przedszkola,  szkoły,  ośrodka, poradni lub osoba kierująca inną formą wychowania przedszkolnego  powołuje 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zespół wczesnego  wspomagania  rozwoju  dziecka.</a:t>
            </a:r>
            <a:r>
              <a:rPr lang="pl-PL" altLang="pl-PL" sz="1400" b="1">
                <a:solidFill>
                  <a:srgbClr val="FF0000"/>
                </a:solidFill>
                <a:latin typeface="Calibri" panose="020F0502020204030204" pitchFamily="34" charset="0"/>
              </a:rPr>
              <a:t>				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Calibri" panose="020F0502020204030204" pitchFamily="34" charset="0"/>
              </a:rPr>
              <a:t>						          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§ 3 ust. 1 rozporządzenia</a:t>
            </a:r>
            <a:endParaRPr lang="pl-PL" altLang="pl-PL" sz="1400">
              <a:solidFill>
                <a:srgbClr val="EC4E7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07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07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07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71550" y="1157288"/>
            <a:ext cx="68230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cs typeface="Arial"/>
              </a:rPr>
              <a:t>Wczesne wspomaganie rozwoju dziecka</a:t>
            </a:r>
            <a:endParaRPr lang="pl-PL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611560" y="1676400"/>
            <a:ext cx="799269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kern="0" dirty="0">
                <a:latin typeface="Arial" charset="0"/>
                <a:cs typeface="Arial" charset="0"/>
              </a:rPr>
              <a:t>Kto wchodzi w skład zespołu?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W skład zespołu wchodzą </a:t>
            </a:r>
            <a: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osoby  posiadające przygotowanie  do pracy  </a:t>
            </a:r>
            <a:b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z  małymi    dziećmi o  zaburzonym  rozwoju psychoruchowym: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pedagog  </a:t>
            </a:r>
            <a: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posiadający kwalifikacje odpowiednie  do  rodzaju  niepełnosprawności dziecka </a:t>
            </a:r>
            <a:r>
              <a:rPr lang="pl-PL" altLang="pl-PL" strike="sngStrike" kern="0" dirty="0">
                <a:solidFill>
                  <a:prstClr val="black"/>
                </a:solidFill>
                <a:latin typeface="Arial" charset="0"/>
                <a:cs typeface="Arial" charset="0"/>
              </a:rPr>
              <a:t>(w  szczególności  </a:t>
            </a:r>
            <a:r>
              <a:rPr lang="pl-PL" altLang="pl-PL" strike="sngStrike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oligofrenopedagog</a:t>
            </a:r>
            <a:r>
              <a:rPr lang="pl-PL" altLang="pl-PL" strike="sngStrike" kern="0" dirty="0">
                <a:solidFill>
                  <a:prstClr val="black"/>
                </a:solidFill>
                <a:latin typeface="Arial" charset="0"/>
                <a:cs typeface="Arial" charset="0"/>
              </a:rPr>
              <a:t>,  </a:t>
            </a:r>
            <a:r>
              <a:rPr lang="pl-PL" altLang="pl-PL" strike="sngStrike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surdopedagog</a:t>
            </a:r>
            <a:r>
              <a:rPr lang="pl-PL" altLang="pl-PL" strike="sngStrike" kern="0" dirty="0">
                <a:solidFill>
                  <a:prstClr val="black"/>
                </a:solidFill>
                <a:latin typeface="Arial" charset="0"/>
                <a:cs typeface="Arial" charset="0"/>
              </a:rPr>
              <a:t>,  </a:t>
            </a:r>
            <a:r>
              <a:rPr lang="pl-PL" altLang="pl-PL" strike="sngStrike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tyflopedagog</a:t>
            </a:r>
            <a:r>
              <a:rPr lang="pl-PL" altLang="pl-PL" strike="sngStrike" kern="0" dirty="0">
                <a:solidFill>
                  <a:prstClr val="black"/>
                </a:solidFill>
                <a:latin typeface="Arial" charset="0"/>
                <a:cs typeface="Arial" charset="0"/>
              </a:rPr>
              <a:t>),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psycholog,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 logopeda,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W skład zespołu, w zależności od potrzeb dziecka </a:t>
            </a:r>
            <a:b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pl-PL" altLang="pl-PL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i jego rodziny, mogą wchodzić też inni specjaliści. </a:t>
            </a:r>
            <a:r>
              <a:rPr lang="pl-PL" b="1" kern="0" dirty="0">
                <a:solidFill>
                  <a:srgbClr val="FF0000"/>
                </a:solidFill>
                <a:latin typeface="Calibri"/>
                <a:cs typeface="+mn-cs"/>
              </a:rPr>
              <a:t>					       										</a:t>
            </a:r>
            <a:r>
              <a:rPr lang="pl-PL" b="1" kern="0" dirty="0">
                <a:solidFill>
                  <a:srgbClr val="EC4E7F"/>
                </a:solidFill>
                <a:latin typeface="Calibri"/>
                <a:cs typeface="+mn-cs"/>
              </a:rPr>
              <a:t>§ 3 ust. 2 i 3 rozporządzenia</a:t>
            </a:r>
            <a:endParaRPr lang="pl-PL" altLang="pl-PL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400" b="1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r>
              <a:rPr lang="pl-PL" altLang="pl-PL" sz="2400" b="1"/>
              <a:t>Jakie są zadania zespołu?</a:t>
            </a:r>
          </a:p>
          <a:p>
            <a:pPr algn="just" eaLnBrk="1" hangingPunct="1">
              <a:buFontTx/>
              <a:buNone/>
            </a:pPr>
            <a:endParaRPr lang="pl-PL" altLang="pl-PL" sz="1900" b="1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pl-PL" altLang="pl-PL" sz="1900" b="1">
                <a:solidFill>
                  <a:srgbClr val="000000"/>
                </a:solidFill>
              </a:rPr>
              <a:t>Do zadań zespołu należy w szczególności:</a:t>
            </a:r>
          </a:p>
          <a:p>
            <a:pPr algn="just" eaLnBrk="1" hangingPunct="1">
              <a:buFontTx/>
              <a:buAutoNum type="arabicParenR"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ustalenie, na podstawie diagnozy poziomu funkcjonowania dziecka zawartej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opinii o potrzebie wczesnego wspomagania rozwoju dziecka, kierunków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i harmonogramu działań podejmowanych w zakresie wczesnego wspomagania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i wsparcia rodziny dziecka, uwzględniających rozwijanie aktywności i uczestnictwa dziecka w życiu społecznym oraz eliminowanie barier i ograniczeń w środowisku utrudniających jego funkcjonowanie;</a:t>
            </a:r>
            <a:endParaRPr lang="pl-PL" altLang="pl-PL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Calibri" panose="020F0502020204030204" pitchFamily="34" charset="0"/>
              </a:rPr>
              <a:t>						</a:t>
            </a:r>
            <a:r>
              <a:rPr lang="pl-PL" altLang="pl-PL" sz="1800" b="1">
                <a:solidFill>
                  <a:srgbClr val="EC4E7F"/>
                </a:solidFill>
                <a:latin typeface="Calibri" panose="020F0502020204030204" pitchFamily="34" charset="0"/>
              </a:rPr>
              <a:t>§ 3 ust. 4 rozporządzenia</a:t>
            </a:r>
          </a:p>
        </p:txBody>
      </p:sp>
      <p:sp>
        <p:nvSpPr>
          <p:cNvPr id="3174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17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1750" name="Prostokąt 8"/>
          <p:cNvSpPr>
            <a:spLocks noChangeArrowheads="1"/>
          </p:cNvSpPr>
          <p:nvPr/>
        </p:nvSpPr>
        <p:spPr bwMode="auto">
          <a:xfrm>
            <a:off x="746125" y="1158875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00113" y="866775"/>
            <a:ext cx="77041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Zespół wczesnego wspomagania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771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2772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2773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00113" y="866775"/>
            <a:ext cx="77041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Zespół wczesnego wspomagania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1008063" y="1328738"/>
            <a:ext cx="7488237" cy="391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2) </a:t>
            </a:r>
            <a:r>
              <a:rPr lang="pl-PL" b="1" u="sng" dirty="0">
                <a:solidFill>
                  <a:prstClr val="black"/>
                </a:solidFill>
                <a:latin typeface="Calibri"/>
                <a:cs typeface="+mn-cs"/>
              </a:rPr>
              <a:t>nawiązanie współpracy z: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a) przedszkolem, inną formą wychowania przedszkolnego, oddziałem przedszkolnym w szkole podstawowej, do którego uczęszcza dziecko, lub innymi podmiotami, w których dziecko jest objęte oddziaływaniami terapeutycznymi, w celu zapewnienia spójności wszystkich oddziaływań wspomagających rozwój dziecka,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b) </a:t>
            </a:r>
            <a:r>
              <a:rPr lang="pl-PL" b="1" u="sng" dirty="0">
                <a:solidFill>
                  <a:prstClr val="black"/>
                </a:solidFill>
                <a:latin typeface="Calibri"/>
                <a:cs typeface="+mn-cs"/>
              </a:rPr>
              <a:t>podmiotem leczniczym </a:t>
            </a: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w celu zdiagnozowania potrzeb dziecka wynikających z jego niepełnosprawności, zapewnienia mu wsparcia medyczno-rehabilitacyjnego i zalecanych wyrobów medycznych oraz porad i konsultacji dotyczących wspomagania rozwoju dziecka,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c) </a:t>
            </a:r>
            <a:r>
              <a:rPr lang="pl-PL" b="1" u="sng" dirty="0">
                <a:solidFill>
                  <a:prstClr val="black"/>
                </a:solidFill>
                <a:latin typeface="Calibri"/>
                <a:cs typeface="+mn-cs"/>
              </a:rPr>
              <a:t>ośrodkiem pomocy społecznej </a:t>
            </a: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w celu zapewnienia dziecku i jego rodzinie pomocy, stosownie do ich potrzeb;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latin typeface="Calibri"/>
                <a:cs typeface="+mn-cs"/>
              </a:rPr>
              <a:t>					</a:t>
            </a: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§ 3 ust. 4 rozporządzenia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068388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420688" y="1620838"/>
            <a:ext cx="83534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Ustawa z dnia 14 grudnia 2016r. Przepisy wprowadzające ustawę - Prawo oświatowe (Dz. U. z 2017r., poz. 60 z późn. zm.)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Ustawa z dnia 14 grudnia 2016r. Prawo oświatowe (Dz. U. z 2017r., poz. 59 z późn. zm.)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Ustawa z dnia 7 września 1991 r. o systemie oświaty (Dz. U. z 2017r., poz. 2198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z późn. zm.)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3 sierpnia 2017 r. w sprawie oceniania, klasyfikowania i promowania uczniów i słuchaczy w szkołach publicznych (Dz. U. z 2017 r., poz. 1534).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Ustawa z dnia 15 kwietnia 2011 r. o systemie informacji oświatowej (Dz. U. z 2016 r., poz. 1927 z późn.zm.) 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Ustawa z dnia 27 października 2017 r. o finansowaniu zadań oświatowych (Dz. U.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z 2017r., poz. 2203)</a:t>
            </a:r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5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3796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3797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900113" y="866775"/>
            <a:ext cx="77041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Zespół wczesnego wspomagania rozwoju dziecka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1008063" y="1328738"/>
            <a:ext cx="74882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465528" y="1411585"/>
            <a:ext cx="8028793" cy="33055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3) </a:t>
            </a:r>
            <a:r>
              <a:rPr lang="pl-PL" altLang="pl-PL" u="sng" kern="0" dirty="0">
                <a:solidFill>
                  <a:prstClr val="black"/>
                </a:solidFill>
                <a:latin typeface="Arial" charset="0"/>
                <a:cs typeface="Arial" charset="0"/>
              </a:rPr>
              <a:t>opracowanie i  realizowanie  z  dzieckiem i  jego  rodziną </a:t>
            </a:r>
            <a:r>
              <a:rPr lang="pl-PL" altLang="pl-PL" b="1" u="sng" kern="0" dirty="0">
                <a:solidFill>
                  <a:prstClr val="black"/>
                </a:solidFill>
                <a:latin typeface="Arial" charset="0"/>
                <a:cs typeface="Arial" charset="0"/>
              </a:rPr>
              <a:t>indywidualnego  programu wczesnego  wspomagania</a:t>
            </a:r>
            <a:r>
              <a:rPr lang="pl-PL" altLang="pl-PL" u="sng" kern="0" dirty="0">
                <a:solidFill>
                  <a:prstClr val="black"/>
                </a:solidFill>
                <a:latin typeface="Arial" charset="0"/>
                <a:cs typeface="Arial" charset="0"/>
              </a:rPr>
              <a:t>, z uwzględnieniem działań wspomagających  rodzinę dziecka w zakresie realizacji programu oraz koordynowania  działań </a:t>
            </a:r>
            <a:r>
              <a:rPr lang="pl-PL" altLang="pl-PL" u="sng" kern="0" dirty="0">
                <a:solidFill>
                  <a:srgbClr val="EC4E7F"/>
                </a:solidFill>
                <a:latin typeface="Arial" charset="0"/>
                <a:cs typeface="Arial" charset="0"/>
              </a:rPr>
              <a:t>osób</a:t>
            </a:r>
            <a:r>
              <a:rPr lang="pl-PL" altLang="pl-PL" u="sng" kern="0" dirty="0">
                <a:solidFill>
                  <a:prstClr val="black"/>
                </a:solidFill>
                <a:latin typeface="Arial" charset="0"/>
                <a:cs typeface="Arial" charset="0"/>
              </a:rPr>
              <a:t> prowadzących zajęcia  z  dzieckiem;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Arial" charset="0"/>
                <a:cs typeface="Arial" charset="0"/>
              </a:rPr>
              <a:t>4) </a:t>
            </a:r>
            <a:r>
              <a:rPr lang="pl-PL" kern="0" dirty="0">
                <a:solidFill>
                  <a:prstClr val="black"/>
                </a:solidFill>
                <a:latin typeface="Calibri"/>
                <a:cs typeface="+mn-cs"/>
              </a:rPr>
              <a:t>ocenianie postępów oraz trudności w funkcjonowaniu dziecka, </a:t>
            </a:r>
            <a:br>
              <a:rPr lang="pl-PL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kern="0" dirty="0">
                <a:solidFill>
                  <a:prstClr val="black"/>
                </a:solidFill>
                <a:latin typeface="Calibri"/>
                <a:cs typeface="+mn-cs"/>
              </a:rPr>
              <a:t>w tym identyfikowanie i eliminowanie barier i ograniczeń w środowisku utrudniających jego aktywność i uczestnictwo w życiu społecznym;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black"/>
                </a:solidFill>
                <a:latin typeface="Calibri"/>
                <a:cs typeface="+mn-cs"/>
              </a:rPr>
              <a:t>5) analizowanie skuteczności pomocy udzielanej dziecku i jego rodzinie, wprowadzanie zmian w programie, stosownie do potrzeb dziecka i jego rodziny, oraz planowanie dalszych działań w zakresie wczesnego wspomagania.</a:t>
            </a:r>
          </a:p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rgbClr val="EC4E7F"/>
                </a:solidFill>
                <a:latin typeface="Calibri"/>
                <a:cs typeface="+mn-cs"/>
              </a:rPr>
              <a:t>§ 3 ust. 4 rozporządzenia</a:t>
            </a:r>
            <a:endParaRPr lang="pl-PL" altLang="pl-PL" strike="sngStrike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9" name="Prostokąt 3"/>
          <p:cNvSpPr>
            <a:spLocks noChangeArrowheads="1"/>
          </p:cNvSpPr>
          <p:nvPr/>
        </p:nvSpPr>
        <p:spPr bwMode="auto">
          <a:xfrm>
            <a:off x="471488" y="78898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482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482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8438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47700" y="9731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4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79463" y="1806575"/>
            <a:ext cx="7632700" cy="337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latin typeface="Arial" charset="0"/>
                <a:cs typeface="Arial" charset="0"/>
              </a:rPr>
              <a:t>Koordynator pracy zespołu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1600" kern="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kern="0" dirty="0">
                <a:solidFill>
                  <a:prstClr val="black"/>
                </a:solidFill>
                <a:latin typeface="Arial" charset="0"/>
                <a:cs typeface="Arial" charset="0"/>
              </a:rPr>
              <a:t>Pracę zespołu koordynuje </a:t>
            </a:r>
            <a:r>
              <a:rPr lang="pl-PL" altLang="pl-PL" sz="1600" b="1" kern="0" dirty="0">
                <a:latin typeface="Arial" charset="0"/>
                <a:cs typeface="Arial" charset="0"/>
              </a:rPr>
              <a:t>dyrektor</a:t>
            </a:r>
            <a:r>
              <a:rPr lang="pl-PL" altLang="pl-PL" sz="1600" kern="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pl-PL" altLang="pl-PL" sz="1600" kern="0" dirty="0">
                <a:solidFill>
                  <a:prstClr val="black"/>
                </a:solidFill>
                <a:latin typeface="Arial" charset="0"/>
                <a:cs typeface="Arial" charset="0"/>
              </a:rPr>
              <a:t> odpowiednio przedszkola, szkoły, ośrodka, poradni lub osoba kierująca inną formą wychowania przedszkolnego </a:t>
            </a:r>
            <a:r>
              <a:rPr lang="pl-PL" altLang="pl-PL" sz="1600" b="1" kern="0" dirty="0">
                <a:latin typeface="Arial" charset="0"/>
                <a:cs typeface="Arial" charset="0"/>
              </a:rPr>
              <a:t>albo upoważniony przez  niego  nauczyciel.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srgbClr val="FF0000"/>
                </a:solidFill>
                <a:latin typeface="Calibri"/>
                <a:cs typeface="+mn-cs"/>
              </a:rPr>
              <a:t>						</a:t>
            </a:r>
            <a:r>
              <a:rPr lang="pl-PL" sz="1600" b="1" kern="0" dirty="0">
                <a:solidFill>
                  <a:srgbClr val="EC4E7F"/>
                </a:solidFill>
                <a:latin typeface="Calibri"/>
                <a:cs typeface="+mn-cs"/>
              </a:rPr>
              <a:t>     § 3 ust. 5 rozporządzenia</a:t>
            </a:r>
            <a:endParaRPr lang="pl-PL" altLang="pl-PL" sz="1600" b="1" kern="0" dirty="0">
              <a:solidFill>
                <a:srgbClr val="EC4E7F"/>
              </a:solidFill>
              <a:latin typeface="Calibri"/>
              <a:cs typeface="+mn-cs"/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1600" b="1" kern="0" dirty="0">
              <a:solidFill>
                <a:srgbClr val="000099"/>
              </a:solidFill>
              <a:latin typeface="Calibri"/>
              <a:cs typeface="+mn-cs"/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latin typeface="Calibri"/>
                <a:cs typeface="+mn-cs"/>
              </a:rPr>
              <a:t>Dokumentowanie działań: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kern="0" dirty="0">
                <a:solidFill>
                  <a:prstClr val="black"/>
                </a:solidFill>
                <a:latin typeface="Arial" charset="0"/>
                <a:cs typeface="Arial" charset="0"/>
              </a:rPr>
              <a:t>	Zespół szczegółowo dokumentuje  działania prowadzone  w ramach  programu wczesnego wspomagania.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sz="1600" b="1" kern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srgbClr val="FF0000"/>
                </a:solidFill>
                <a:latin typeface="Calibri"/>
                <a:cs typeface="+mn-cs"/>
              </a:rPr>
              <a:t>						</a:t>
            </a:r>
            <a:r>
              <a:rPr lang="pl-PL" sz="1600" b="1" kern="0" dirty="0">
                <a:solidFill>
                  <a:srgbClr val="EC4E7F"/>
                </a:solidFill>
                <a:latin typeface="Calibri"/>
                <a:cs typeface="+mn-cs"/>
              </a:rPr>
              <a:t>     § 4  rozporządzenia</a:t>
            </a:r>
            <a:endParaRPr lang="pl-PL" altLang="pl-PL" sz="1600" kern="0" dirty="0">
              <a:solidFill>
                <a:srgbClr val="EC4E7F"/>
              </a:solidFill>
              <a:latin typeface="Calibri"/>
              <a:cs typeface="+mn-cs"/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pl-PL" altLang="pl-PL" sz="2000" b="1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Prostokąt 3"/>
          <p:cNvSpPr>
            <a:spLocks noChangeArrowheads="1"/>
          </p:cNvSpPr>
          <p:nvPr/>
        </p:nvSpPr>
        <p:spPr bwMode="auto">
          <a:xfrm>
            <a:off x="471488" y="78898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584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58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8438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47700" y="973138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4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79463" y="1806575"/>
            <a:ext cx="7632700" cy="3538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libri"/>
                <a:cs typeface="+mn-cs"/>
              </a:rPr>
              <a:t>Zespół szczegółowo dokumentuje działania prowadzone w ramach programu, </a:t>
            </a:r>
            <a:br>
              <a:rPr lang="pl-PL" sz="1600" b="1" dirty="0">
                <a:latin typeface="Calibri"/>
                <a:cs typeface="+mn-cs"/>
              </a:rPr>
            </a:br>
            <a:r>
              <a:rPr lang="pl-PL" sz="1600" b="1" dirty="0">
                <a:latin typeface="Calibri"/>
                <a:cs typeface="+mn-cs"/>
              </a:rPr>
              <a:t>w tym prowadzi arkusz obserwacji dziecka, który zawiera: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/>
                <a:cs typeface="+mn-cs"/>
              </a:rPr>
              <a:t>1) imię i nazwisko dziecka;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/>
                <a:cs typeface="+mn-cs"/>
              </a:rPr>
              <a:t>2) numer opinii o potrzebie wczesnego wspomagania rozwoju dziecka oraz datę wydania tej opinii;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/>
                <a:cs typeface="+mn-cs"/>
              </a:rPr>
              <a:t>3) ocenę sprawności dziecka w zakresie: motoryki dużej, motoryki małej, percepcji, komunikacji, rozwoju emocjonalnego i zachowania;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/>
                <a:cs typeface="+mn-cs"/>
              </a:rPr>
              <a:t>4) ocenę postępów oraz trudności w funkcjonowaniu dziecka, w tym identyfikowanie </a:t>
            </a:r>
            <a:br>
              <a:rPr lang="pl-PL" sz="1600" dirty="0">
                <a:latin typeface="Calibri"/>
                <a:cs typeface="+mn-cs"/>
              </a:rPr>
            </a:br>
            <a:r>
              <a:rPr lang="pl-PL" sz="1600" dirty="0">
                <a:latin typeface="Calibri"/>
                <a:cs typeface="+mn-cs"/>
              </a:rPr>
              <a:t>i eliminowanie barier i ograniczeń w środowisku utrudniających jego aktywność </a:t>
            </a:r>
            <a:br>
              <a:rPr lang="pl-PL" sz="1600" dirty="0">
                <a:latin typeface="Calibri"/>
                <a:cs typeface="+mn-cs"/>
              </a:rPr>
            </a:br>
            <a:r>
              <a:rPr lang="pl-PL" sz="1600" dirty="0">
                <a:latin typeface="Calibri"/>
                <a:cs typeface="+mn-cs"/>
              </a:rPr>
              <a:t>i uczestnictwo w życiu społecznym;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latin typeface="Calibri"/>
                <a:cs typeface="+mn-cs"/>
              </a:rPr>
              <a:t>5) informacje dotyczące poszczególnych zajęć realizowanych w ramach wczesnego wspomagania.</a:t>
            </a:r>
            <a:endParaRPr lang="pl-PL" sz="1600" b="1" dirty="0">
              <a:latin typeface="Calibri"/>
              <a:cs typeface="+mn-cs"/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latin typeface="Calibri"/>
                <a:cs typeface="+mn-cs"/>
              </a:rPr>
              <a:t>						   	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§ 4  rozporządzenia</a:t>
            </a:r>
            <a:endParaRPr lang="pl-PL" altLang="pl-PL" sz="1600" dirty="0">
              <a:solidFill>
                <a:srgbClr val="EC4E7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684213" y="1268413"/>
            <a:ext cx="7848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Warunki konieczne   -  organizacji wczesnego wspomagania 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Prostokąt 3"/>
          <p:cNvSpPr>
            <a:spLocks noChangeArrowheads="1"/>
          </p:cNvSpPr>
          <p:nvPr/>
        </p:nvSpPr>
        <p:spPr bwMode="auto">
          <a:xfrm>
            <a:off x="466725" y="1084263"/>
            <a:ext cx="820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686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68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68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6871" name="Prostokąt 2"/>
          <p:cNvSpPr>
            <a:spLocks noChangeArrowheads="1"/>
          </p:cNvSpPr>
          <p:nvPr/>
        </p:nvSpPr>
        <p:spPr bwMode="auto">
          <a:xfrm>
            <a:off x="466725" y="2852738"/>
            <a:ext cx="789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Rozporządzenie o WWR</a:t>
            </a:r>
          </a:p>
          <a:p>
            <a:pPr eaLnBrk="1" hangingPunct="1">
              <a:buFontTx/>
              <a:buNone/>
            </a:pPr>
            <a:endParaRPr lang="pl-PL" altLang="pl-PL" sz="16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Powołanie zespołu -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§ 3 – 4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 Nawiązanie współpracy z podmiotem leczniczym, OPS , przedszkolem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-§ 3 ust. 4 pkt 2</a:t>
            </a:r>
            <a:endParaRPr lang="pl-PL" altLang="pl-PL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Opracowanie Indywidualnego Programu Wczesnego Wspomagania -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§ 3 ust. 4 pkt 3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Dokumentowanie działań prowadzonych w ramach WWR -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§ 4</a:t>
            </a:r>
          </a:p>
        </p:txBody>
      </p:sp>
      <p:sp>
        <p:nvSpPr>
          <p:cNvPr id="8" name="Objaśnienie prostokątne zaokrąglone 7">
            <a:extLst>
              <a:ext uri="{FF2B5EF4-FFF2-40B4-BE49-F238E27FC236}"/>
            </a:extLst>
          </p:cNvPr>
          <p:cNvSpPr/>
          <p:nvPr/>
        </p:nvSpPr>
        <p:spPr>
          <a:xfrm>
            <a:off x="5076825" y="2012950"/>
            <a:ext cx="3149600" cy="1295400"/>
          </a:xfrm>
          <a:prstGeom prst="wedgeRoundRectCallout">
            <a:avLst>
              <a:gd name="adj1" fmla="val -68390"/>
              <a:gd name="adj2" fmla="val 74319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Zakres działań kontrolnych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uznających kwalifikowalność wydatków poniesionych </a:t>
            </a:r>
            <a:b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z dotacji na 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78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78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0486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4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2170113"/>
            <a:ext cx="8064500" cy="2874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latin typeface="Calibri"/>
                <a:cs typeface="+mn-cs"/>
              </a:rPr>
              <a:t>Liczba godzin wczesnego wspomagania rozwoju dla dziecka.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	Wymiar   zajęć  wynosi 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od  4 do  8 godzin w  miesiącu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, w  zależności  od   możliwości  psychofizycznych  i  potrzeb  dziecka </a:t>
            </a:r>
            <a:r>
              <a:rPr lang="pl-PL" altLang="pl-PL" sz="1600" b="1" dirty="0">
                <a:latin typeface="Calibri"/>
                <a:cs typeface="+mn-cs"/>
              </a:rPr>
              <a:t>określonych przez zespół.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latin typeface="Calibri"/>
                <a:cs typeface="+mn-cs"/>
              </a:rPr>
              <a:t> 						   	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§ 6 ust. 1 rozporządzenia</a:t>
            </a:r>
            <a:endParaRPr lang="pl-PL" altLang="pl-PL" sz="1600" b="1" dirty="0">
              <a:solidFill>
                <a:srgbClr val="EC4E7F"/>
              </a:solidFill>
              <a:latin typeface="Calibri"/>
              <a:cs typeface="+mn-cs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latin typeface="Calibri"/>
                <a:cs typeface="+mn-cs"/>
              </a:rPr>
              <a:t>Forma zajęć.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	Zajęcia prowadzone  są indywidualnie  z  dzieckiem i  jego rodziną.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libri"/>
                <a:cs typeface="+mn-cs"/>
              </a:rPr>
              <a:t>Zajęcia w ramach wczesnego wspomagania mogą być prowadzone w grupie, </a:t>
            </a:r>
            <a:br>
              <a:rPr lang="pl-PL" sz="1600" b="1" dirty="0">
                <a:latin typeface="Calibri"/>
                <a:cs typeface="+mn-cs"/>
              </a:rPr>
            </a:br>
            <a:r>
              <a:rPr lang="pl-PL" sz="1600" b="1" dirty="0">
                <a:latin typeface="Calibri"/>
                <a:cs typeface="+mn-cs"/>
              </a:rPr>
              <a:t>z udziałem rodzin dzieci lub innych dzieci objętych wczesnym wspomaganiem. Liczba dzieci w grupie nie może przekraczać 3.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latin typeface="Calibri"/>
                <a:cs typeface="+mn-cs"/>
              </a:rPr>
              <a:t>						   	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§ 6 ust. 4 i 5 rozporządzenia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        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400" b="1" dirty="0">
                <a:solidFill>
                  <a:prstClr val="black"/>
                </a:solidFill>
                <a:latin typeface="Calibri"/>
                <a:cs typeface="+mn-cs"/>
              </a:rPr>
              <a:t>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89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89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0486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4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2170113"/>
            <a:ext cx="8064500" cy="395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484188" y="1563688"/>
            <a:ext cx="7991475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1600" b="1" dirty="0">
              <a:solidFill>
                <a:srgbClr val="000099"/>
              </a:solidFill>
              <a:latin typeface="Calibri"/>
              <a:cs typeface="+mn-cs"/>
            </a:endParaRPr>
          </a:p>
          <a:p>
            <a:pPr marL="609600" indent="-609600"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latin typeface="Calibri"/>
                <a:cs typeface="+mn-cs"/>
              </a:rPr>
              <a:t>Współpraca zespołu z  rodziną  dziecka.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Współpraca polega  na: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udzielaniu pomocy  w  zakresie kształtowania postaw  i  </a:t>
            </a:r>
            <a:r>
              <a:rPr lang="pl-PL" altLang="pl-PL" sz="1600" dirty="0" err="1">
                <a:solidFill>
                  <a:prstClr val="black"/>
                </a:solidFill>
                <a:latin typeface="Calibri"/>
                <a:cs typeface="+mn-cs"/>
              </a:rPr>
              <a:t>zachowań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 pożądanych </a:t>
            </a:r>
            <a:b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w  kontaktach z   dzieckiem:   wzmacnianie   więzi   emocjonalnej   pomiędzy rodzicami  i   dzieckiem, rozpoznawanie  </a:t>
            </a:r>
            <a:r>
              <a:rPr lang="pl-PL" altLang="pl-PL" sz="1600" dirty="0" err="1">
                <a:solidFill>
                  <a:prstClr val="black"/>
                </a:solidFill>
                <a:latin typeface="Calibri"/>
                <a:cs typeface="+mn-cs"/>
              </a:rPr>
              <a:t>zachowań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  dziecka i   utrwalanie właściwych reakcji na  te  zachowania;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udzielaniu  instruktażu i porad oraz prowadzeniu  konsultacji w  zakresie pracy </a:t>
            </a:r>
            <a:b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z  dzieckiem;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altLang="pl-PL" sz="1600" b="1" dirty="0">
                <a:latin typeface="Calibri"/>
                <a:cs typeface="+mn-cs"/>
              </a:rPr>
              <a:t>identyfikowaniu i eliminowaniu barier i ograniczeń w środowisku utrudniających funkcjonowanie dziecka, w tym jego aktywność i uczestnictwo w życiu społecznym 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oraz pomocy  w  przystosowaniu  warunków  w  środowisku  domowym do  potrzeb dziecka oraz w pozyskaniu i  wykorzystaniu w  pracy z  dzieckiem  odpowiednich środków  dydaktycznych i  niezbędnego  sprzętu.</a:t>
            </a:r>
          </a:p>
          <a:p>
            <a:pPr marL="609600" indent="-6096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FF0000"/>
                </a:solidFill>
                <a:latin typeface="Calibri"/>
                <a:cs typeface="+mn-cs"/>
              </a:rPr>
              <a:t>						             									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§ 8 rozporządzenia</a:t>
            </a:r>
            <a:r>
              <a:rPr lang="pl-PL" altLang="pl-PL" sz="1600" b="1" dirty="0">
                <a:solidFill>
                  <a:srgbClr val="EC4E7F"/>
                </a:solidFill>
                <a:latin typeface="Calibri"/>
                <a:cs typeface="+mn-cs"/>
              </a:rPr>
              <a:t> </a:t>
            </a:r>
            <a:endParaRPr lang="pl-PL" altLang="pl-PL" sz="1600" dirty="0">
              <a:solidFill>
                <a:srgbClr val="EC4E7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99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99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994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1874838"/>
            <a:ext cx="80645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  <a:latin typeface="Calibri"/>
                <a:cs typeface="+mn-cs"/>
              </a:rPr>
              <a:t>Wczesne wspomaganie rozwoju dziecka nie zastępuje świadczeń gwarantowanych przez opiekę zdrowotną i pomoc społeczną. Działania te należy skoordynować.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539750" y="1268413"/>
            <a:ext cx="79200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Times New Roman" pitchFamily="18" charset="0"/>
              </a:rPr>
              <a:t>Nowy system wsparcia dziecka w trybie WWRD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096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09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096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20725" y="1844675"/>
            <a:ext cx="7199313" cy="3392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libri"/>
                <a:cs typeface="+mn-cs"/>
              </a:rPr>
              <a:t>§ 3</a:t>
            </a: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Starosta wskazuje publiczne przedszkole, inną formę wychowania przedszkolnego, szkołę podstawową, w tym specjalną, specjalny ośrodek szkolno-wychowawczy, specjalny ośrodek wychowawczy dla dzieci i młodzieży wymagających stosowania specjalnej organizacji nauki, metod pracy i wychowania, ośrodek rewalidacyjno-wychowawczy, o którym mowa w art. 2 pkt 7 ustawy – Prawo oświatowe, albo poradnię psychologiczno-pedagogiczną, w tym poradnię specjalistyczną, spełniające warunki określone w przepisach wydanych na podstawie art. 127 ust. 19 pkt 1 ustawy – Prawo oświatowe, </a:t>
            </a: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które w danym powiecie pełnią funkcję wiodącego ośrodka koordynacyjno-rehabilitacyjno-opiekuńczego.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Rozporządzenie MEN z dnia 5 września 2017 r. w sprawie szczegółowych zadań wiodących ośrodków koordynacyjno-rehabilitacyjno-opiekuńczych (Dz.U. z 2017 r. poz. 1712)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539750" y="1268413"/>
            <a:ext cx="79200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Times New Roman" pitchFamily="18" charset="0"/>
              </a:rPr>
              <a:t>Nowy system wsparcia dziecka w trybie WWRD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9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9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9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19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20725" y="1844675"/>
            <a:ext cx="7199313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250825" y="1676400"/>
            <a:ext cx="8208963" cy="3983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b="1" dirty="0">
              <a:latin typeface="Calibri"/>
              <a:cs typeface="+mn-cs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b="1" dirty="0">
              <a:latin typeface="Calibri"/>
              <a:cs typeface="+mn-cs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libri"/>
                <a:cs typeface="+mn-cs"/>
              </a:rPr>
              <a:t>Powiatowy wiodący ośrodek koordynacyjno-rehabilitacyjno-opiekuńczy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400" b="1" dirty="0">
                <a:latin typeface="Calibri"/>
                <a:cs typeface="+mn-cs"/>
              </a:rPr>
              <a:t>Koordynowanie wsparcia udzielanego przez: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Calibri"/>
                <a:cs typeface="+mn-cs"/>
              </a:rPr>
              <a:t>podmioty wykonujące działalność leczniczą,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Calibri"/>
                <a:cs typeface="+mn-cs"/>
              </a:rPr>
              <a:t>ośrodkiem pomocy społecznej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400" dirty="0">
                <a:latin typeface="Calibri"/>
                <a:cs typeface="+mn-cs"/>
              </a:rPr>
              <a:t>oraz jednostkami organizacyjnymi systemu wspierania rodziny i pieczy zastępczej.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b="1" dirty="0">
              <a:latin typeface="Calibri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latin typeface="Calibri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latin typeface="Calibri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latin typeface="Calibri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Rozporządzenie MEN z dnia 5 września 2017 r. w sprawie szczegółowych zadań wiodących ośrodków koordynacyjno-rehabilitacyjno-opiekuńczych (Dz.U. z 2017 r. poz. 1712)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600" i="1" dirty="0">
              <a:latin typeface="Calibri"/>
              <a:cs typeface="+mn-cs"/>
            </a:endParaRPr>
          </a:p>
        </p:txBody>
      </p:sp>
      <p:sp>
        <p:nvSpPr>
          <p:cNvPr id="9" name="Wybuch 1 8">
            <a:extLst>
              <a:ext uri="{FF2B5EF4-FFF2-40B4-BE49-F238E27FC236}"/>
            </a:extLst>
          </p:cNvPr>
          <p:cNvSpPr/>
          <p:nvPr/>
        </p:nvSpPr>
        <p:spPr>
          <a:xfrm>
            <a:off x="6902450" y="1468438"/>
            <a:ext cx="2232025" cy="952500"/>
          </a:xfrm>
          <a:prstGeom prst="irregularSeal1">
            <a:avLst/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white"/>
                </a:solidFill>
                <a:latin typeface="Calibri"/>
                <a:cs typeface="+mn-cs"/>
              </a:rPr>
              <a:t>System oświaty</a:t>
            </a:r>
          </a:p>
        </p:txBody>
      </p:sp>
      <p:sp>
        <p:nvSpPr>
          <p:cNvPr id="10" name="Wybuch 1 9">
            <a:extLst>
              <a:ext uri="{FF2B5EF4-FFF2-40B4-BE49-F238E27FC236}"/>
            </a:extLst>
          </p:cNvPr>
          <p:cNvSpPr/>
          <p:nvPr/>
        </p:nvSpPr>
        <p:spPr>
          <a:xfrm>
            <a:off x="2700338" y="3667125"/>
            <a:ext cx="2317750" cy="1101725"/>
          </a:xfrm>
          <a:prstGeom prst="irregularSeal1">
            <a:avLst/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white"/>
                </a:solidFill>
                <a:latin typeface="Calibri"/>
                <a:cs typeface="+mn-cs"/>
              </a:rPr>
              <a:t>Pomoc społeczna</a:t>
            </a:r>
          </a:p>
        </p:txBody>
      </p:sp>
      <p:sp>
        <p:nvSpPr>
          <p:cNvPr id="11" name="Wybuch 1 10">
            <a:extLst>
              <a:ext uri="{FF2B5EF4-FFF2-40B4-BE49-F238E27FC236}"/>
            </a:extLst>
          </p:cNvPr>
          <p:cNvSpPr/>
          <p:nvPr/>
        </p:nvSpPr>
        <p:spPr>
          <a:xfrm>
            <a:off x="6732588" y="3429000"/>
            <a:ext cx="1984375" cy="1020763"/>
          </a:xfrm>
          <a:prstGeom prst="irregularSeal1">
            <a:avLst/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white"/>
                </a:solidFill>
                <a:latin typeface="Calibri"/>
                <a:cs typeface="+mn-cs"/>
              </a:rPr>
              <a:t>Resort zdrowia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01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301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301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301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5650" y="768350"/>
            <a:ext cx="73453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w statucie</a:t>
            </a:r>
            <a:endParaRPr lang="pl-PL" sz="24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6" name="Symbol zastępczy zawartości 2"/>
          <p:cNvSpPr txBox="1">
            <a:spLocks/>
          </p:cNvSpPr>
          <p:nvPr/>
        </p:nvSpPr>
        <p:spPr bwMode="auto">
          <a:xfrm>
            <a:off x="603250" y="1600200"/>
            <a:ext cx="77851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Art. 98.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1. Statut szkoły zawiera w szczególności: </a:t>
            </a:r>
          </a:p>
          <a:p>
            <a:pPr algn="just" eaLnBrk="1" hangingPunct="1"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6) organizację wczesnego wspomagania rozwoju dzieci, jeżeli szkoła takie wspomaganie prowadzi, </a:t>
            </a:r>
          </a:p>
          <a:p>
            <a:pPr algn="just" eaLnBrk="1" hangingPunct="1">
              <a:buFontTx/>
              <a:buNone/>
            </a:pPr>
            <a:r>
              <a:rPr lang="pl-PL" altLang="pl-PL" sz="1600" i="1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</a:p>
          <a:p>
            <a:pPr algn="just" eaLnBrk="1" hangingPunct="1"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Art. 102.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1. Statut przedszkola zawiera w szczególności: </a:t>
            </a:r>
          </a:p>
          <a:p>
            <a:pPr algn="just" eaLnBrk="1" hangingPunct="1"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9) organizację pracy przedszkola, w tym organizację wczesnego wspomagania rozwoju dzieci, jeżeli przedszkole takie wspomaganie prowadzi.</a:t>
            </a:r>
          </a:p>
          <a:p>
            <a:pPr algn="just" eaLnBrk="1" hangingPunct="1">
              <a:buFontTx/>
              <a:buNone/>
            </a:pPr>
            <a:endParaRPr lang="pl-PL" altLang="pl-PL" sz="1600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Analogicznie w innych placówkach</a:t>
            </a:r>
          </a:p>
          <a:p>
            <a:pPr eaLnBrk="1" hangingPunct="1">
              <a:buFontTx/>
              <a:buNone/>
            </a:pPr>
            <a:r>
              <a:rPr lang="pl-PL" altLang="pl-PL" sz="1600" i="1">
                <a:solidFill>
                  <a:srgbClr val="000000"/>
                </a:solidFill>
                <a:latin typeface="Calibri" panose="020F0502020204030204" pitchFamily="34" charset="0"/>
              </a:rPr>
              <a:t>													</a:t>
            </a:r>
            <a:r>
              <a:rPr lang="pl-PL" altLang="pl-PL" sz="1600" b="1">
                <a:solidFill>
                  <a:srgbClr val="EC4E7F"/>
                </a:solidFill>
                <a:latin typeface="Calibri" panose="020F0502020204030204" pitchFamily="34" charset="0"/>
              </a:rPr>
              <a:t>Ustawa Prawo oświatowe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068388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7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148" name="Prostokąt 5"/>
          <p:cNvSpPr>
            <a:spLocks noChangeArrowheads="1"/>
          </p:cNvSpPr>
          <p:nvPr/>
        </p:nvSpPr>
        <p:spPr bwMode="auto">
          <a:xfrm>
            <a:off x="420688" y="1620838"/>
            <a:ext cx="83534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17 marca 2017 r. w sprawie szczegółowej organizacji publicznych szkół i publicznych przedszkoli (Dz. U. z 2017 r., poz. 649)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28 marca 2017 r. w sprawie ramowych planów nauczania dla publicznych szkół (Dz. U. z 2017r., poz. 703)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7 lutego 2012 r. w sprawie ramowych planów nauczania w szkołach publicznych  (Dz. U. z 2012r., poz. 204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z późn. zm.)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11 sierpnia 2017 r. w sprawie wymagań wobec szkół i placówek (Dz. U. z 2017r., poz. 1611)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15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40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40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4213" y="1158875"/>
            <a:ext cx="792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8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2290763"/>
            <a:ext cx="755967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latin typeface="Calibri"/>
                <a:cs typeface="+mn-cs"/>
              </a:rPr>
              <a:t>    </a:t>
            </a:r>
            <a:r>
              <a:rPr lang="pl-PL" sz="2400" b="1" dirty="0">
                <a:latin typeface="Calibri"/>
                <a:cs typeface="+mn-cs"/>
              </a:rPr>
              <a:t>Rozporządzenie Ministra Edukacji Narodowej z dnia </a:t>
            </a:r>
            <a:br>
              <a:rPr lang="pl-PL" sz="2400" b="1" dirty="0">
                <a:latin typeface="Calibri"/>
                <a:cs typeface="+mn-cs"/>
              </a:rPr>
            </a:br>
            <a:r>
              <a:rPr lang="pl-PL" sz="2400" b="1" dirty="0">
                <a:latin typeface="Calibri"/>
                <a:cs typeface="+mn-cs"/>
              </a:rPr>
              <a:t>1 sierpnia 2017 r. w sprawie szczegółowych kwalifikacji wymaganych od nauczycieli (Dz. U. z 2017 r., poz. 1575).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5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50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50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4213" y="1158875"/>
            <a:ext cx="792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Wczesne wspomaganie rozwoju dziecka</a:t>
            </a:r>
            <a:endParaRPr lang="pl-PL" altLang="pl-PL" sz="20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1951038"/>
            <a:ext cx="7559675" cy="1003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latin typeface="Calibri"/>
                <a:cs typeface="+mn-cs"/>
              </a:rPr>
              <a:t>   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6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782763"/>
            <a:ext cx="63404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8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608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608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03263" y="1916113"/>
            <a:ext cx="79200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cs typeface="+mn-cs"/>
              </a:rPr>
              <a:t>Opracuj schemat skutecznej organizacji WWR  na terenie danej JST – perspektywa samorządowca.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cs typeface="+mn-cs"/>
              </a:rPr>
              <a:t>Co jest najważniejsze  w organizacji WWR – jak JST może wspierać dzieci z problemami rozwojowymi?</a:t>
            </a: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09600" y="1106488"/>
            <a:ext cx="74898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kern="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Podsumowanie: Wczesne wspomaganie rozwoju</a:t>
            </a:r>
            <a:endParaRPr lang="pl-PL" sz="2800" b="1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9750" y="577850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3" algn="ctr" defTabSz="247650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  <a:tabLst>
                <a:tab pos="1790700" algn="l"/>
                <a:tab pos="1885950" algn="l"/>
              </a:tabLst>
              <a:defRPr/>
            </a:pPr>
            <a:r>
              <a:rPr lang="pl-PL" sz="1800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System oświaty zapewnia </a:t>
            </a:r>
            <a:r>
              <a:rPr lang="pl-PL" sz="1800" b="1" u="sng" dirty="0">
                <a:latin typeface="Calibri"/>
                <a:ea typeface="+mj-ea"/>
                <a:cs typeface="Times New Roman" panose="02020603050405020304" pitchFamily="18" charset="0"/>
              </a:rPr>
              <a:t>możliwość korzystania </a:t>
            </a:r>
            <a:r>
              <a:rPr lang="pl-PL" sz="1800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z pomocy psychologiczno-pedagogicznej (PPP)</a:t>
            </a:r>
            <a:endParaRPr lang="pl-PL" altLang="pl-PL" sz="1800" dirty="0"/>
          </a:p>
        </p:txBody>
      </p:sp>
      <p:sp>
        <p:nvSpPr>
          <p:cNvPr id="471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71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7110" name="Prostokąt 8"/>
          <p:cNvSpPr>
            <a:spLocks noChangeArrowheads="1"/>
          </p:cNvSpPr>
          <p:nvPr/>
        </p:nvSpPr>
        <p:spPr bwMode="auto">
          <a:xfrm>
            <a:off x="-468313" y="1139825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68338" y="1223963"/>
            <a:ext cx="7991475" cy="4327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Ustawa z dnia 14 grudnia 2016 r. </a:t>
            </a:r>
            <a:r>
              <a:rPr lang="pl-PL" sz="16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Prawo oświatowe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Art. 1.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System oświaty zapewnia w szczególności: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5)dostosowanie treści, metod i organizacji nauczania do możliwości psychofizycznych uczniów, a także </a:t>
            </a:r>
            <a:r>
              <a:rPr lang="pl-PL" sz="1600" b="1" dirty="0">
                <a:latin typeface="Calibri"/>
                <a:cs typeface="Times New Roman" panose="02020603050405020304" pitchFamily="18" charset="0"/>
              </a:rPr>
              <a:t>możliwość korzystania z pomocy psychologiczno-pedagogicznej i specjalnych form pracy dydaktycznej;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6) możliwość pobierania nauki </a:t>
            </a:r>
            <a:r>
              <a:rPr lang="pl-PL" sz="1600" b="1" dirty="0">
                <a:latin typeface="Calibri"/>
                <a:cs typeface="+mn-cs"/>
              </a:rPr>
              <a:t>we wszystkich typach szkół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przez dzieci i młodzież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niepełnosprawną,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niedostosowaną społecznie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i zagrożoną niedostosowaniem społecznym,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zgodnie z indywidualnymi potrzebami rozwojowymi i edukacyjnymi oraz predyspozycjami;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7</a:t>
            </a:r>
            <a:r>
              <a:rPr lang="pl-PL" sz="1600" dirty="0">
                <a:latin typeface="Calibri"/>
                <a:cs typeface="+mn-cs"/>
              </a:rPr>
              <a:t>) </a:t>
            </a:r>
            <a:r>
              <a:rPr lang="pl-PL" sz="1600" b="1" dirty="0">
                <a:latin typeface="Calibri"/>
                <a:cs typeface="+mn-cs"/>
              </a:rPr>
              <a:t>opiekę nad uczniami niepełnosprawnymi przez umożliwianie realizowania zindywidualizowanego procesu kształcenia, form i programów nauczania oraz zajęć rewalidacyjnych;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8) opiekę nad uczniami szczególnie uzdolnionymi poprzez umożliwianie realizowania indywidualnych programów nauczania oraz ukończenia szkoły każdego typu w skróconym czasie; </a:t>
            </a:r>
            <a:endParaRPr lang="pl-PL" sz="16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650" y="1063625"/>
            <a:ext cx="6656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3" algn="ctr" defTabSz="247650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  <a:tabLst>
                <a:tab pos="1790700" algn="l"/>
                <a:tab pos="1885950" algn="l"/>
              </a:tabLst>
              <a:defRPr/>
            </a:pPr>
            <a:r>
              <a:rPr lang="pl-PL" sz="1800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System oświaty zapewnia </a:t>
            </a:r>
            <a:r>
              <a:rPr lang="pl-PL" sz="1800" b="1" u="sng" dirty="0">
                <a:latin typeface="Calibri"/>
                <a:ea typeface="+mj-ea"/>
                <a:cs typeface="Times New Roman" panose="02020603050405020304" pitchFamily="18" charset="0"/>
              </a:rPr>
              <a:t>możliwość korzystania </a:t>
            </a:r>
            <a:r>
              <a:rPr lang="pl-PL" sz="1800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z pomocy psychologiczno-pedagogicznej (PPP)</a:t>
            </a:r>
            <a:endParaRPr lang="pl-PL" altLang="pl-PL" sz="1800" dirty="0"/>
          </a:p>
        </p:txBody>
      </p:sp>
      <p:sp>
        <p:nvSpPr>
          <p:cNvPr id="481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81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8134" name="Prostokąt 8"/>
          <p:cNvSpPr>
            <a:spLocks noChangeArrowheads="1"/>
          </p:cNvSpPr>
          <p:nvPr/>
        </p:nvSpPr>
        <p:spPr bwMode="auto">
          <a:xfrm>
            <a:off x="250825" y="1385888"/>
            <a:ext cx="7920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48135" name="Prostokąt 2"/>
          <p:cNvSpPr>
            <a:spLocks noChangeArrowheads="1"/>
          </p:cNvSpPr>
          <p:nvPr/>
        </p:nvSpPr>
        <p:spPr bwMode="auto">
          <a:xfrm>
            <a:off x="668338" y="1223963"/>
            <a:ext cx="7991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6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6" name="Prostokąt 3"/>
          <p:cNvSpPr>
            <a:spLocks noChangeArrowheads="1"/>
          </p:cNvSpPr>
          <p:nvPr/>
        </p:nvSpPr>
        <p:spPr bwMode="auto">
          <a:xfrm>
            <a:off x="539750" y="1936750"/>
            <a:ext cx="80645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Ustawa z dnia 14 grudnia 2016 r. </a:t>
            </a: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Prawo oświatowe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endParaRPr lang="pl-PL" altLang="pl-PL" sz="18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Art.2. 2.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System oświaty obejmuje: </a:t>
            </a:r>
          </a:p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6) poradnie psychologiczno-pedagogiczne, w tym poradnie specjalistyczne udzielające dzieciom, młodzieży, rodzicom i nauczycielom pomocy psychologiczno-pedagogicznej, a także pomocy uczniom w wyborze kierunku kształcenia i zawodu;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15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91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91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9158" name="Prostokąt 8"/>
          <p:cNvSpPr>
            <a:spLocks noChangeArrowheads="1"/>
          </p:cNvSpPr>
          <p:nvPr/>
        </p:nvSpPr>
        <p:spPr bwMode="auto">
          <a:xfrm>
            <a:off x="746125" y="1366838"/>
            <a:ext cx="7920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500313" y="1160463"/>
            <a:ext cx="37099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kern="0" dirty="0">
                <a:latin typeface="Calibri"/>
                <a:ea typeface="+mj-ea"/>
                <a:cs typeface="+mj-cs"/>
              </a:rPr>
              <a:t>Do czego dążymy?</a:t>
            </a:r>
            <a:endParaRPr lang="pl-PL" kern="0" dirty="0">
              <a:latin typeface="Arial" charset="0"/>
              <a:cs typeface="Arial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97596" y="1988840"/>
          <a:ext cx="8748807" cy="240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7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01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01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01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576263"/>
            <a:ext cx="84248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ea typeface="+mj-ea"/>
                <a:cs typeface="Times New Roman" pitchFamily="18" charset="0"/>
              </a:rPr>
              <a:t>Wsparcie dziecka/ucznia w rozwoju w systemie oświaty </a:t>
            </a:r>
            <a:r>
              <a:rPr lang="pl-PL" b="1" kern="0" dirty="0">
                <a:solidFill>
                  <a:srgbClr val="C00000"/>
                </a:solidFill>
                <a:latin typeface="Calibri"/>
                <a:ea typeface="+mj-ea"/>
                <a:cs typeface="Times New Roman" pitchFamily="18" charset="0"/>
              </a:rPr>
              <a:t>- </a:t>
            </a:r>
            <a:r>
              <a:rPr lang="pl-PL" b="1" kern="0" dirty="0">
                <a:solidFill>
                  <a:srgbClr val="F04A89"/>
                </a:solidFill>
                <a:latin typeface="Calibri"/>
                <a:ea typeface="+mj-ea"/>
                <a:cs typeface="Times New Roman" pitchFamily="18" charset="0"/>
              </a:rPr>
              <a:t>nowy paradygmat wsparcia </a:t>
            </a:r>
            <a:endParaRPr lang="pl-PL" kern="0" dirty="0">
              <a:solidFill>
                <a:srgbClr val="F04A8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900844" y="1676400"/>
          <a:ext cx="7271555" cy="326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bjaśnienie prostokątne zaokrąglone 13">
            <a:extLst>
              <a:ext uri="{FF2B5EF4-FFF2-40B4-BE49-F238E27FC236}"/>
            </a:extLst>
          </p:cNvPr>
          <p:cNvSpPr/>
          <p:nvPr/>
        </p:nvSpPr>
        <p:spPr>
          <a:xfrm>
            <a:off x="6875463" y="2708275"/>
            <a:ext cx="1092200" cy="504825"/>
          </a:xfrm>
          <a:prstGeom prst="wedgeRoundRectCallout">
            <a:avLst>
              <a:gd name="adj1" fmla="val -161991"/>
              <a:gd name="adj2" fmla="val 122506"/>
              <a:gd name="adj3" fmla="val 16667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Szkoła</a:t>
            </a:r>
          </a:p>
        </p:txBody>
      </p:sp>
      <p:sp>
        <p:nvSpPr>
          <p:cNvPr id="15" name="Objaśnienie prostokątne zaokrąglone 14">
            <a:extLst>
              <a:ext uri="{FF2B5EF4-FFF2-40B4-BE49-F238E27FC236}"/>
            </a:extLst>
          </p:cNvPr>
          <p:cNvSpPr/>
          <p:nvPr/>
        </p:nvSpPr>
        <p:spPr>
          <a:xfrm>
            <a:off x="7421563" y="2222500"/>
            <a:ext cx="1441450" cy="428625"/>
          </a:xfrm>
          <a:prstGeom prst="wedgeRoundRectCallout">
            <a:avLst>
              <a:gd name="adj1" fmla="val -55371"/>
              <a:gd name="adj2" fmla="val 88664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/>
                <a:cs typeface="+mn-cs"/>
              </a:rPr>
              <a:t>Biblioteki pedagogiczne</a:t>
            </a:r>
          </a:p>
        </p:txBody>
      </p:sp>
      <p:sp>
        <p:nvSpPr>
          <p:cNvPr id="16" name="Objaśnienie prostokątne zaokrąglone 15">
            <a:extLst>
              <a:ext uri="{FF2B5EF4-FFF2-40B4-BE49-F238E27FC236}"/>
            </a:extLst>
          </p:cNvPr>
          <p:cNvSpPr/>
          <p:nvPr/>
        </p:nvSpPr>
        <p:spPr>
          <a:xfrm>
            <a:off x="7092950" y="3765550"/>
            <a:ext cx="1982788" cy="425450"/>
          </a:xfrm>
          <a:prstGeom prst="wedgeRoundRectCallout">
            <a:avLst>
              <a:gd name="adj1" fmla="val -38891"/>
              <a:gd name="adj2" fmla="val -199841"/>
              <a:gd name="adj3" fmla="val 16667"/>
            </a:avLst>
          </a:prstGeom>
          <a:solidFill>
            <a:srgbClr val="F04A8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kern="0" dirty="0">
                <a:solidFill>
                  <a:prstClr val="black"/>
                </a:solidFill>
                <a:latin typeface="Calibri"/>
                <a:cs typeface="+mn-cs"/>
              </a:rPr>
              <a:t>Placówki doskonalenia nauczycieli</a:t>
            </a:r>
          </a:p>
        </p:txBody>
      </p:sp>
      <p:sp>
        <p:nvSpPr>
          <p:cNvPr id="17" name="Schemat blokowy: przygotowanie 16">
            <a:extLst>
              <a:ext uri="{FF2B5EF4-FFF2-40B4-BE49-F238E27FC236}"/>
            </a:extLst>
          </p:cNvPr>
          <p:cNvSpPr/>
          <p:nvPr/>
        </p:nvSpPr>
        <p:spPr>
          <a:xfrm>
            <a:off x="3635375" y="3244850"/>
            <a:ext cx="2640013" cy="495300"/>
          </a:xfrm>
          <a:prstGeom prst="flowChartPreparation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Współpraca</a:t>
            </a:r>
          </a:p>
        </p:txBody>
      </p:sp>
      <p:sp>
        <p:nvSpPr>
          <p:cNvPr id="18" name="Objaśnienie prostokątne zaokrąglone 17">
            <a:extLst>
              <a:ext uri="{FF2B5EF4-FFF2-40B4-BE49-F238E27FC236}"/>
            </a:extLst>
          </p:cNvPr>
          <p:cNvSpPr/>
          <p:nvPr/>
        </p:nvSpPr>
        <p:spPr>
          <a:xfrm>
            <a:off x="395288" y="1792288"/>
            <a:ext cx="1535112" cy="1014412"/>
          </a:xfrm>
          <a:prstGeom prst="wedgeRoundRectCallout">
            <a:avLst>
              <a:gd name="adj1" fmla="val 159772"/>
              <a:gd name="adj2" fmla="val 117122"/>
              <a:gd name="adj3" fmla="val 16667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Poradnia Psychologiczno-Pedagogiczna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06" name="Prostokąt 8"/>
          <p:cNvSpPr>
            <a:spLocks noChangeArrowheads="1"/>
          </p:cNvSpPr>
          <p:nvPr/>
        </p:nvSpPr>
        <p:spPr bwMode="auto">
          <a:xfrm>
            <a:off x="703263" y="1385888"/>
            <a:ext cx="79200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333750" y="1327150"/>
            <a:ext cx="27463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W jaki sposób?</a:t>
            </a:r>
            <a:endParaRPr lang="pl-PL" kern="0" dirty="0">
              <a:latin typeface="Arial" charset="0"/>
              <a:cs typeface="Arial" charset="0"/>
            </a:endParaRPr>
          </a:p>
        </p:txBody>
      </p:sp>
      <p:graphicFrame>
        <p:nvGraphicFramePr>
          <p:cNvPr id="8" name="Symbol zastępczy zawartości 5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684213" y="1860331"/>
          <a:ext cx="7992243" cy="236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22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22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22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223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573338" y="574675"/>
            <a:ext cx="4267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kern="0" dirty="0">
                <a:latin typeface="Calibri"/>
                <a:ea typeface="+mj-ea"/>
                <a:cs typeface="+mj-cs"/>
              </a:rPr>
              <a:t>Ocena potrzeb, czyli co?</a:t>
            </a:r>
            <a:endParaRPr lang="pl-PL" kern="0" dirty="0">
              <a:latin typeface="Arial" charset="0"/>
              <a:cs typeface="Arial" charset="0"/>
            </a:endParaRP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674277" y="1227576"/>
          <a:ext cx="8065319" cy="4161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rzałka w lewo 8">
            <a:extLst>
              <a:ext uri="{FF2B5EF4-FFF2-40B4-BE49-F238E27FC236}"/>
            </a:extLst>
          </p:cNvPr>
          <p:cNvSpPr/>
          <p:nvPr/>
        </p:nvSpPr>
        <p:spPr>
          <a:xfrm>
            <a:off x="6372225" y="1720850"/>
            <a:ext cx="1508125" cy="369888"/>
          </a:xfrm>
          <a:prstGeom prst="lef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" name="Strzałka w lewo i prawo 9">
            <a:extLst>
              <a:ext uri="{FF2B5EF4-FFF2-40B4-BE49-F238E27FC236}"/>
            </a:extLst>
          </p:cNvPr>
          <p:cNvSpPr/>
          <p:nvPr/>
        </p:nvSpPr>
        <p:spPr>
          <a:xfrm>
            <a:off x="3305175" y="2643188"/>
            <a:ext cx="2676525" cy="37941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" name="Strzałka w górę 10">
            <a:extLst>
              <a:ext uri="{FF2B5EF4-FFF2-40B4-BE49-F238E27FC236}"/>
            </a:extLst>
          </p:cNvPr>
          <p:cNvSpPr/>
          <p:nvPr/>
        </p:nvSpPr>
        <p:spPr>
          <a:xfrm>
            <a:off x="2573338" y="4332288"/>
            <a:ext cx="282575" cy="839787"/>
          </a:xfrm>
          <a:prstGeom prst="up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Strzałka w górę 11">
            <a:extLst>
              <a:ext uri="{FF2B5EF4-FFF2-40B4-BE49-F238E27FC236}"/>
            </a:extLst>
          </p:cNvPr>
          <p:cNvSpPr/>
          <p:nvPr/>
        </p:nvSpPr>
        <p:spPr>
          <a:xfrm>
            <a:off x="6727825" y="4365625"/>
            <a:ext cx="292100" cy="806450"/>
          </a:xfrm>
          <a:prstGeom prst="up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25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325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32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4213" y="1158875"/>
            <a:ext cx="7920037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/>
                <a:cs typeface="+mn-cs"/>
              </a:rPr>
              <a:t>Diagnoza- … </a:t>
            </a:r>
            <a:r>
              <a:rPr lang="pl-PL" sz="2400" b="1" u="sng" dirty="0">
                <a:solidFill>
                  <a:srgbClr val="EC4E7F"/>
                </a:solidFill>
                <a:latin typeface="Calibri"/>
                <a:cs typeface="+mn-cs"/>
              </a:rPr>
              <a:t>proces aktywnego poszukiwania danych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potrzebnych do podjęcia decyzji o działaniach zmierzających do zmiany aktualnego stanu psychospołecznego człowieka  (Paluchowski, 1995).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Diagnoza </a:t>
            </a:r>
            <a:endParaRPr 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Specjalnych potrzeb edukacyjnych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Środowisk przebywania ucznia </a:t>
            </a:r>
            <a:endParaRPr lang="pl-PL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Diagnoza</a:t>
            </a:r>
            <a:endParaRPr 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Negatywna/Deficyty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Funkcjonalna/Zasoby </a:t>
            </a: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79388" y="668338"/>
            <a:ext cx="8280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Zmiana dotychczasowego podejścia do diagnozy  w systemie oświaty</a:t>
            </a:r>
            <a:endParaRPr lang="pl-PL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/>
            </a:extLst>
          </p:cNvPr>
          <p:cNvGraphicFramePr/>
          <p:nvPr/>
        </p:nvGraphicFramePr>
        <p:xfrm>
          <a:off x="4572000" y="2492896"/>
          <a:ext cx="3087712" cy="223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jaśnienie prostokątne 11">
            <a:extLst>
              <a:ext uri="{FF2B5EF4-FFF2-40B4-BE49-F238E27FC236}"/>
            </a:extLst>
          </p:cNvPr>
          <p:cNvSpPr/>
          <p:nvPr/>
        </p:nvSpPr>
        <p:spPr>
          <a:xfrm>
            <a:off x="7164388" y="3308350"/>
            <a:ext cx="1625600" cy="658813"/>
          </a:xfrm>
          <a:prstGeom prst="wedgeRectCallout">
            <a:avLst>
              <a:gd name="adj1" fmla="val -113287"/>
              <a:gd name="adj2" fmla="val -548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Jak funkcjonuje ....?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13" name="Schemat blokowy: proces 12">
            <a:extLst>
              <a:ext uri="{FF2B5EF4-FFF2-40B4-BE49-F238E27FC236}"/>
            </a:extLst>
          </p:cNvPr>
          <p:cNvSpPr/>
          <p:nvPr/>
        </p:nvSpPr>
        <p:spPr>
          <a:xfrm>
            <a:off x="395288" y="4868863"/>
            <a:ext cx="5802312" cy="720725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kern="0" dirty="0">
                <a:solidFill>
                  <a:srgbClr val="EC4E7F"/>
                </a:solidFill>
                <a:latin typeface="Calibri"/>
                <a:cs typeface="+mn-cs"/>
              </a:rPr>
              <a:t>Proces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cs typeface="+mn-cs"/>
              </a:rPr>
              <a:t>Rozpoznanie w szkole – Diagnoza w PPP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52500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1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172" name="Prostokąt 5"/>
          <p:cNvSpPr>
            <a:spLocks noChangeArrowheads="1"/>
          </p:cNvSpPr>
          <p:nvPr/>
        </p:nvSpPr>
        <p:spPr bwMode="auto">
          <a:xfrm>
            <a:off x="420688" y="1389063"/>
            <a:ext cx="83534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2017 poz. 356) .</a:t>
            </a:r>
          </a:p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27 sierpnia 2012 r. w sprawie podstawy programowej wychowania przedszkolnego oraz kształcenia ogólnego </a:t>
            </a:r>
            <a:b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w poszczególnych  typach szkół (Dz. U. z 2012 r., poz. 977 z późn. zm.).</a:t>
            </a:r>
          </a:p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30 stycznia 2018 r. w sprawie podstawy programowej kształcenia ogólnego dla liceum ogólnokształcącego, technikum oraz branżowej szkoły II stopnia (Dz. U. z 2018r., poz. 467) (data ogłoszenia 2 marca 2018r.).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17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2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42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42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4278" name="Prostokąt 8"/>
          <p:cNvSpPr>
            <a:spLocks noChangeArrowheads="1"/>
          </p:cNvSpPr>
          <p:nvPr/>
        </p:nvSpPr>
        <p:spPr bwMode="auto">
          <a:xfrm>
            <a:off x="746125" y="80645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Model </a:t>
            </a: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diagnozy i potrzeb  ..............</a:t>
            </a: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biopsychospołeczny</a:t>
            </a:r>
            <a:endParaRPr lang="pl-PL" altLang="pl-PL" sz="2000"/>
          </a:p>
        </p:txBody>
      </p:sp>
      <p:sp>
        <p:nvSpPr>
          <p:cNvPr id="7" name="Prostokąt 6">
            <a:extLst>
              <a:ext uri="{FF2B5EF4-FFF2-40B4-BE49-F238E27FC236}"/>
            </a:extLst>
          </p:cNvPr>
          <p:cNvSpPr/>
          <p:nvPr/>
        </p:nvSpPr>
        <p:spPr>
          <a:xfrm>
            <a:off x="369888" y="1295400"/>
            <a:ext cx="8594725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Arial" charset="0"/>
              </a:rPr>
              <a:t>Diagnoza </a:t>
            </a:r>
            <a:r>
              <a:rPr lang="pl-PL" sz="1600" i="1" dirty="0">
                <a:solidFill>
                  <a:prstClr val="black"/>
                </a:solidFill>
                <a:latin typeface="Calibri"/>
                <a:cs typeface="Arial" charset="0"/>
              </a:rPr>
              <a:t>(wyciąg z wzoru druku orzeczenia o potrzebie kształcenia specjalnego)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EC4E7F"/>
                </a:solidFill>
                <a:latin typeface="Calibri"/>
                <a:cs typeface="Arial" charset="0"/>
              </a:rPr>
              <a:t>Zespół Orzekający przedstawia diagnozę funkcjonowania dziecka lub ucznia</a:t>
            </a:r>
            <a:r>
              <a:rPr lang="pl-PL" sz="1600" dirty="0">
                <a:solidFill>
                  <a:srgbClr val="EC4E7F"/>
                </a:solidFill>
                <a:latin typeface="Calibri"/>
                <a:cs typeface="Arial" charset="0"/>
              </a:rPr>
              <a:t>,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br>
              <a:rPr lang="pl-PL" sz="1600" dirty="0">
                <a:solidFill>
                  <a:prstClr val="black"/>
                </a:solidFill>
                <a:latin typeface="Calibri"/>
                <a:cs typeface="Arial" charset="0"/>
              </a:rPr>
            </a:br>
            <a:r>
              <a:rPr lang="pl-PL" sz="1600" dirty="0">
                <a:solidFill>
                  <a:prstClr val="black"/>
                </a:solidFill>
                <a:latin typeface="Calibri"/>
                <a:cs typeface="Arial" charset="0"/>
              </a:rPr>
              <a:t>z uwzględnieniem 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Arial" charset="0"/>
              </a:rPr>
              <a:t>potencjału rozwojowego oraz mocnych stron i uzdolnień dziecka lub ucznia oraz 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  <a:latin typeface="Calibri"/>
                <a:cs typeface="Arial" charset="0"/>
              </a:rPr>
              <a:t>występujących w środowisku nauczania i wychowania barier i ograniczeń utrudniających jego funkcjonowanie.....</a:t>
            </a:r>
          </a:p>
        </p:txBody>
      </p:sp>
      <p:graphicFrame>
        <p:nvGraphicFramePr>
          <p:cNvPr id="8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87436" y="3492500"/>
          <a:ext cx="8784977" cy="19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2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53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53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53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692150"/>
            <a:ext cx="81359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kern="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Arial" charset="0"/>
              </a:rPr>
              <a:t>Nowe postrzeganie uczniów ze specjalnymi potrzebami edukacyjnymi</a:t>
            </a:r>
            <a:endParaRPr lang="pl-PL" kern="0" dirty="0">
              <a:solidFill>
                <a:sysClr val="windowText" lastClr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420688" y="1158875"/>
            <a:ext cx="8424862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</a:rPr>
              <a:t>Model </a:t>
            </a:r>
            <a:r>
              <a:rPr lang="pl-PL" sz="1700" dirty="0" err="1">
                <a:solidFill>
                  <a:prstClr val="black"/>
                </a:solidFill>
                <a:latin typeface="Calibri" panose="020F0502020204030204" pitchFamily="34" charset="0"/>
              </a:rPr>
              <a:t>biopsychospołeczny</a:t>
            </a:r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</a:rPr>
              <a:t> – holistyczny oparty na  Międzynarodowej Klasyfikacji Funkcjonowania, Niepełnosprawności i Zdrowia</a:t>
            </a: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 niepełnosprawnoś</a:t>
            </a:r>
            <a:r>
              <a:rPr lang="pl-PL" sz="1700" dirty="0">
                <a:solidFill>
                  <a:prstClr val="black"/>
                </a:solidFill>
                <a:latin typeface="Calibri" panose="020F0502020204030204" pitchFamily="34" charset="0"/>
              </a:rPr>
              <a:t>ć rozumiana jako wielowymiarowe zjawisko wynikające z wzajemnych oddziaływań między ludźmi a ich fizycznym i społecznym otoczeniem </a:t>
            </a:r>
          </a:p>
          <a:p>
            <a:pPr marL="452628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Stan zdrowia 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Sprawność ruchowa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Nabywanie wiedzy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Uczenie się umiejętności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Percepcja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Radzenie sobie z problemami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Zainteresowania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Komunikacja 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Relacje społeczne</a:t>
            </a:r>
          </a:p>
          <a:p>
            <a:pPr marL="452628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Emocje</a:t>
            </a:r>
          </a:p>
        </p:txBody>
      </p:sp>
      <p:sp>
        <p:nvSpPr>
          <p:cNvPr id="9" name="Dymek mowy: prostokąt z zaokrąglonymi rogami 8">
            <a:extLst>
              <a:ext uri="{FF2B5EF4-FFF2-40B4-BE49-F238E27FC236}"/>
            </a:extLst>
          </p:cNvPr>
          <p:cNvSpPr/>
          <p:nvPr/>
        </p:nvSpPr>
        <p:spPr>
          <a:xfrm>
            <a:off x="4354513" y="2565400"/>
            <a:ext cx="3602037" cy="1111250"/>
          </a:xfrm>
          <a:prstGeom prst="wedgeRoundRectCallout">
            <a:avLst>
              <a:gd name="adj1" fmla="val -60142"/>
              <a:gd name="adj2" fmla="val 130684"/>
              <a:gd name="adj3" fmla="val 16667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Arkusz obserwacji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w poszczególnych obszarach funkcjonowania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na podstawie ICF-CY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3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63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63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63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539750" y="2828925"/>
            <a:ext cx="79200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b="1" kern="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Pomoc  </a:t>
            </a:r>
            <a:r>
              <a:rPr lang="pl-PL" altLang="pl-PL" sz="3600" b="1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psychologiczno</a:t>
            </a:r>
            <a:r>
              <a:rPr lang="pl-PL" altLang="pl-PL" sz="3600" b="1" kern="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- pedagogiczna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734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73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03263" y="63023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Szkoła </a:t>
            </a:r>
            <a:r>
              <a:rPr lang="pl-PL" sz="2400" b="1" dirty="0">
                <a:solidFill>
                  <a:srgbClr val="EC4E7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organizuje</a:t>
            </a:r>
            <a:r>
              <a:rPr lang="pl-PL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pomoc psychologiczno-pedagogiczną </a:t>
            </a:r>
            <a:endParaRPr lang="pl-PL" altLang="pl-PL" sz="24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73063" y="1052513"/>
            <a:ext cx="8281987" cy="400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§ 1 Rozporządzenia o w sprawie pomocy </a:t>
            </a:r>
            <a:r>
              <a:rPr lang="pl-PL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psychologiczno</a:t>
            </a:r>
            <a:r>
              <a:rPr lang="pl-PL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pedagogicznej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§ 1.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Publiczne przedszkola ..........publiczne szkoły oraz publiczne placówki.... 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udzielają uczniom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uczęszczającym do tych przedszkoli, szkół i placówek, 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ich rodzicom oraz nauczycielom </a:t>
            </a:r>
            <a:r>
              <a:rPr lang="pl-PL" sz="1600" dirty="0">
                <a:solidFill>
                  <a:prstClr val="black"/>
                </a:solidFill>
                <a:latin typeface="Calibri"/>
                <a:cs typeface="+mn-cs"/>
              </a:rPr>
              <a:t>pomocy psychologiczno-pedagogicznej i organizują tę pomoc na zasadach określonych w rozporządzeniu.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prstClr val="black"/>
                </a:solidFill>
                <a:latin typeface="Calibri"/>
                <a:cs typeface="+mn-cs"/>
              </a:rPr>
              <a:t>Uwaga!!!! dwa rozporządzenia w tej samej sprawie, ale dotyczące różnych szkół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Rozporządzenie MEN z dnia 9 sierpnia 2017 r. w sprawie zasad organizacji i udzielania pomocy psychologiczno-pedagogicznej w przedszkolach, szkołach ponadpodstawowych  oraz placówkach ( Dz.U z 2017r. Poz. 1591)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Rozporządzenie MEN z dnia 30 kwietnia 2013 r. 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 w sprawie zasad udzielania i organizacji pomocy psychologiczno-pedagogicznej w publicznych szkołach i placówkach (Dz.U. z 2013 r. poz. 532 z </a:t>
            </a:r>
            <a:r>
              <a:rPr lang="pl-PL" sz="1600" b="1" dirty="0" err="1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późn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. </a:t>
            </a:r>
            <a:r>
              <a:rPr lang="pl-PL" sz="1600" b="1" dirty="0" err="1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zm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u="sng" dirty="0">
                <a:latin typeface="Calibri"/>
                <a:cs typeface="Times New Roman" panose="02020603050405020304" pitchFamily="18" charset="0"/>
              </a:rPr>
              <a:t>Analiza porównawcza zmian w rozporządzeniu</a:t>
            </a:r>
            <a:endParaRPr lang="pl-PL" sz="2000" b="1" u="sng" dirty="0">
              <a:solidFill>
                <a:srgbClr val="EC4E7F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0513" y="925513"/>
            <a:ext cx="83788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b="1" dirty="0">
                <a:solidFill>
                  <a:prstClr val="black"/>
                </a:solidFill>
                <a:latin typeface="Calibri"/>
                <a:cs typeface="+mn-cs"/>
              </a:rPr>
              <a:t>Potrzeba objęcia ucznia pomocą psychologiczno-pedagogiczną </a:t>
            </a:r>
            <a:br>
              <a:rPr lang="pl-PL" sz="1700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700" b="1" dirty="0">
                <a:solidFill>
                  <a:prstClr val="black"/>
                </a:solidFill>
                <a:latin typeface="Calibri"/>
                <a:cs typeface="+mn-cs"/>
              </a:rPr>
              <a:t>w przedszkolu, szkole i placówce wynika w szczególności: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1) z niepełnosprawności;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2) z niedostosowania społecznego;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3) z zagrożenia niedostosowaniem społecznym;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4) </a:t>
            </a:r>
            <a:r>
              <a:rPr lang="pl-PL" sz="1700" b="1" dirty="0">
                <a:solidFill>
                  <a:srgbClr val="EC4E7F"/>
                </a:solidFill>
                <a:latin typeface="Calibri"/>
                <a:cs typeface="+mn-cs"/>
              </a:rPr>
              <a:t>z zaburzeń zachowania lub emocji;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5) ze szczególnych uzdolnień;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6) ze specyficznych trudności w uczeniu się;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7) </a:t>
            </a:r>
            <a:r>
              <a:rPr lang="pl-PL" sz="1700" b="1" dirty="0">
                <a:solidFill>
                  <a:srgbClr val="EC4E7F"/>
                </a:solidFill>
                <a:latin typeface="Calibri"/>
                <a:cs typeface="+mn-cs"/>
              </a:rPr>
              <a:t>z deficytów kompetencji i zaburzeń sprawności językowych;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8) z choroby przewlekłej;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9) z sytuacji kryzysowych lub traumatycznych;</a:t>
            </a:r>
          </a:p>
          <a:p>
            <a:pPr marL="1143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10) z niepowodzeń edukacyjnych;</a:t>
            </a:r>
          </a:p>
          <a:p>
            <a:pPr marL="1143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11) z zaniedbań środowiskowych związanych z sytuacją bytową ucznia </a:t>
            </a:r>
            <a:b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i jego rodziny, sposobem spędzania czasu wolnego i kontaktami środowiskowymi;</a:t>
            </a:r>
          </a:p>
          <a:p>
            <a:pPr marL="11430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700" dirty="0">
                <a:solidFill>
                  <a:prstClr val="black"/>
                </a:solidFill>
                <a:latin typeface="Calibri"/>
                <a:cs typeface="+mn-cs"/>
              </a:rPr>
              <a:t>12) z trudności adaptacyjnych związanych z różnicami kulturowymi lub ze zmianą środowiska edukacyjnego, w tym związanych z wcześniejszym kształceniem za granicą.</a:t>
            </a:r>
          </a:p>
        </p:txBody>
      </p:sp>
      <p:sp>
        <p:nvSpPr>
          <p:cNvPr id="58372" name="Prostokąt 5"/>
          <p:cNvSpPr>
            <a:spLocks noChangeArrowheads="1"/>
          </p:cNvSpPr>
          <p:nvPr/>
        </p:nvSpPr>
        <p:spPr bwMode="auto">
          <a:xfrm>
            <a:off x="277813" y="222250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837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837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286000" y="476250"/>
            <a:ext cx="60309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4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Pomoc psychologiczno-pedagogiczna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395" name="Prostokąt 3"/>
          <p:cNvSpPr>
            <a:spLocks noChangeArrowheads="1"/>
          </p:cNvSpPr>
          <p:nvPr/>
        </p:nvSpPr>
        <p:spPr bwMode="auto">
          <a:xfrm>
            <a:off x="322263" y="1308100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9396" name="Prostokąt 5"/>
          <p:cNvSpPr>
            <a:spLocks noChangeArrowheads="1"/>
          </p:cNvSpPr>
          <p:nvPr/>
        </p:nvSpPr>
        <p:spPr bwMode="auto">
          <a:xfrm>
            <a:off x="-120650" y="3211513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939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939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grpSp>
        <p:nvGrpSpPr>
          <p:cNvPr id="7" name="Group 4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215136" y="83342"/>
            <a:ext cx="8821360" cy="5793929"/>
            <a:chOff x="830" y="362"/>
            <a:chExt cx="3129" cy="3260"/>
          </a:xfrm>
          <a:noFill/>
        </p:grpSpPr>
        <p:sp>
          <p:nvSpPr>
            <p:cNvPr id="8" name="Oval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30" y="362"/>
              <a:ext cx="3129" cy="3260"/>
            </a:xfrm>
            <a:prstGeom prst="ellipse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2400" kern="0">
                <a:solidFill>
                  <a:srgbClr val="C0504D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Text Box 6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2" y="2979"/>
              <a:ext cx="2026" cy="263"/>
            </a:xfrm>
            <a:prstGeom prst="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>
                  <a:latin typeface="Calibri"/>
                  <a:cs typeface="Arial" charset="0"/>
                </a:rPr>
                <a:t>SPE: opinia, rozpoznanie nauczycieli - program pracy z uczniem lub grupą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200" b="1" kern="0" dirty="0">
                  <a:latin typeface="Calibri"/>
                  <a:cs typeface="Arial" charset="0"/>
                </a:rPr>
                <a:t> SPE: orzeczenie  - IPET</a:t>
              </a:r>
            </a:p>
          </p:txBody>
        </p:sp>
      </p:grpSp>
      <p:sp>
        <p:nvSpPr>
          <p:cNvPr id="10" name="Oval 8">
            <a:extLst>
              <a:ext uri="{FF2B5EF4-FFF2-40B4-BE49-F238E27FC236}"/>
            </a:extLst>
          </p:cNvPr>
          <p:cNvSpPr>
            <a:spLocks noChangeAspect="1" noChangeArrowheads="1"/>
          </p:cNvSpPr>
          <p:nvPr/>
        </p:nvSpPr>
        <p:spPr bwMode="auto">
          <a:xfrm>
            <a:off x="1908175" y="287338"/>
            <a:ext cx="2087563" cy="1177925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Specyficzne trudności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w uczeniu się</a:t>
            </a:r>
            <a:br>
              <a:rPr lang="pl-PL" altLang="pl-PL" sz="1600" b="1" kern="0" dirty="0">
                <a:cs typeface="Arial" charset="0"/>
              </a:rPr>
            </a:br>
            <a:endParaRPr lang="pl-PL" altLang="pl-PL" sz="1600" b="1" kern="0" dirty="0">
              <a:cs typeface="Arial" charset="0"/>
            </a:endParaRPr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95738" y="82550"/>
            <a:ext cx="2133600" cy="1306513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u="sng" kern="0" dirty="0">
                <a:cs typeface="Arial" charset="0"/>
              </a:rPr>
              <a:t>Deficyty kompetencji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u="sng" kern="0" dirty="0">
                <a:cs typeface="Arial" charset="0"/>
              </a:rPr>
              <a:t>i zaburzeń sprawności 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u="sng" kern="0" dirty="0">
                <a:cs typeface="Arial" charset="0"/>
              </a:rPr>
              <a:t>językowej</a:t>
            </a:r>
          </a:p>
        </p:txBody>
      </p:sp>
      <p:sp>
        <p:nvSpPr>
          <p:cNvPr id="12" name="Oval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940425" y="560388"/>
            <a:ext cx="2292350" cy="1495425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Sytuacje kryzysowe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lub traumatyczne</a:t>
            </a: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2481262" cy="1319212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Zaniedbania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środowiskowe</a:t>
            </a:r>
          </a:p>
        </p:txBody>
      </p:sp>
      <p:sp>
        <p:nvSpPr>
          <p:cNvPr id="14" name="Elipsa 13">
            <a:extLst>
              <a:ext uri="{FF2B5EF4-FFF2-40B4-BE49-F238E27FC236}"/>
            </a:extLst>
          </p:cNvPr>
          <p:cNvSpPr/>
          <p:nvPr/>
        </p:nvSpPr>
        <p:spPr>
          <a:xfrm>
            <a:off x="5703888" y="3340100"/>
            <a:ext cx="3332162" cy="12414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prstClr val="white"/>
                </a:solidFill>
                <a:latin typeface="Calibri"/>
                <a:cs typeface="+mn-cs"/>
              </a:rPr>
              <a:t>Niepełnosprawność, niedostosowanie społeczne, zagrożenie niedostosowaniem</a:t>
            </a:r>
          </a:p>
        </p:txBody>
      </p:sp>
      <p:sp>
        <p:nvSpPr>
          <p:cNvPr id="15" name="Oval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98788" y="1397000"/>
            <a:ext cx="3028950" cy="1014413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Choroby przewlekłe </a:t>
            </a:r>
          </a:p>
        </p:txBody>
      </p:sp>
      <p:sp>
        <p:nvSpPr>
          <p:cNvPr id="16" name="Oval 13">
            <a:extLst>
              <a:ext uri="{FF2B5EF4-FFF2-40B4-BE49-F238E27FC236}"/>
            </a:extLst>
          </p:cNvPr>
          <p:cNvSpPr>
            <a:spLocks noChangeAspect="1" noChangeArrowheads="1"/>
          </p:cNvSpPr>
          <p:nvPr/>
        </p:nvSpPr>
        <p:spPr bwMode="auto">
          <a:xfrm>
            <a:off x="3908425" y="2517775"/>
            <a:ext cx="2052638" cy="923925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Trudności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 adaptacyjne</a:t>
            </a:r>
          </a:p>
        </p:txBody>
      </p:sp>
      <p:sp>
        <p:nvSpPr>
          <p:cNvPr id="17" name="Oval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84500" y="3395663"/>
            <a:ext cx="2366963" cy="1277937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Niepowodzenia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edukacyjne</a:t>
            </a:r>
          </a:p>
        </p:txBody>
      </p:sp>
      <p:sp>
        <p:nvSpPr>
          <p:cNvPr id="18" name="Oval 7">
            <a:extLst>
              <a:ext uri="{FF2B5EF4-FFF2-40B4-BE49-F238E27FC236}"/>
            </a:extLst>
          </p:cNvPr>
          <p:cNvSpPr>
            <a:spLocks noChangeAspect="1" noChangeArrowheads="1"/>
          </p:cNvSpPr>
          <p:nvPr/>
        </p:nvSpPr>
        <p:spPr bwMode="auto">
          <a:xfrm>
            <a:off x="815975" y="3054350"/>
            <a:ext cx="2182813" cy="1530350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u="sng" kern="0" dirty="0">
                <a:cs typeface="Arial" charset="0"/>
              </a:rPr>
              <a:t>Zaburzenia zachowania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u="sng" kern="0" dirty="0">
                <a:cs typeface="Arial" charset="0"/>
              </a:rPr>
              <a:t> i emocji</a:t>
            </a:r>
          </a:p>
        </p:txBody>
      </p:sp>
      <p:sp>
        <p:nvSpPr>
          <p:cNvPr id="19" name="Oval 7">
            <a:extLst>
              <a:ext uri="{FF2B5EF4-FFF2-40B4-BE49-F238E27FC236}"/>
            </a:extLst>
          </p:cNvPr>
          <p:cNvSpPr>
            <a:spLocks noChangeAspect="1" noChangeArrowheads="1"/>
          </p:cNvSpPr>
          <p:nvPr/>
        </p:nvSpPr>
        <p:spPr bwMode="auto">
          <a:xfrm>
            <a:off x="377825" y="1335088"/>
            <a:ext cx="2673350" cy="1773237"/>
          </a:xfrm>
          <a:prstGeom prst="ellipse">
            <a:avLst/>
          </a:prstGeom>
          <a:solidFill>
            <a:srgbClr val="EC4E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600" b="1" kern="0" dirty="0">
                <a:cs typeface="Arial" charset="0"/>
              </a:rPr>
              <a:t>Szczególne uzdolnienia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1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042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042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042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447675" y="692150"/>
            <a:ext cx="80645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Pomoc psychologiczno-pedagogiczna udzielana uczniowi w przedszkolu, szkole i placówce </a:t>
            </a:r>
            <a:r>
              <a:rPr lang="pl-PL" b="1" u="sng" dirty="0">
                <a:solidFill>
                  <a:prstClr val="black"/>
                </a:solidFill>
                <a:latin typeface="Calibri"/>
                <a:cs typeface="+mn-cs"/>
              </a:rPr>
              <a:t>polega na: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na </a:t>
            </a: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rozpoznawaniu i zaspokajaniu indywidualnych potrzeb </a:t>
            </a: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rozwojowych </a:t>
            </a:r>
            <a:b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b="1" dirty="0">
                <a:solidFill>
                  <a:prstClr val="black"/>
                </a:solidFill>
                <a:latin typeface="Calibri"/>
                <a:cs typeface="+mn-cs"/>
              </a:rPr>
              <a:t>i edukacyjnych ucznia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rozpoznawaniu indywidualnych możliwości psychofizycznych ucznia </a:t>
            </a:r>
            <a:b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</a:b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i czynników środowiskowych </a:t>
            </a: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wpływających na jego funkcjonowanie </a:t>
            </a:r>
            <a:b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u="sng" dirty="0">
                <a:solidFill>
                  <a:prstClr val="black"/>
                </a:solidFill>
                <a:latin typeface="Calibri"/>
                <a:cs typeface="+mn-cs"/>
              </a:rPr>
              <a:t>w przedszkolu, szkole i placówce, w celu </a:t>
            </a:r>
            <a:r>
              <a:rPr lang="pl-PL" b="1" dirty="0">
                <a:solidFill>
                  <a:srgbClr val="EC4E7F"/>
                </a:solidFill>
                <a:latin typeface="Calibri"/>
                <a:cs typeface="+mn-cs"/>
              </a:rPr>
              <a:t>wspierania potencjału rozwojowego </a:t>
            </a:r>
            <a:r>
              <a:rPr lang="pl-PL" dirty="0">
                <a:solidFill>
                  <a:prstClr val="black"/>
                </a:solidFill>
                <a:latin typeface="Calibri"/>
                <a:cs typeface="+mn-cs"/>
              </a:rPr>
              <a:t>ucznia i stwarzania warunków do jego aktywnego i pełnego uczestnictwa w życiu przedszkola, szkoły i placówki oraz w środowisku społecznym.</a:t>
            </a:r>
          </a:p>
        </p:txBody>
      </p:sp>
      <p:sp>
        <p:nvSpPr>
          <p:cNvPr id="8" name="Strzałka w lewo 7">
            <a:extLst>
              <a:ext uri="{FF2B5EF4-FFF2-40B4-BE49-F238E27FC236}"/>
            </a:extLst>
          </p:cNvPr>
          <p:cNvSpPr/>
          <p:nvPr/>
        </p:nvSpPr>
        <p:spPr>
          <a:xfrm rot="21228088">
            <a:off x="4460875" y="1243013"/>
            <a:ext cx="3535363" cy="795337"/>
          </a:xfrm>
          <a:prstGeom prst="leftArrow">
            <a:avLst/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/>
                <a:cs typeface="+mn-cs"/>
              </a:rPr>
              <a:t>Od rozpoznania do wspierania</a:t>
            </a:r>
          </a:p>
        </p:txBody>
      </p:sp>
      <p:graphicFrame>
        <p:nvGraphicFramePr>
          <p:cNvPr id="9" name="Diagram 8">
            <a:extLst>
              <a:ext uri="{FF2B5EF4-FFF2-40B4-BE49-F238E27FC236}"/>
            </a:extLst>
          </p:cNvPr>
          <p:cNvGraphicFramePr/>
          <p:nvPr/>
        </p:nvGraphicFramePr>
        <p:xfrm>
          <a:off x="71500" y="4509120"/>
          <a:ext cx="9001000" cy="8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4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144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14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144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5650" y="1271588"/>
            <a:ext cx="7416800" cy="3022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  <a:latin typeface="Calibri"/>
                <a:cs typeface="+mn-cs"/>
              </a:rPr>
              <a:t>Pomocy udzielają: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b="1" u="sng" dirty="0">
                <a:solidFill>
                  <a:srgbClr val="EC4E7F"/>
                </a:solidFill>
                <a:latin typeface="Calibri"/>
                <a:cs typeface="+mn-cs"/>
              </a:rPr>
              <a:t>nauczyciele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  <a:cs typeface="+mn-cs"/>
              </a:rPr>
              <a:t>wychowawcy grup wychowawczych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  <a:cs typeface="+mn-cs"/>
              </a:rPr>
              <a:t>specjaliści: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prstClr val="black"/>
                </a:solidFill>
                <a:latin typeface="Calibri"/>
                <a:cs typeface="+mn-cs"/>
              </a:rPr>
              <a:t>psycholodzy, pedagodzy, logopedzi, doradcy zawodowi, terapeuci pedagogiczni i inni.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46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246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24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24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50825" y="420688"/>
            <a:ext cx="84963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Nauczyciele  i specjaliści</a:t>
            </a:r>
            <a:br>
              <a:rPr lang="pl-PL" alt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pl-PL" alt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Udzielanie PPP  - zadaniem każdego nauczyciela ........</a:t>
            </a:r>
            <a:r>
              <a:rPr lang="pl-PL" altLang="pl-PL" sz="2000" b="1" kern="0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podstawową kompetencją nauczyciela</a:t>
            </a:r>
            <a:endParaRPr lang="pl-PL" sz="2000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466725" y="1538288"/>
            <a:ext cx="7777163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Do zadań nauczycieli i specjalistów w szkole należy w szczególności:</a:t>
            </a:r>
          </a:p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1)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rozpoznawanie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indywidualnych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potrzeb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rozwojowych i edukacyjnych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oraz możliwości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 psychofizycznych uczniów;</a:t>
            </a:r>
          </a:p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2)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określanie mocnych stron,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predyspozycji, zainteresowań i uzdolnień uczniów;</a:t>
            </a:r>
          </a:p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3)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rozpoznawanie przyczyn niepowodzeń edukacyjnych lub trudności w funkcjonowaniu uczniów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, w tym barier i ograniczeń utrudniających funkcjonowanie uczniów i ich uczestnictwo w życiu przedszkola, szkoły lub placówki;</a:t>
            </a:r>
          </a:p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4) </a:t>
            </a:r>
            <a:r>
              <a:rPr lang="pl-PL" altLang="pl-PL" sz="1600" b="1" dirty="0">
                <a:solidFill>
                  <a:srgbClr val="EC4E7F"/>
                </a:solidFill>
                <a:latin typeface="Calibri"/>
                <a:cs typeface="+mn-cs"/>
              </a:rPr>
              <a:t>podejmowanie działań sprzyjających rozwojowi kompetencji oraz potencjału uczniów w celu podnoszenia efektywności uczenia się i poprawy ich funkcjonowania;</a:t>
            </a:r>
          </a:p>
          <a:p>
            <a:pPr marL="114300" algn="just" eaLnBrk="1" hangingPunct="1">
              <a:spcBef>
                <a:spcPct val="20000"/>
              </a:spcBef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5) </a:t>
            </a: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współpraca z poradnią w procesie diagnostycznym i </a:t>
            </a:r>
            <a:r>
              <a:rPr lang="pl-PL" altLang="pl-PL" sz="1600" b="1" dirty="0" err="1">
                <a:solidFill>
                  <a:prstClr val="black"/>
                </a:solidFill>
                <a:latin typeface="Calibri"/>
                <a:cs typeface="+mn-cs"/>
              </a:rPr>
              <a:t>postdiagnostycznym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b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w szczególności w zakresie oceny funkcjonowania uczniów, barier i ograniczeń </a:t>
            </a:r>
            <a:b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w środowisku utrudniających funkcjonowanie uczniów i ich uczestnictwo w życiu przedszkola, szkoły lub placówki oraz efektów działań podejmowanych w celu poprawy funkcjonowania ucznia oraz planowania dalszych działań.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49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34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34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349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604838"/>
            <a:ext cx="7920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Pedagog, psycholog  szkolny zobowiązany do pomocy nauczycielom i rodzicom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125413" y="1044575"/>
            <a:ext cx="8893175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§ 24. Do zadań pedagoga i psychologa w przedszkolu, szkole i placówce należy w szczególności: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1) prowadzenie badań i działań diagnostycznych uczniów, w tym diagnozowanie indywidualnych potrzeb rozwojowych </a:t>
            </a:r>
            <a:b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i edukacyjnych oraz możliwości psychofizycznych uczniów w celu określenia mocnych stron, predyspozycji, zainteresowań </a:t>
            </a:r>
            <a:b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i uzdolnień uczniów oraz przyczyn niepowodzeń edukacyjnych lub trudności w funkcjonowaniu uczniów, w tym barier </a:t>
            </a:r>
            <a:b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i ograniczeń utrudniających funkcjonowanie ucznia i jego uczestnictwo w życiu przedszkola, szkoły i placówki;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2) diagnozowanie sytuacji wychowawczych w przedszkolu, szkole lub placówce w celu rozwiązywania problemów wychowawczych stanowiących barierę i ograniczających aktywne i pełne uczestnictwo ucznia w życiu przedszkola, szkoły i placówki;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b="1" dirty="0">
                <a:solidFill>
                  <a:srgbClr val="EC4E7F"/>
                </a:solidFill>
                <a:latin typeface="Calibri"/>
                <a:cs typeface="+mn-cs"/>
              </a:rPr>
              <a:t>3) udzielanie uczniom pomocy psychologiczno-pedagogicznej w formach odpowiednich do rozpoznanych potrzeb;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4) podejmowanie działań z zakresu profilaktyki uzależnień i innych problemów dzieci i młodzieży;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5) minimalizowanie skutków zaburzeń rozwojowych, zapobieganie zaburzeniom zachowania oraz inicjowanie różnych form pomocy w środowisku przedszkolnym, szkolnym i pozaszkolnym uczniów;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6) inicjowanie i prowadzenie działań mediacyjnych i interwencyjnych w sytuacjach kryzysowych;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b="1" dirty="0">
                <a:solidFill>
                  <a:srgbClr val="EC4E7F"/>
                </a:solidFill>
                <a:latin typeface="Calibri"/>
                <a:cs typeface="+mn-cs"/>
              </a:rPr>
              <a:t>7) pomoc rodzicom i nauczycielom w rozpoznawaniu i rozwijaniu indywidualnych możliwości, predyspozycji i uzdolnień uczniów;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b="1" dirty="0">
                <a:solidFill>
                  <a:srgbClr val="EC4E7F"/>
                </a:solidFill>
                <a:latin typeface="Calibri"/>
                <a:cs typeface="+mn-cs"/>
              </a:rPr>
              <a:t>8) wspieranie nauczycieli, </a:t>
            </a: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wychowawców grup wychowawczych i innych specjalistów w: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a) rozpoznawaniu indywidualnych potrzeb rozwojowych i edukacyjnych oraz możliwości psychofizycznych uczniów w celu określenia mocnych stron, predyspozycji, zainteresowań i uzdolnień uczniów oraz przyczyn niepowodzeń 	edukacyjnych lub trudności w funkcjonowaniu uczniów, w tym barier i ograniczeń utrudniających funkcjonowanie ucznia i jego uczestnictwo w życiu przedszkola, szkoły i placówki,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300" dirty="0">
                <a:solidFill>
                  <a:prstClr val="black"/>
                </a:solidFill>
                <a:latin typeface="Calibri"/>
                <a:cs typeface="+mn-cs"/>
              </a:rPr>
              <a:t>b) udzielaniu pomocy psychologiczno-pedagogicznej.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52500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5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196" name="Prostokąt 5"/>
          <p:cNvSpPr>
            <a:spLocks noChangeArrowheads="1"/>
          </p:cNvSpPr>
          <p:nvPr/>
        </p:nvSpPr>
        <p:spPr bwMode="auto">
          <a:xfrm>
            <a:off x="420688" y="1389063"/>
            <a:ext cx="835342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9 sierpnia 2017 r.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sprawie indywidualnego obowiązkowego rocznego przygotowania przedszkolnego dzieci i indywidualnego nauczania dzieci i młodzieży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Dz. U. z 2017 r., poz. 1616).</a:t>
            </a:r>
          </a:p>
          <a:p>
            <a:pPr algn="just" eaLnBrk="1" hangingPunct="1"/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28 sierpnia 2014 r.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sprawie indywidualnego obowiązkowego rocznego przygotowania przedszkolnego dzieci i indywidualnego nauczania dzieci i młodzieży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(Dz. U. z 2014 r. poz. 1157).</a:t>
            </a:r>
          </a:p>
          <a:p>
            <a:pPr algn="just" eaLnBrk="1" hangingPunct="1"/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28 sierpnia 2017 r.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zmieniające rozporządzenie w sprawie indywidualnego obowiązkowego rocznego przygotowania przedszkolnego dzieci i indywidualnego nauczania dzieci i młodzieży Dz. U. z 2017 r., poz. 1616).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19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515" name="Prostokąt 3"/>
          <p:cNvSpPr>
            <a:spLocks noChangeArrowheads="1"/>
          </p:cNvSpPr>
          <p:nvPr/>
        </p:nvSpPr>
        <p:spPr bwMode="auto">
          <a:xfrm>
            <a:off x="466725" y="6207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45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45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46125" y="393700"/>
            <a:ext cx="7920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pl-PL" sz="1400" b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  </a:t>
            </a:r>
            <a:r>
              <a:rPr lang="pl-PL" sz="2000" b="1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Obserwacja pedagogiczna !!!!!!</a:t>
            </a:r>
            <a:r>
              <a:rPr lang="pl-PL" sz="2000" b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 </a:t>
            </a:r>
            <a:br>
              <a:rPr lang="pl-PL" sz="2000" b="1" dirty="0">
                <a:solidFill>
                  <a:srgbClr val="C00000"/>
                </a:solidFill>
                <a:latin typeface="Calibri"/>
                <a:ea typeface="+mj-ea"/>
                <a:cs typeface="+mj-cs"/>
              </a:rPr>
            </a:b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- metodą pracy każdego nauczyciela - </a:t>
            </a: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Times New Roman" panose="02020603050405020304" pitchFamily="18" charset="0"/>
              </a:rPr>
              <a:t>§20 ust. </a:t>
            </a: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2 – Rozporządzenia o PPP</a:t>
            </a:r>
            <a:b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pl-PL" altLang="pl-PL" sz="2000" dirty="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7238" y="1247775"/>
            <a:ext cx="26558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rgbClr val="EC4E7F"/>
                </a:solidFill>
                <a:latin typeface="Calibri"/>
                <a:cs typeface="+mn-cs"/>
              </a:rPr>
              <a:t>W przedszkolu ma na celu</a:t>
            </a: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4184650" y="1131888"/>
            <a:ext cx="3798888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rgbClr val="EC4E7F"/>
                </a:solidFill>
                <a:latin typeface="Calibri"/>
                <a:cs typeface="+mn-cs"/>
              </a:rPr>
              <a:t>W szkole  w trakcie bieżącej pracy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pl-PL" altLang="pl-PL" b="1" dirty="0">
                <a:solidFill>
                  <a:srgbClr val="EC4E7F"/>
                </a:solidFill>
                <a:latin typeface="Calibri"/>
                <a:cs typeface="+mn-cs"/>
              </a:rPr>
              <a:t> z uczniami - ma na celu</a:t>
            </a:r>
          </a:p>
        </p:txBody>
      </p:sp>
      <p:sp>
        <p:nvSpPr>
          <p:cNvPr id="9" name="Symbol zastępczy zawartości 7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57213" y="1981200"/>
            <a:ext cx="35099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ysClr val="windowText" lastClr="000000"/>
                </a:solidFill>
                <a:latin typeface="Calibri"/>
              </a:rPr>
              <a:t>wczesne rozpoznanie u dziecka    </a:t>
            </a:r>
            <a:r>
              <a:rPr lang="pl-PL" sz="1400" b="1" u="sng" dirty="0">
                <a:solidFill>
                  <a:sysClr val="windowText" lastClr="000000"/>
                </a:solidFill>
                <a:latin typeface="Calibri"/>
              </a:rPr>
              <a:t>dysharmonii rozwojowych </a:t>
            </a:r>
          </a:p>
          <a:p>
            <a:pPr marL="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ysClr val="windowText" lastClr="000000"/>
                </a:solidFill>
                <a:latin typeface="Calibri"/>
              </a:rPr>
              <a:t>i  podjęcie wczesnej interwencji,  a w przypadku dzieci realizujących obowiązkowe roczne przygotowanie przedszkolne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ysClr val="windowText" lastClr="000000"/>
                </a:solidFill>
                <a:latin typeface="Calibri"/>
              </a:rPr>
              <a:t> obserwację pedagogiczną zakończoną analizą i oceną gotowości dziecka do podjęcia nauki w szkole </a:t>
            </a:r>
            <a:r>
              <a:rPr lang="pl-PL" sz="1400" b="1" dirty="0">
                <a:latin typeface="Calibri"/>
              </a:rPr>
              <a:t>- diagnoza przedszkolna</a:t>
            </a:r>
          </a:p>
        </p:txBody>
      </p:sp>
      <p:sp>
        <p:nvSpPr>
          <p:cNvPr id="64522" name="Symbol zastępczy zawartości 9"/>
          <p:cNvSpPr txBox="1">
            <a:spLocks/>
          </p:cNvSpPr>
          <p:nvPr/>
        </p:nvSpPr>
        <p:spPr bwMode="auto">
          <a:xfrm>
            <a:off x="4184650" y="1982788"/>
            <a:ext cx="47323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rozpoznanie u ucznia </a:t>
            </a:r>
            <a:r>
              <a:rPr lang="pl-PL" altLang="pl-PL" sz="1400" b="1" u="sng">
                <a:solidFill>
                  <a:srgbClr val="000000"/>
                </a:solidFill>
                <a:latin typeface="Calibri" panose="020F0502020204030204" pitchFamily="34" charset="0"/>
              </a:rPr>
              <a:t>trudności w uczeniu się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 tym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 przypadku uczniów klas I–III szkoły podstawowej deficytów kompetencji i zaburzeń sprawności językowych oraz ryzyka wystąpienia specyficznych trudności w uczeniu się, </a:t>
            </a:r>
          </a:p>
          <a:p>
            <a:pPr eaLnBrk="1" hangingPunct="1"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a także</a:t>
            </a:r>
          </a:p>
          <a:p>
            <a:pPr eaLnBrk="1" hangingPunct="1"/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potencjału ucznia i jego zainteresowań – szczególnych uzdolnień,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wspomaganie uczniów w wyborze kierunku kształcenia i zawodu w trakcie bieżącej pracy z uczniami.</a:t>
            </a:r>
          </a:p>
          <a:p>
            <a:pPr eaLnBrk="1" hangingPunct="1"/>
            <a:endParaRPr lang="pl-PL" altLang="pl-PL" sz="2000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jaśnienie prostokątne zaokrąglone 10">
            <a:extLst>
              <a:ext uri="{FF2B5EF4-FFF2-40B4-BE49-F238E27FC236}"/>
            </a:extLst>
          </p:cNvPr>
          <p:cNvSpPr/>
          <p:nvPr/>
        </p:nvSpPr>
        <p:spPr>
          <a:xfrm>
            <a:off x="165100" y="4511675"/>
            <a:ext cx="4176713" cy="914400"/>
          </a:xfrm>
          <a:prstGeom prst="wedgeRoundRectCallout">
            <a:avLst>
              <a:gd name="adj1" fmla="val 43681"/>
              <a:gd name="adj2" fmla="val -66697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Troska o rozwój dziecka, ucznia, wychowanka  obowiązkiem każdego nauczyciela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Patrz kryteria oceny pracy</a:t>
            </a:r>
            <a:r>
              <a:rPr lang="pl-PL" sz="1400" b="1" kern="0" dirty="0">
                <a:solidFill>
                  <a:schemeClr val="bg1"/>
                </a:solidFill>
                <a:latin typeface="Calibri"/>
                <a:cs typeface="+mn-cs"/>
              </a:rPr>
              <a:t> nauczyciela/dyrektora</a:t>
            </a: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5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55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55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8613" y="958850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.... czyli </a:t>
            </a:r>
            <a:r>
              <a:rPr lang="pl-PL" sz="2000" b="1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wspólna praca nad poprawą sytuacji ucznia/dziecka/wychowanka !!!!</a:t>
            </a:r>
            <a:endParaRPr lang="pl-PL" altLang="pl-PL" sz="2000" dirty="0">
              <a:solidFill>
                <a:srgbClr val="EC4E7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496888"/>
            <a:ext cx="77041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Zintegrowane działania nauczycieli </a:t>
            </a:r>
            <a:endParaRPr lang="pl-PL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44" name="Symbol zastępczy zawartości 2"/>
          <p:cNvSpPr txBox="1">
            <a:spLocks/>
          </p:cNvSpPr>
          <p:nvPr/>
        </p:nvSpPr>
        <p:spPr bwMode="auto">
          <a:xfrm>
            <a:off x="360363" y="1490663"/>
            <a:ext cx="81343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§20 ust.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3 – Rozporządzenia o PPP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 przypadku stwierdzenia, że uczeń ze względu na potrzeby rozwojowe lub edukacyjne oraz możliwości psychofizyczne wymaga objęcia PPP, nauczyciel, wychowawca grupy wychowawczej lub specjalista niezwłocznie udzielają uczniowi tej pomocy w trakcie bieżącej pracy z uczniem i informują o tym: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1) w przypadku szkoły i placówki, w której funkcjonuje szkoła – 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wychowawcę klasy;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2) w przypadku przedszkola i placówki, w której nie funkcjonuje szkoła 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– dyrektora przedszkola lub placówki.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4. Wychowawca klasy lub dyrektor przedszkola lub placówki, o których mowa w ust. 3, </a:t>
            </a:r>
          </a:p>
          <a:p>
            <a:pPr algn="ctr" eaLnBrk="1" hangingPunct="1">
              <a:buFontTx/>
              <a:buNone/>
            </a:pP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informuje innych nauczycieli, wychowawców grup wychowawczych lub specjalistów o potrzebie objęcia ucznia pomocą psychologiczno-pedagogiczną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 trakcie ich bieżącej pracy z uczniem, jeżeli stwierdzi taką potrzebę,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oraz we współpracy z nauczycielami, wychowawcami grup wychowawczych lub specjalistami </a:t>
            </a:r>
          </a:p>
          <a:p>
            <a:pPr algn="just" eaLnBrk="1" hangingPunct="1">
              <a:buFontTx/>
              <a:buNone/>
            </a:pP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!!! planuje i koordynuje PPP w ramach zintegrowanych działań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nauczycieli, wychowawców grup wychowawczych i specjalistów oraz bieżącej pracy z uczniem.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5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656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65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21510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8613" y="958850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.... czyli </a:t>
            </a:r>
            <a:r>
              <a:rPr lang="pl-PL" sz="2000" b="1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wspólna praca nad poprawą sytuacji ucznia/dziecka/wychowanka !!!</a:t>
            </a:r>
            <a:endParaRPr lang="pl-PL" altLang="pl-PL" sz="2000" dirty="0">
              <a:solidFill>
                <a:srgbClr val="EC4E7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496888"/>
            <a:ext cx="77041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Zintegrowane działania nauczycieli </a:t>
            </a:r>
            <a:endParaRPr lang="pl-PL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568" name="Symbol zastępczy zawartości 2"/>
          <p:cNvSpPr txBox="1">
            <a:spLocks/>
          </p:cNvSpPr>
          <p:nvPr/>
        </p:nvSpPr>
        <p:spPr bwMode="auto">
          <a:xfrm>
            <a:off x="360363" y="1490663"/>
            <a:ext cx="81343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20 ust.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8 – 10  Rozporządzenia o PPP</a:t>
            </a: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8. W przypadku uczniów objętych pomocą psychologiczno-pedagogiczną </a:t>
            </a:r>
          </a:p>
          <a:p>
            <a:pPr algn="ctr" eaLnBrk="1" hangingPunct="1">
              <a:buFontTx/>
              <a:buNone/>
            </a:pP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wychowawcy grup wychowawczych  i specjaliści </a:t>
            </a:r>
            <a:endParaRPr lang="pl-PL" altLang="pl-PL" sz="1400">
              <a:solidFill>
                <a:srgbClr val="EC4E7F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udzielają uczniom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pomocy psychologiczno-pedagogicznej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wspierają nauczycieli obowiązkowych zajęć edukacyjnych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 dostosowaniu sposobów i metod pracy do możliwości psychofizycznych ucznia.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9. Nauczyciele, wychowawcy grup wychowawczych i specjaliści udzielając PPP uczniowi w formach..........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 oceniają efektywność udzielonej pomocy i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formułują wnioski</a:t>
            </a:r>
            <a:r>
              <a:rPr lang="pl-PL" altLang="pl-PL" sz="14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dotyczące dalszych działań 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			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mających na celu poprawę funkcjonowania ucznia.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10. W przypadku gdy uczeń był objęty PPP w przedszkolu, szkole lub placówce...... 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</a:rPr>
              <a:t>wychowawca klasy lub dyrektor przedszkola lub placówki...... planując udzielanie uczniowi PPP </a:t>
            </a:r>
          </a:p>
          <a:p>
            <a:pPr eaLnBrk="1" hangingPunct="1">
              <a:buFontTx/>
              <a:buNone/>
            </a:pP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</a:rPr>
              <a:t>uwzględnia wnioski dotyczące dalszych działań mających na celu poprawę funkcjonowania ucznia.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5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75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75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75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67591" name="Tytuł 1"/>
          <p:cNvSpPr txBox="1">
            <a:spLocks/>
          </p:cNvSpPr>
          <p:nvPr/>
        </p:nvSpPr>
        <p:spPr bwMode="auto">
          <a:xfrm>
            <a:off x="1885950" y="922338"/>
            <a:ext cx="547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solidFill>
                  <a:srgbClr val="000000"/>
                </a:solidFill>
                <a:latin typeface="Calibri" panose="020F0502020204030204" pitchFamily="34" charset="0"/>
              </a:rPr>
              <a:t>Nowa możliwość szkoły</a:t>
            </a:r>
          </a:p>
        </p:txBody>
      </p:sp>
      <p:sp>
        <p:nvSpPr>
          <p:cNvPr id="67592" name="Symbol zastępczy zawartości 2"/>
          <p:cNvSpPr txBox="1">
            <a:spLocks/>
          </p:cNvSpPr>
          <p:nvPr/>
        </p:nvSpPr>
        <p:spPr bwMode="auto">
          <a:xfrm>
            <a:off x="603250" y="1600200"/>
            <a:ext cx="81454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2400" b="1">
                <a:solidFill>
                  <a:srgbClr val="EC4E7F"/>
                </a:solidFill>
                <a:latin typeface="Calibri" panose="020F0502020204030204" pitchFamily="34" charset="0"/>
              </a:rPr>
              <a:t>Ważne:</a:t>
            </a:r>
            <a:r>
              <a:rPr lang="pl-PL" altLang="pl-PL" sz="2400">
                <a:solidFill>
                  <a:srgbClr val="EC4E7F"/>
                </a:solidFill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20 ust. 11.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W przypadku gdy z wniosków, wynika, że mimo udzielanej uczniowi pomocy psychologiczno- pedagogicznej w przedszkolu, szkole nie następuje poprawa funkcjonowania ucznia, dyrektor szkoły, za zgodą rodziców ucznia albo pełnoletniego ucznia, występuje do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publicznej poradni </a:t>
            </a:r>
            <a:b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z wnioskiem o przeprowadzenie diagnozy i wskazanie sposobu rozwiązania problemu ucznia.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61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861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861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861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68615" name="Tytuł 1"/>
          <p:cNvSpPr txBox="1">
            <a:spLocks/>
          </p:cNvSpPr>
          <p:nvPr/>
        </p:nvSpPr>
        <p:spPr bwMode="auto">
          <a:xfrm>
            <a:off x="1885950" y="922338"/>
            <a:ext cx="547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solidFill>
                  <a:srgbClr val="000000"/>
                </a:solidFill>
                <a:latin typeface="Calibri" panose="020F0502020204030204" pitchFamily="34" charset="0"/>
              </a:rPr>
              <a:t>Nowa możliwość szkoły</a:t>
            </a:r>
          </a:p>
        </p:txBody>
      </p:sp>
      <p:sp>
        <p:nvSpPr>
          <p:cNvPr id="68616" name="Symbol zastępczy zawartości 2"/>
          <p:cNvSpPr txBox="1">
            <a:spLocks/>
          </p:cNvSpPr>
          <p:nvPr/>
        </p:nvSpPr>
        <p:spPr bwMode="auto">
          <a:xfrm>
            <a:off x="603250" y="1600200"/>
            <a:ext cx="81454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20 ust. 12. </a:t>
            </a: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Wniosek o przeprowadzenie diagnozy i wskazanie sposobu rozwiązania problemu ucznia, skierowany do poradni, zawiera informacje o:</a:t>
            </a:r>
          </a:p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1) rozpoznanych indywidualnych potrzebach rozwojowych i edukacyjnych, możliwościach psychofizycznych ucznia  oraz potencjale rozwojowym ucznia;</a:t>
            </a:r>
          </a:p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2) występujących trudnościach w funkcjonowaniu ucznia w szkole  lub szczególnych uzdolnieniach ucznia;</a:t>
            </a:r>
          </a:p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3) działaniach podjętych przez nauczycieli i specjalistów w celu poprawy funkcjonowania ucznia w szkole, formach pomocy psychologiczno-pedagogicznej udzielanej uczniowi w szkole, okresie ich udzielania oraz efektach podjętych działań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i udzielanej pomocy;</a:t>
            </a:r>
          </a:p>
          <a:p>
            <a:pPr algn="just" eaLnBrk="1" hangingPunct="1"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4) wnioskach dotyczących dalszych działań mających na celu poprawę funkcjonowania ucznia, które nauczyciele sformułowali oceniając efektywność udzielanej pomocy.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63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96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696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6963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69639" name="Tytuł 1"/>
          <p:cNvSpPr txBox="1">
            <a:spLocks/>
          </p:cNvSpPr>
          <p:nvPr/>
        </p:nvSpPr>
        <p:spPr bwMode="auto">
          <a:xfrm>
            <a:off x="1885950" y="1158875"/>
            <a:ext cx="54721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>
                <a:solidFill>
                  <a:srgbClr val="000000"/>
                </a:solidFill>
                <a:latin typeface="Calibri" panose="020F0502020204030204" pitchFamily="34" charset="0"/>
              </a:rPr>
              <a:t>Nowa możliwość szkoły</a:t>
            </a:r>
          </a:p>
        </p:txBody>
      </p:sp>
      <p:sp>
        <p:nvSpPr>
          <p:cNvPr id="69640" name="Symbol zastępczy zawartości 2"/>
          <p:cNvSpPr txBox="1">
            <a:spLocks/>
          </p:cNvSpPr>
          <p:nvPr/>
        </p:nvSpPr>
        <p:spPr bwMode="auto">
          <a:xfrm>
            <a:off x="603250" y="1600200"/>
            <a:ext cx="81454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pl-PL" altLang="pl-PL" sz="20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20 ust. 14. </a:t>
            </a: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Przepisy stosuje się odpowiednio do uczniów posiadających orzeczenie o potrzebie indywidualnego obowiązkowego rocznego przygotowania przedszkolnego, orzeczenie o potrzebie indywidualnego nauczania lub opinię poradni, z tym że przy planowaniu udzielania uczniom pomocy psychologiczno-pedagogicznej uwzględnienia się także zalecenia zawarte w orzeczeniach lub opiniach.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0825" y="1306513"/>
            <a:ext cx="7850188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§ 20 ust. </a:t>
            </a:r>
            <a:r>
              <a:rPr lang="pl-PL" sz="1400" b="1" dirty="0">
                <a:solidFill>
                  <a:prstClr val="black"/>
                </a:solidFill>
                <a:latin typeface="Calibri"/>
                <a:cs typeface="+mn-cs"/>
              </a:rPr>
              <a:t>5 – Rozporządzenia w sprawie PPP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W przypadku stwierdzenia przez wychowawcę klasy lub dyrektora przedszkola ...... że konieczne jest objęcie ucznia  PPP   w formach, o których mowa w § 6 .................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 </a:t>
            </a:r>
            <a:r>
              <a:rPr lang="pl-PL" sz="1400" b="1" dirty="0">
                <a:solidFill>
                  <a:srgbClr val="EC4E7F"/>
                </a:solidFill>
                <a:latin typeface="Calibri"/>
                <a:cs typeface="+mn-cs"/>
              </a:rPr>
              <a:t>dyrektor przedszkola, szkoły lub placówki .............ustala</a:t>
            </a:r>
          </a:p>
          <a:p>
            <a:pPr marL="10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formy udzielania tej pomocy, </a:t>
            </a:r>
          </a:p>
          <a:p>
            <a:pPr marL="10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okres ich udzielania oraz </a:t>
            </a:r>
          </a:p>
          <a:p>
            <a:pPr marL="10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wymiar godzin, w którym poszczególne formy będą realizowane.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6. Wymiar godzin poszczególnych form udzielania uczniom PPP ....... ustala dyrektor przedszkola, szkoły .....</a:t>
            </a:r>
            <a:r>
              <a:rPr lang="pl-PL" sz="1400" b="1" dirty="0">
                <a:solidFill>
                  <a:srgbClr val="EC4E7F"/>
                </a:solidFill>
                <a:latin typeface="Calibri"/>
                <a:cs typeface="+mn-cs"/>
              </a:rPr>
              <a:t>biorąc pod uwagę określoną w arkuszu organizacji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przedszkola, szkoły lub placówki odpowiednio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1400" b="1" dirty="0">
                <a:solidFill>
                  <a:prstClr val="black"/>
                </a:solidFill>
                <a:latin typeface="Calibri"/>
                <a:cs typeface="+mn-cs"/>
              </a:rPr>
              <a:t>liczbę godzin zajęć z zakresu PPP</a:t>
            </a: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 oraz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innych zajęć wspomagających proces kształcenia lub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liczbę godzin zajęć prowadzonych przez nauczycieli i wychowawców grup wychowawczych.</a:t>
            </a:r>
            <a:endParaRPr lang="pl-PL" altLang="pl-PL" sz="1400" dirty="0"/>
          </a:p>
        </p:txBody>
      </p:sp>
      <p:sp>
        <p:nvSpPr>
          <p:cNvPr id="706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06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066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0663" name="Tytuł 1"/>
          <p:cNvSpPr txBox="1">
            <a:spLocks/>
          </p:cNvSpPr>
          <p:nvPr/>
        </p:nvSpPr>
        <p:spPr bwMode="auto">
          <a:xfrm>
            <a:off x="385763" y="647700"/>
            <a:ext cx="8188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PPP – udzielana w formach przewidzianych w rozporządzeniu</a:t>
            </a:r>
          </a:p>
        </p:txBody>
      </p:sp>
      <p:sp>
        <p:nvSpPr>
          <p:cNvPr id="8" name="Objaśnienie prostokątne zaokrąglone 7">
            <a:extLst>
              <a:ext uri="{FF2B5EF4-FFF2-40B4-BE49-F238E27FC236}"/>
            </a:extLst>
          </p:cNvPr>
          <p:cNvSpPr/>
          <p:nvPr/>
        </p:nvSpPr>
        <p:spPr>
          <a:xfrm>
            <a:off x="5940425" y="3789363"/>
            <a:ext cx="3095625" cy="1368425"/>
          </a:xfrm>
          <a:prstGeom prst="wedgeRoundRectCallout">
            <a:avLst>
              <a:gd name="adj1" fmla="val -76715"/>
              <a:gd name="adj2" fmla="val 35300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prstClr val="black"/>
                </a:solidFill>
                <a:latin typeface="Calibri"/>
                <a:cs typeface="+mn-cs"/>
              </a:rPr>
              <a:t>Patrz zadania specjalistów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§ 24 pkt 3 – zadania pedagoga i psychologa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25 </a:t>
            </a:r>
            <a:r>
              <a:rPr lang="pl-PL" sz="11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pkt 2 – zadania logopedy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§26 </a:t>
            </a:r>
            <a:r>
              <a:rPr lang="pl-PL" sz="11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pkt 3 – zdania doradcy zawodowego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27 pkt 3 – zadania terapeuty pedagogicznego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Patrz art. 42 ust. 2 pkt I KN</a:t>
            </a:r>
            <a:endParaRPr lang="pl-PL" sz="1400" b="1" kern="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 err="1">
                <a:solidFill>
                  <a:prstClr val="white"/>
                </a:solidFill>
                <a:latin typeface="Calibri"/>
                <a:cs typeface="+mn-cs"/>
              </a:rPr>
              <a:t>rz</a:t>
            </a:r>
            <a:endParaRPr lang="pl-PL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68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168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168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168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graphicFrame>
        <p:nvGraphicFramePr>
          <p:cNvPr id="7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82792" y="742156"/>
          <a:ext cx="877841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02C76-795B-4044-9299-EC93F824C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8B02C76-795B-4044-9299-EC93F824C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ABBBCD-C084-4E05-B997-D3DCB07F8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8ABBBCD-C084-4E05-B997-D3DCB07F8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4A5112-8DCC-44F6-84E2-BC21C6E3E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334A5112-8DCC-44F6-84E2-BC21C6E3E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70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27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27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2710" name="Prostokąt 8"/>
          <p:cNvSpPr>
            <a:spLocks noChangeArrowheads="1"/>
          </p:cNvSpPr>
          <p:nvPr/>
        </p:nvSpPr>
        <p:spPr bwMode="auto">
          <a:xfrm>
            <a:off x="684213" y="1079500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23850" y="704850"/>
            <a:ext cx="8280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Trzy poziomy wsparcia nauczycieli i wychowawców  w zakresie udzielanej pomocy </a:t>
            </a:r>
            <a:r>
              <a:rPr lang="pl-PL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pp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0664" name="Grupa 7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323850" y="1490663"/>
            <a:ext cx="5256213" cy="1004887"/>
            <a:chOff x="1473114" y="177062"/>
            <a:chExt cx="5466896" cy="1003663"/>
          </a:xfrm>
          <a:solidFill>
            <a:srgbClr val="EC4E7F"/>
          </a:solidFill>
        </p:grpSpPr>
        <p:sp>
          <p:nvSpPr>
            <p:cNvPr id="70677" name="Prostokąt zaokrąglony 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73114" y="177062"/>
              <a:ext cx="5466896" cy="1003663"/>
            </a:xfrm>
            <a:prstGeom prst="roundRect">
              <a:avLst>
                <a:gd name="adj" fmla="val 10000"/>
              </a:avLst>
            </a:prstGeom>
            <a:grp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0" name="Prostokąt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02834" y="207187"/>
              <a:ext cx="4586843" cy="9434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76200" tIns="76200" rIns="76200" bIns="76200" spcCol="1270" anchor="ctr"/>
            <a:lstStyle/>
            <a:p>
              <a:pPr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b="1" dirty="0">
                  <a:latin typeface="Calibri"/>
                  <a:cs typeface="+mn-cs"/>
                </a:rPr>
                <a:t>I poziom: nauczyciele, szkolni specjaliści</a:t>
              </a:r>
            </a:p>
          </p:txBody>
        </p:sp>
      </p:grpSp>
      <p:grpSp>
        <p:nvGrpSpPr>
          <p:cNvPr id="72713" name="Grupa 10"/>
          <p:cNvGrpSpPr>
            <a:grpSpLocks/>
          </p:cNvGrpSpPr>
          <p:nvPr/>
        </p:nvGrpSpPr>
        <p:grpSpPr bwMode="auto">
          <a:xfrm>
            <a:off x="265113" y="3046413"/>
            <a:ext cx="6667500" cy="946150"/>
            <a:chOff x="1136948" y="1790720"/>
            <a:chExt cx="7860364" cy="946460"/>
          </a:xfrm>
        </p:grpSpPr>
        <p:sp>
          <p:nvSpPr>
            <p:cNvPr id="72719" name="Prostokąt zaokrąglony 11"/>
            <p:cNvSpPr>
              <a:spLocks noChangeArrowheads="1"/>
            </p:cNvSpPr>
            <p:nvPr/>
          </p:nvSpPr>
          <p:spPr bwMode="auto">
            <a:xfrm>
              <a:off x="1136948" y="1790720"/>
              <a:ext cx="7860364" cy="946460"/>
            </a:xfrm>
            <a:prstGeom prst="roundRect">
              <a:avLst>
                <a:gd name="adj" fmla="val 10000"/>
              </a:avLst>
            </a:prstGeom>
            <a:solidFill>
              <a:srgbClr val="EC4E7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sp>
          <p:nvSpPr>
            <p:cNvPr id="13" name="Prostokąt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67954" y="1846300"/>
              <a:ext cx="6359409" cy="890880"/>
            </a:xfrm>
            <a:prstGeom prst="rect">
              <a:avLst/>
            </a:prstGeom>
            <a:solidFill>
              <a:srgbClr val="EC4E7F"/>
            </a:solidFill>
            <a:ln>
              <a:noFill/>
            </a:ln>
            <a:effectLst/>
          </p:spPr>
          <p:txBody>
            <a:bodyPr lIns="68580" tIns="68580" rIns="68580" bIns="68580" spcCol="1270" anchor="ctr"/>
            <a:lstStyle/>
            <a:p>
              <a:pPr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b="1" dirty="0">
                  <a:latin typeface="Calibri"/>
                  <a:cs typeface="+mn-cs"/>
                </a:rPr>
                <a:t>II poziom: dyrektor występuje </a:t>
              </a:r>
              <a:br>
                <a:rPr lang="pl-PL" b="1" dirty="0">
                  <a:latin typeface="Calibri"/>
                  <a:cs typeface="+mn-cs"/>
                </a:rPr>
              </a:br>
              <a:r>
                <a:rPr lang="pl-PL" b="1" dirty="0">
                  <a:latin typeface="Calibri"/>
                  <a:cs typeface="+mn-cs"/>
                </a:rPr>
                <a:t>z wnioskiem </a:t>
              </a:r>
              <a:r>
                <a:rPr lang="pl-PL" b="1" u="sng" dirty="0">
                  <a:latin typeface="Calibri"/>
                  <a:cs typeface="+mn-cs"/>
                </a:rPr>
                <a:t>do poradni </a:t>
              </a:r>
              <a:r>
                <a:rPr lang="pl-PL" b="1" dirty="0">
                  <a:latin typeface="Calibri"/>
                  <a:cs typeface="+mn-cs"/>
                </a:rPr>
                <a:t>w celu wsparcia nauczycieli, szkolnych specjalistów</a:t>
              </a:r>
            </a:p>
          </p:txBody>
        </p:sp>
      </p:grpSp>
      <p:grpSp>
        <p:nvGrpSpPr>
          <p:cNvPr id="70666" name="Grupa 13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5599113" y="2105025"/>
            <a:ext cx="882650" cy="882650"/>
            <a:chOff x="7937648" y="1029656"/>
            <a:chExt cx="882562" cy="882562"/>
          </a:xfrm>
          <a:solidFill>
            <a:schemeClr val="bg1">
              <a:lumMod val="75000"/>
            </a:schemeClr>
          </a:solidFill>
        </p:grpSpPr>
        <p:sp>
          <p:nvSpPr>
            <p:cNvPr id="70673" name="Strzałka w dół 1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937648" y="1029656"/>
              <a:ext cx="882562" cy="88256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16" name="Strzałka w dół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136065" y="1029656"/>
              <a:ext cx="485727" cy="66350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36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2715" name="Grupa 16"/>
          <p:cNvGrpSpPr>
            <a:grpSpLocks/>
          </p:cNvGrpSpPr>
          <p:nvPr/>
        </p:nvGrpSpPr>
        <p:grpSpPr bwMode="auto">
          <a:xfrm>
            <a:off x="265113" y="4292600"/>
            <a:ext cx="8099425" cy="1358900"/>
            <a:chOff x="1752545" y="3168174"/>
            <a:chExt cx="8978897" cy="1357788"/>
          </a:xfrm>
        </p:grpSpPr>
        <p:sp>
          <p:nvSpPr>
            <p:cNvPr id="72717" name="Prostokąt zaokrąglony 17"/>
            <p:cNvSpPr>
              <a:spLocks noChangeArrowheads="1"/>
            </p:cNvSpPr>
            <p:nvPr/>
          </p:nvSpPr>
          <p:spPr bwMode="auto">
            <a:xfrm>
              <a:off x="1752545" y="3168174"/>
              <a:ext cx="8978897" cy="1357788"/>
            </a:xfrm>
            <a:prstGeom prst="roundRect">
              <a:avLst>
                <a:gd name="adj" fmla="val 10000"/>
              </a:avLst>
            </a:prstGeom>
            <a:solidFill>
              <a:srgbClr val="EC4E7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sp>
          <p:nvSpPr>
            <p:cNvPr id="19" name="Prostokąt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93022" y="3207830"/>
              <a:ext cx="7247177" cy="1278478"/>
            </a:xfrm>
            <a:prstGeom prst="rect">
              <a:avLst/>
            </a:prstGeom>
            <a:solidFill>
              <a:srgbClr val="EC4E7F"/>
            </a:solidFill>
            <a:ln>
              <a:noFill/>
            </a:ln>
            <a:effectLst/>
          </p:spPr>
          <p:txBody>
            <a:bodyPr lIns="68580" tIns="68580" rIns="68580" bIns="68580" spcCol="1270" anchor="ctr"/>
            <a:lstStyle/>
            <a:p>
              <a:pPr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b="1" dirty="0">
                  <a:latin typeface="Calibri"/>
                  <a:cs typeface="+mn-cs"/>
                </a:rPr>
                <a:t>III poziom: dyrektor, za zgodą rodziców, </a:t>
              </a:r>
              <a:r>
                <a:rPr lang="pl-PL" b="1" u="sng" dirty="0">
                  <a:latin typeface="Calibri"/>
                  <a:cs typeface="+mn-cs"/>
                </a:rPr>
                <a:t>występuje do publicznej poradni </a:t>
              </a:r>
              <a:r>
                <a:rPr lang="pl-PL" b="1" dirty="0">
                  <a:latin typeface="Calibri"/>
                  <a:cs typeface="+mn-cs"/>
                </a:rPr>
                <a:t>z wnioskiem </a:t>
              </a:r>
              <a:br>
                <a:rPr lang="pl-PL" b="1" dirty="0">
                  <a:latin typeface="Calibri"/>
                  <a:cs typeface="+mn-cs"/>
                </a:rPr>
              </a:br>
              <a:r>
                <a:rPr lang="pl-PL" b="1" dirty="0">
                  <a:latin typeface="Calibri"/>
                  <a:cs typeface="+mn-cs"/>
                </a:rPr>
                <a:t>o przeprowadzenie pogłębionej diagnozy specjalistycznej w celu rozwiązania problemu</a:t>
              </a:r>
            </a:p>
          </p:txBody>
        </p:sp>
      </p:grpSp>
      <p:grpSp>
        <p:nvGrpSpPr>
          <p:cNvPr id="70668" name="Grupa 19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7040563" y="3389313"/>
            <a:ext cx="882650" cy="882650"/>
            <a:chOff x="7937648" y="1029656"/>
            <a:chExt cx="882562" cy="882562"/>
          </a:xfrm>
          <a:solidFill>
            <a:schemeClr val="bg1">
              <a:lumMod val="75000"/>
            </a:schemeClr>
          </a:solidFill>
        </p:grpSpPr>
        <p:sp>
          <p:nvSpPr>
            <p:cNvPr id="70669" name="Strzałka w dół 2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937648" y="1029656"/>
              <a:ext cx="882562" cy="882562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  <p:sp>
          <p:nvSpPr>
            <p:cNvPr id="22" name="Strzałka w dół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136065" y="1029656"/>
              <a:ext cx="485727" cy="66350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lIns="45720" rIns="4572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l-PL" sz="360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683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0825" y="1306513"/>
            <a:ext cx="8208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Działania ukierunkowane na wieloaspektowe rozpoznanie potrzeb dziecka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Diagnoza uwzględniająca kontekst </a:t>
            </a:r>
            <a:r>
              <a:rPr lang="pl-PL" sz="1400" dirty="0" err="1">
                <a:solidFill>
                  <a:prstClr val="black"/>
                </a:solidFill>
                <a:latin typeface="Calibri"/>
                <a:cs typeface="+mn-cs"/>
              </a:rPr>
              <a:t>biopsychospołeczny</a:t>
            </a: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1400" i="1" dirty="0">
                <a:solidFill>
                  <a:prstClr val="black"/>
                </a:solidFill>
                <a:latin typeface="Calibri"/>
                <a:cs typeface="+mn-cs"/>
              </a:rPr>
              <a:t>(integralne funkcjonalne widzenie człowieka w środowisku szkolnym i środowisku rodzinnym)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400" b="1" dirty="0">
                <a:latin typeface="Calibri"/>
                <a:cs typeface="+mn-cs"/>
              </a:rPr>
              <a:t>Włączenie w proces oceny funkcjonowania dziecka - nauczycieli, rodziców, terapeutów i pracowników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b="1" dirty="0">
                <a:latin typeface="Calibri"/>
                <a:cs typeface="+mn-cs"/>
              </a:rPr>
              <a:t>poradni psychologiczno-pedagogicznych.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400" dirty="0">
                <a:solidFill>
                  <a:prstClr val="black"/>
                </a:solidFill>
                <a:latin typeface="Calibri"/>
                <a:cs typeface="+mn-cs"/>
              </a:rPr>
              <a:t> Zmiany obejmują sposób ustalania zaleceń do pracy, które wypracowane wspólnie  staną się rodzajem  </a:t>
            </a:r>
            <a:r>
              <a:rPr lang="pl-PL" sz="1400" b="1" u="sng" dirty="0">
                <a:latin typeface="Calibri"/>
                <a:cs typeface="+mn-cs"/>
              </a:rPr>
              <a:t>strategii działań terapeutycznych realizowana w szkole i w domu.</a:t>
            </a:r>
          </a:p>
        </p:txBody>
      </p:sp>
      <p:sp>
        <p:nvSpPr>
          <p:cNvPr id="737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37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373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854075" y="682625"/>
            <a:ext cx="7705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Działania szkoły prowadzą do wypracowania </a:t>
            </a:r>
            <a:r>
              <a:rPr lang="pl-PL" b="1" kern="0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strategii działań wspierających realizowanej w szkole i w domu </a:t>
            </a:r>
            <a:endParaRPr lang="pl-PL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/>
        </p:nvGraphicFramePr>
        <p:xfrm>
          <a:off x="1414737" y="3028613"/>
          <a:ext cx="7056139" cy="211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aśnienie prostokątne zaokrąglone 8">
            <a:extLst>
              <a:ext uri="{FF2B5EF4-FFF2-40B4-BE49-F238E27FC236}"/>
            </a:extLst>
          </p:cNvPr>
          <p:cNvSpPr/>
          <p:nvPr/>
        </p:nvSpPr>
        <p:spPr>
          <a:xfrm>
            <a:off x="0" y="3492500"/>
            <a:ext cx="1331913" cy="665163"/>
          </a:xfrm>
          <a:prstGeom prst="wedgeRoundRectCallout">
            <a:avLst>
              <a:gd name="adj1" fmla="val 67134"/>
              <a:gd name="adj2" fmla="val 26786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W  porozumieniu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z  rodzicami</a:t>
            </a: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0" name="Objaśnienie prostokątne zaokrąglone 9">
            <a:extLst>
              <a:ext uri="{FF2B5EF4-FFF2-40B4-BE49-F238E27FC236}"/>
            </a:extLst>
          </p:cNvPr>
          <p:cNvSpPr/>
          <p:nvPr/>
        </p:nvSpPr>
        <p:spPr>
          <a:xfrm>
            <a:off x="3567113" y="4811713"/>
            <a:ext cx="1779587" cy="449262"/>
          </a:xfrm>
          <a:prstGeom prst="wedgeRoundRectCallout">
            <a:avLst>
              <a:gd name="adj1" fmla="val 21110"/>
              <a:gd name="adj2" fmla="val -74486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Na wniosek rodziców</a:t>
            </a:r>
          </a:p>
        </p:txBody>
      </p:sp>
      <p:sp>
        <p:nvSpPr>
          <p:cNvPr id="11" name="Objaśnienie prostokątne zaokrąglone 10">
            <a:extLst>
              <a:ext uri="{FF2B5EF4-FFF2-40B4-BE49-F238E27FC236}"/>
            </a:extLst>
          </p:cNvPr>
          <p:cNvSpPr/>
          <p:nvPr/>
        </p:nvSpPr>
        <p:spPr>
          <a:xfrm>
            <a:off x="5635625" y="4727575"/>
            <a:ext cx="2990850" cy="617538"/>
          </a:xfrm>
          <a:prstGeom prst="wedgeRoundRectCallout">
            <a:avLst>
              <a:gd name="adj1" fmla="val -167"/>
              <a:gd name="adj2" fmla="val -97863"/>
              <a:gd name="adj3" fmla="val 16667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prstClr val="black"/>
                </a:solidFill>
                <a:latin typeface="Calibri"/>
                <a:cs typeface="+mn-cs"/>
              </a:rPr>
              <a:t>Wspólnie realizowana strategia działań wspierających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52500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220" name="Prostokąt 5"/>
          <p:cNvSpPr>
            <a:spLocks noChangeArrowheads="1"/>
          </p:cNvSpPr>
          <p:nvPr/>
        </p:nvSpPr>
        <p:spPr bwMode="auto">
          <a:xfrm>
            <a:off x="420688" y="1389063"/>
            <a:ext cx="83534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9 sierpnia 2017 r.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sprawie warunków organizowania kształcenia, wychowania i opieki dla dzieci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i młodzieży niepełnosprawnych, niedostosowanych społecznie i zagrożonych niedostosowaniem społecznym (Dz. U. z 2017 r., poz. 1578).</a:t>
            </a:r>
          </a:p>
          <a:p>
            <a:pPr algn="just" eaLnBrk="1" hangingPunct="1">
              <a:lnSpc>
                <a:spcPct val="110000"/>
              </a:lnSpc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25 lipca 2015 r.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sprawie warunków organizowania kształcenia, wychowania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i opieki dla dzieci i młodzieży niepełnosprawnych, niedostosowanych społecznie i zagrożonych niedostosowaniem społecznym (Dz. U. z 2015 r., poz. 1113 z późn. zm.).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28 sierpnia 2017 r.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zmieniające rozporządzenie sprawie warunków organizowania kształcenia, wychowania i opieki dla dzieci imłodzieży niepełnosprawnych, niedostosowanych społecznie i zagrożonych niedostosowaniem społecznym (Dz. U. z 2017 r., poz. 1652).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22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75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47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47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475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981075"/>
            <a:ext cx="7486650" cy="3527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EC4E7F"/>
                </a:solidFill>
                <a:latin typeface="Calibri"/>
                <a:cs typeface="+mn-cs"/>
              </a:rPr>
              <a:t>Pomoc psychologiczno-pedagogiczna</a:t>
            </a:r>
            <a:endParaRPr lang="pl-PL" altLang="pl-PL" sz="2800" dirty="0">
              <a:solidFill>
                <a:srgbClr val="EC4E7F"/>
              </a:solidFill>
              <a:latin typeface="Calibri"/>
              <a:cs typeface="+mn-cs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3200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pl-PL" altLang="pl-PL" sz="2800" dirty="0">
                <a:solidFill>
                  <a:prstClr val="black"/>
                </a:solidFill>
                <a:latin typeface="Calibri"/>
                <a:cs typeface="+mn-cs"/>
              </a:rPr>
              <a:t>W szkole 	pomoc psychologiczno-pedagogiczna udzielana jest: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800" dirty="0">
                <a:solidFill>
                  <a:prstClr val="black"/>
                </a:solidFill>
                <a:latin typeface="Calibri"/>
                <a:cs typeface="+mn-cs"/>
              </a:rPr>
              <a:t>w trakcie bieżącej pracy z uczniem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latin typeface="Calibri"/>
                <a:cs typeface="+mn-cs"/>
              </a:rPr>
              <a:t>oraz</a:t>
            </a:r>
          </a:p>
          <a:p>
            <a:pPr marL="1143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dirty="0">
                <a:latin typeface="Calibri"/>
                <a:cs typeface="+mn-cs"/>
              </a:rPr>
              <a:t>przez zintegrowane działania nauczycieli </a:t>
            </a:r>
            <a:br>
              <a:rPr lang="pl-PL" sz="2800" b="1" dirty="0">
                <a:latin typeface="Calibri"/>
                <a:cs typeface="+mn-cs"/>
              </a:rPr>
            </a:br>
            <a:r>
              <a:rPr lang="pl-PL" sz="2800" b="1" dirty="0">
                <a:latin typeface="Calibri"/>
                <a:cs typeface="+mn-cs"/>
              </a:rPr>
              <a:t>i specjalistów</a:t>
            </a:r>
            <a:endParaRPr lang="pl-PL" altLang="pl-PL" sz="2800" b="1" dirty="0"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77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57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57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57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920621"/>
            <a:ext cx="8208267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Calibri"/>
                <a:cs typeface="+mn-cs"/>
              </a:rPr>
              <a:t>oraz w szkole dla dzieci i młodzieży w formie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klas terapeutycznych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zajęć rozwijających uzdolnienia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>
                <a:latin typeface="Calibri"/>
                <a:cs typeface="+mn-cs"/>
              </a:rPr>
              <a:t>zajęć rozwijających umiejętności uczenia się</a:t>
            </a:r>
            <a:endParaRPr lang="pl-PL" altLang="pl-PL" sz="1600" b="1" dirty="0"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zajęć dydaktyczno-wyrównawczych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b="1" dirty="0">
                <a:latin typeface="Calibri"/>
                <a:cs typeface="+mn-cs"/>
              </a:rPr>
              <a:t>zajęć specjalistycznych: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korekcyjno-kompensacyjnych, logopedycznych, </a:t>
            </a:r>
            <a:r>
              <a:rPr lang="pl-PL" altLang="pl-PL" sz="1600" strike="sngStrike" dirty="0">
                <a:solidFill>
                  <a:prstClr val="black"/>
                </a:solidFill>
                <a:latin typeface="Calibri"/>
                <a:cs typeface="+mn-cs"/>
              </a:rPr>
              <a:t>socjoterapeutycznych </a:t>
            </a:r>
            <a:r>
              <a:rPr lang="pl-PL" sz="1600" b="1" dirty="0">
                <a:solidFill>
                  <a:srgbClr val="EC4E7F"/>
                </a:solidFill>
                <a:latin typeface="Calibri"/>
                <a:cs typeface="+mn-cs"/>
              </a:rPr>
              <a:t>rozwijających kompetencje emocjonalno-społeczne</a:t>
            </a:r>
            <a:r>
              <a:rPr lang="pl-PL" sz="1600" b="1" dirty="0">
                <a:solidFill>
                  <a:srgbClr val="200886"/>
                </a:solidFill>
                <a:latin typeface="Calibri"/>
                <a:cs typeface="+mn-cs"/>
              </a:rPr>
              <a:t> </a:t>
            </a: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oraz innych zajęć o charakterze terapeutycznym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zajęć związanych z wyborem kierunku kształcenia i zawodu </a:t>
            </a:r>
            <a:r>
              <a:rPr lang="pl-PL" altLang="pl-PL" sz="1600" strike="sngStrike" dirty="0">
                <a:solidFill>
                  <a:prstClr val="black"/>
                </a:solidFill>
                <a:latin typeface="Calibri"/>
                <a:cs typeface="+mn-cs"/>
              </a:rPr>
              <a:t>oraz planowaniem kształcenia i kariery zawodowej - w przypadku uczniów gimnazjum i szkół ponadgimnazjalnych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b="1" dirty="0">
                <a:latin typeface="Calibri"/>
                <a:cs typeface="+mn-cs"/>
              </a:rPr>
              <a:t>zindywidualizowanej ścieżki kształcenia</a:t>
            </a:r>
            <a:endParaRPr lang="pl-PL" altLang="pl-PL" sz="1600" b="1" dirty="0"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warsztatów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/>
                <a:cs typeface="+mn-cs"/>
              </a:rPr>
              <a:t>porad i konsultacji</a:t>
            </a:r>
          </a:p>
        </p:txBody>
      </p:sp>
      <p:sp>
        <p:nvSpPr>
          <p:cNvPr id="8" name="Objaśnienie owalne 7">
            <a:extLst>
              <a:ext uri="{FF2B5EF4-FFF2-40B4-BE49-F238E27FC236}"/>
            </a:extLst>
          </p:cNvPr>
          <p:cNvSpPr/>
          <p:nvPr/>
        </p:nvSpPr>
        <p:spPr>
          <a:xfrm>
            <a:off x="5364163" y="1389063"/>
            <a:ext cx="3294062" cy="784225"/>
          </a:xfrm>
          <a:prstGeom prst="wedgeEllipseCallout">
            <a:avLst>
              <a:gd name="adj1" fmla="val -37576"/>
              <a:gd name="adj2" fmla="val 91089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Trzy nowe rodzaje zajęć z zakresu PPP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755" name="Prostoką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0825" y="1306513"/>
            <a:ext cx="8208963" cy="37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cs typeface="+mn-cs"/>
              </a:rPr>
              <a:t>oraz w przedszkolu w formie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zajęć rozwijających uzdolnienia;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rgbClr val="EC4E7F"/>
                </a:solidFill>
                <a:latin typeface="Calibri"/>
                <a:cs typeface="+mn-cs"/>
              </a:rPr>
              <a:t>zajęć specjalistycznych: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korekcyjno-kompensacyjnych, logopedycznych, </a:t>
            </a:r>
            <a:r>
              <a:rPr lang="pl-PL" altLang="pl-PL" sz="2000" strike="sngStrike" dirty="0">
                <a:solidFill>
                  <a:prstClr val="black"/>
                </a:solidFill>
                <a:latin typeface="Calibri"/>
                <a:cs typeface="+mn-cs"/>
              </a:rPr>
              <a:t>socjoterapeutycznych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2000" b="1" dirty="0">
                <a:latin typeface="Calibri"/>
                <a:cs typeface="+mn-cs"/>
              </a:rPr>
              <a:t>rozwijających kompetencje emocjonalno-społeczne</a:t>
            </a:r>
            <a:r>
              <a:rPr lang="pl-PL" sz="2000" b="1" dirty="0">
                <a:solidFill>
                  <a:srgbClr val="200886"/>
                </a:solidFill>
                <a:latin typeface="Calibri"/>
                <a:cs typeface="+mn-cs"/>
              </a:rPr>
              <a:t>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oraz</a:t>
            </a:r>
            <a:r>
              <a:rPr lang="pl-PL" altLang="pl-PL" sz="2000" dirty="0">
                <a:solidFill>
                  <a:srgbClr val="200886"/>
                </a:solidFill>
                <a:latin typeface="Calibri"/>
                <a:cs typeface="+mn-cs"/>
              </a:rPr>
              <a:t>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innych zajęć  terapeutycznych,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latin typeface="Calibri"/>
                <a:cs typeface="+mn-cs"/>
              </a:rPr>
              <a:t>zindywidualizowanej ścieżki realizacji obowiązkowego rocznego przygotowania przedszkolnego</a:t>
            </a:r>
            <a:r>
              <a:rPr lang="pl-PL" sz="2000" b="1" dirty="0">
                <a:solidFill>
                  <a:srgbClr val="200886"/>
                </a:solidFill>
                <a:latin typeface="Calibri"/>
                <a:cs typeface="+mn-cs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Calibri"/>
                <a:cs typeface="+mn-cs"/>
              </a:rPr>
              <a:t>porad i konsultacji.</a:t>
            </a:r>
            <a:endParaRPr lang="pl-PL" altLang="pl-PL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l-PL" altLang="pl-PL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8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68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680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Objaśnienie owalne 6">
            <a:extLst>
              <a:ext uri="{FF2B5EF4-FFF2-40B4-BE49-F238E27FC236}"/>
            </a:extLst>
          </p:cNvPr>
          <p:cNvSpPr/>
          <p:nvPr/>
        </p:nvSpPr>
        <p:spPr>
          <a:xfrm>
            <a:off x="5359400" y="981075"/>
            <a:ext cx="3100388" cy="908050"/>
          </a:xfrm>
          <a:prstGeom prst="wedgeEllipseCallout">
            <a:avLst>
              <a:gd name="adj1" fmla="val -37576"/>
              <a:gd name="adj2" fmla="val 91089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Dwa nowe rodzaje zajęć z zakresu PPP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82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78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78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783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755576" y="1158875"/>
            <a:ext cx="7416824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cs typeface="+mn-cs"/>
              </a:rPr>
              <a:t>oraz w placówce w formie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zajęć rozwijających uzdolnienia 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latin typeface="Calibri"/>
                <a:cs typeface="+mn-cs"/>
              </a:rPr>
              <a:t>zajęć rozwijających umiejętności uczenia się</a:t>
            </a:r>
            <a:endParaRPr lang="pl-PL" altLang="pl-PL" sz="2000" b="1" dirty="0"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rgbClr val="EC4E7F"/>
                </a:solidFill>
                <a:latin typeface="Calibri"/>
                <a:cs typeface="+mn-cs"/>
              </a:rPr>
              <a:t>zajęć specjalistycznych: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korekcyjno-kompensacyjnych, logopedycznych, </a:t>
            </a:r>
            <a:r>
              <a:rPr lang="pl-PL" altLang="pl-PL" sz="2000" strike="sngStrike" dirty="0">
                <a:solidFill>
                  <a:prstClr val="black"/>
                </a:solidFill>
                <a:latin typeface="Calibri"/>
                <a:cs typeface="+mn-cs"/>
              </a:rPr>
              <a:t>socjoterapeutycznych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l-PL" sz="2000" b="1" dirty="0">
                <a:latin typeface="Calibri"/>
                <a:cs typeface="+mn-cs"/>
              </a:rPr>
              <a:t>rozwijających kompetencje emocjonalno-społeczne</a:t>
            </a:r>
            <a:r>
              <a:rPr lang="pl-PL" sz="2000" b="1" dirty="0">
                <a:solidFill>
                  <a:srgbClr val="200886"/>
                </a:solidFill>
                <a:latin typeface="Calibri"/>
                <a:cs typeface="+mn-cs"/>
              </a:rPr>
              <a:t>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oraz</a:t>
            </a:r>
            <a:r>
              <a:rPr lang="pl-PL" altLang="pl-PL" sz="2000" dirty="0">
                <a:solidFill>
                  <a:srgbClr val="200886"/>
                </a:solidFill>
                <a:latin typeface="Calibri"/>
                <a:cs typeface="+mn-cs"/>
              </a:rPr>
              <a:t> 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innych zajęć  terapeutycznych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zajęć związanych z wyborem kierunku kształcenia i zawodu</a:t>
            </a:r>
            <a:endParaRPr lang="pl-PL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Calibri"/>
                <a:cs typeface="+mn-cs"/>
              </a:rPr>
              <a:t>porad i konsultacji</a:t>
            </a: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warsztatów</a:t>
            </a:r>
          </a:p>
        </p:txBody>
      </p:sp>
      <p:sp>
        <p:nvSpPr>
          <p:cNvPr id="8" name="Objaśnienie owalne 7">
            <a:extLst>
              <a:ext uri="{FF2B5EF4-FFF2-40B4-BE49-F238E27FC236}"/>
            </a:extLst>
          </p:cNvPr>
          <p:cNvSpPr/>
          <p:nvPr/>
        </p:nvSpPr>
        <p:spPr>
          <a:xfrm>
            <a:off x="5580063" y="809625"/>
            <a:ext cx="3222625" cy="935038"/>
          </a:xfrm>
          <a:prstGeom prst="wedgeEllipseCallout">
            <a:avLst>
              <a:gd name="adj1" fmla="val -37576"/>
              <a:gd name="adj2" fmla="val 91089"/>
            </a:avLst>
          </a:prstGeom>
          <a:solidFill>
            <a:srgbClr val="EC4E7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prstClr val="black"/>
                </a:solidFill>
                <a:latin typeface="Calibri"/>
                <a:cs typeface="+mn-cs"/>
              </a:rPr>
              <a:t>Dwa nowe rodzaje zajęć z zakresu PPP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85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8852" name="Prostokąt 5"/>
          <p:cNvSpPr>
            <a:spLocks noChangeArrowheads="1"/>
          </p:cNvSpPr>
          <p:nvPr/>
        </p:nvSpPr>
        <p:spPr bwMode="auto">
          <a:xfrm>
            <a:off x="185738" y="1209675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88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885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928938" y="676275"/>
            <a:ext cx="3271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2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Czas trwania zajęć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Prostokąt 3">
            <a:extLst>
              <a:ext uri="{FF2B5EF4-FFF2-40B4-BE49-F238E27FC236}"/>
            </a:extLst>
          </p:cNvPr>
          <p:cNvSpPr/>
          <p:nvPr/>
        </p:nvSpPr>
        <p:spPr>
          <a:xfrm>
            <a:off x="792163" y="1744663"/>
            <a:ext cx="7704137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altLang="pl-PL" sz="2800" b="1" dirty="0">
                <a:solidFill>
                  <a:prstClr val="black"/>
                </a:solidFill>
                <a:latin typeface="Calibri"/>
                <a:cs typeface="+mn-cs"/>
              </a:rPr>
              <a:t>Godzina zajęć trwa 45 minut.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pl-PL" altLang="pl-P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altLang="pl-PL" sz="2800" dirty="0">
                <a:solidFill>
                  <a:prstClr val="black"/>
                </a:solidFill>
                <a:latin typeface="Calibri"/>
                <a:cs typeface="+mn-cs"/>
              </a:rPr>
              <a:t>Dopuszcza się prowadzenie zajęć w czasie dłuższym lub krótszym niż 45 minut, z zachowaniem ustalonego dla ucznia łącznego tygodniowego czasu tych zajęć, jeżeli jest to uzasadnione potrzebami ucznia.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8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98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798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798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87325" y="692150"/>
            <a:ext cx="78406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altLang="pl-PL" sz="1400" b="1" dirty="0">
                <a:solidFill>
                  <a:prstClr val="black"/>
                </a:solidFill>
                <a:latin typeface="Calibri"/>
                <a:cs typeface="+mn-cs"/>
              </a:rPr>
              <a:t>        </a:t>
            </a:r>
            <a:r>
              <a:rPr lang="pl-PL" altLang="pl-PL" sz="1400" b="1" u="sng" dirty="0">
                <a:solidFill>
                  <a:prstClr val="black"/>
                </a:solidFill>
                <a:latin typeface="Calibri"/>
                <a:cs typeface="+mn-cs"/>
              </a:rPr>
              <a:t>Zestawienie form PPP</a:t>
            </a:r>
            <a:r>
              <a:rPr lang="pl-PL" altLang="pl-PL" sz="1400" b="1" dirty="0">
                <a:solidFill>
                  <a:prstClr val="black"/>
                </a:solidFill>
                <a:latin typeface="Calibri"/>
                <a:cs typeface="+mn-cs"/>
              </a:rPr>
              <a:t>  - 3 poziomy udzielania pomocy w szkole</a:t>
            </a:r>
          </a:p>
        </p:txBody>
      </p:sp>
      <p:graphicFrame>
        <p:nvGraphicFramePr>
          <p:cNvPr id="9" name="Diagram 8">
            <a:extLst>
              <a:ext uri="{FF2B5EF4-FFF2-40B4-BE49-F238E27FC236}"/>
            </a:extLst>
          </p:cNvPr>
          <p:cNvGraphicFramePr/>
          <p:nvPr/>
        </p:nvGraphicFramePr>
        <p:xfrm>
          <a:off x="684213" y="1052624"/>
          <a:ext cx="7920037" cy="460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chemat blokowy: wiele dokumentów 9">
            <a:extLst>
              <a:ext uri="{FF2B5EF4-FFF2-40B4-BE49-F238E27FC236}"/>
            </a:extLst>
          </p:cNvPr>
          <p:cNvSpPr/>
          <p:nvPr/>
        </p:nvSpPr>
        <p:spPr>
          <a:xfrm>
            <a:off x="187325" y="2349500"/>
            <a:ext cx="2947988" cy="1511300"/>
          </a:xfrm>
          <a:prstGeom prst="flowChartMultidocument">
            <a:avLst/>
          </a:prstGeom>
          <a:solidFill>
            <a:srgbClr val="F04A89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b="1" kern="0" dirty="0">
                <a:solidFill>
                  <a:prstClr val="black"/>
                </a:solidFill>
                <a:latin typeface="Calibri"/>
                <a:cs typeface="+mn-cs"/>
              </a:rPr>
              <a:t>Korekcyjno-kompensacyjne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b="1" kern="0" dirty="0">
                <a:solidFill>
                  <a:prstClr val="black"/>
                </a:solidFill>
                <a:latin typeface="Calibri"/>
                <a:cs typeface="+mn-cs"/>
              </a:rPr>
              <a:t>Logopedyczne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b="1" kern="0" dirty="0">
                <a:solidFill>
                  <a:prstClr val="black"/>
                </a:solidFill>
                <a:latin typeface="Calibri"/>
                <a:cs typeface="+mn-cs"/>
              </a:rPr>
              <a:t>Rozwijające kompetencje emocjonalno-społeczne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200" b="1" kern="0" dirty="0">
                <a:solidFill>
                  <a:prstClr val="black"/>
                </a:solidFill>
                <a:latin typeface="Calibri"/>
                <a:cs typeface="+mn-cs"/>
              </a:rPr>
              <a:t>Zajęcia terapeutyczne</a:t>
            </a:r>
          </a:p>
        </p:txBody>
      </p:sp>
      <p:sp>
        <p:nvSpPr>
          <p:cNvPr id="11" name="pole tekstow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205163" y="3194050"/>
            <a:ext cx="300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b="1" kern="0" dirty="0">
                <a:solidFill>
                  <a:srgbClr val="EC4E7F"/>
                </a:solidFill>
                <a:cs typeface="Arial" charset="0"/>
              </a:rPr>
              <a:t>Rozpoznanie w szkole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8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09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09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09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80903" name="Tytuł 1"/>
          <p:cNvSpPr txBox="1">
            <a:spLocks/>
          </p:cNvSpPr>
          <p:nvPr/>
        </p:nvSpPr>
        <p:spPr bwMode="auto">
          <a:xfrm>
            <a:off x="1116013" y="274638"/>
            <a:ext cx="77041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Pomoc psychologiczno – pedagogiczna w ramowych planach nauczania</a:t>
            </a: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142875" y="1158875"/>
            <a:ext cx="8569325" cy="4367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b="1" kern="0" dirty="0">
                <a:solidFill>
                  <a:prstClr val="black"/>
                </a:solidFill>
                <a:latin typeface="Calibri"/>
                <a:cs typeface="+mn-cs"/>
              </a:rPr>
              <a:t>§ 2. 1. Ramowy plan nauczania określa: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  <a:t>2) minimalny tygodniowy wymiar godzin zajęć rewalidacyjnych dla uczniów niepełnosprawnych;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  <a:t>4) tygodniowy, a w przypadku szkół dla dorosłych prowadzących zajęcia w formie zaocznej – semestralny wymiar godzin do dyspozycji dyrektora szkoły przeznaczonych na: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  <a:t>a) zajęcia rozwijające zainteresowania i uzdolnienia uczniów, w szczególności zajęcia związane z kształtowaniem aktywności i kreatywności uczniów,(…).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b="1" kern="0" dirty="0">
                <a:solidFill>
                  <a:prstClr val="black"/>
                </a:solidFill>
                <a:latin typeface="Calibri"/>
                <a:cs typeface="+mn-cs"/>
              </a:rPr>
              <a:t>3. Ramowy plan nauczania obejmuje również:</a:t>
            </a: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  <a:t>6) zajęcia z zakresu pomocy psychologiczno-pedagogicznej realizowane zgodnie </a:t>
            </a:r>
            <a:b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pl-PL" sz="1900" kern="0" dirty="0">
                <a:solidFill>
                  <a:prstClr val="black"/>
                </a:solidFill>
                <a:latin typeface="Calibri"/>
                <a:cs typeface="+mn-cs"/>
              </a:rPr>
              <a:t>z przepisami wydanymi na podstawie art. 47 ust. 1 pkt 5 ustawy – Prawo oświatowe.</a:t>
            </a:r>
            <a:endParaRPr lang="pl-PL" sz="1400" i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143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1400" b="1" u="sng" kern="0" dirty="0">
                <a:solidFill>
                  <a:srgbClr val="EC4E7F"/>
                </a:solidFill>
                <a:latin typeface="Calibri"/>
                <a:cs typeface="+mn-cs"/>
              </a:rPr>
              <a:t>Rozporządzenie Ministra Edukacji Narodowej z dnia 28 marca 2017 r. w sprawie ramowych planów nauczania dla publicznych szkół</a:t>
            </a:r>
            <a:endParaRPr lang="pl-PL" b="1" u="sng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19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19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19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395288" y="333375"/>
            <a:ext cx="8497887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Pomoc psychologiczno-pedagogiczna i organizacja kształcenia specjalnego </a:t>
            </a:r>
            <a:br>
              <a:rPr lang="pl-PL" sz="2000" b="1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pl-PL" sz="2000" b="1" kern="0" dirty="0">
                <a:solidFill>
                  <a:srgbClr val="EC4E7F"/>
                </a:solidFill>
                <a:latin typeface="Calibri"/>
                <a:ea typeface="+mj-ea"/>
                <a:cs typeface="+mj-cs"/>
              </a:rPr>
              <a:t>w arkuszu organizacyjnym</a:t>
            </a:r>
            <a:endParaRPr lang="pl-PL" sz="2000" kern="0" dirty="0">
              <a:solidFill>
                <a:srgbClr val="EC4E7F"/>
              </a:solidFill>
              <a:latin typeface="Arial" charset="0"/>
              <a:cs typeface="Arial" charset="0"/>
            </a:endParaRPr>
          </a:p>
        </p:txBody>
      </p:sp>
      <p:sp>
        <p:nvSpPr>
          <p:cNvPr id="81928" name="Symbol zastępczy zawartości 2"/>
          <p:cNvSpPr txBox="1">
            <a:spLocks/>
          </p:cNvSpPr>
          <p:nvPr/>
        </p:nvSpPr>
        <p:spPr bwMode="auto">
          <a:xfrm>
            <a:off x="330200" y="1071563"/>
            <a:ext cx="8307388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§ 17 ust. 1 pkt </a:t>
            </a:r>
            <a:r>
              <a:rPr lang="pl-PL" altLang="pl-PL" sz="14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 (przedszkola)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ust. 2 pkt7 </a:t>
            </a:r>
            <a:r>
              <a:rPr lang="pl-PL" altLang="pl-PL" sz="14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(szkoły)  </a:t>
            </a:r>
            <a:r>
              <a:rPr lang="pl-PL" altLang="pl-PL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Rozporządzenia w sprawie szczegółowej  organizacji..</a:t>
            </a:r>
            <a:endParaRPr lang="pl-PL" altLang="pl-PL" sz="1400" b="1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Arkusz organizacyjny zawiera   </a:t>
            </a:r>
            <a:r>
              <a:rPr lang="pl-PL" altLang="pl-PL" sz="1400" b="1">
                <a:latin typeface="Calibri" panose="020F0502020204030204" pitchFamily="34" charset="0"/>
                <a:cs typeface="Times New Roman" panose="02020603050405020304" pitchFamily="18" charset="0"/>
              </a:rPr>
              <a:t>ogólną liczbę godzin pracy....</a:t>
            </a:r>
            <a:r>
              <a:rPr lang="pl-PL" altLang="pl-PL" sz="140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finansowanych ze środków przydzielonych przez organ prowadzący szkołę, w tym liczbę godzin:</a:t>
            </a:r>
          </a:p>
          <a:p>
            <a:pPr eaLnBrk="1" hangingPunct="1">
              <a:buFontTx/>
              <a:buNone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zajęć edukacyjnych i opiekuńczych - ……….suma tygodniowych rozkładów zajęć wszystkich oddziałów  bez zajęć rewalidacyjnych i pomocy psychologiczno-pedagogicznej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zajęć rewalidacyjnych -………………..suma zajęć rewalidacyjnych dla wszystkich uczniów objętych kształceniem specjalnym ze względu na niepełnosprawność 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pl-PL" altLang="pl-PL" sz="1400">
                <a:solidFill>
                  <a:srgbClr val="EC4E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400" b="1">
                <a:solidFill>
                  <a:srgbClr val="EC4E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zajęć z zakresu pomocy psychologiczno-pedagogicznej </a:t>
            </a: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oraz innych zajęć wspomagających proces kształcenia, realizowanych w szczególności przez pedagoga, psychologa, logopedę i innych nauczycieli - ……………….</a:t>
            </a:r>
            <a:r>
              <a:rPr lang="pl-PL" altLang="pl-PL" sz="14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suma zajęć z zakresu pomocy psychologiczno-pedagogicznych z tygodniowych rozkładów zajęć wszystkich oddziałów i wymiar zatrudnienia wszystkich pracowników z zakresu PPP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Liczbę godzin zajęć świetlicowych ……………..</a:t>
            </a:r>
          </a:p>
          <a:p>
            <a:pPr eaLnBrk="1" hangingPunct="1">
              <a:buFontTx/>
              <a:buNone/>
            </a:pPr>
            <a:r>
              <a:rPr lang="pl-PL" altLang="pl-PL" sz="1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Liczbę godzin biblioteki szkolnej………………….</a:t>
            </a:r>
          </a:p>
          <a:p>
            <a:pPr eaLnBrk="1" hangingPunct="1">
              <a:buFontTx/>
              <a:buNone/>
            </a:pPr>
            <a:endParaRPr lang="pl-PL" altLang="pl-PL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523875" y="404813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PPP oraz organizowanie opieki nad dziećmi niepełnosprawnymi </a:t>
            </a:r>
            <a:br>
              <a:rPr lang="pl-PL" b="1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</a:br>
            <a:r>
              <a:rPr lang="pl-PL" b="1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statutowym zdaniem każdego przedszkola i każdej szkoły dla dzieci i młodzieży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94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294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294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1926" name="Prostokąt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23875" y="1158875"/>
            <a:ext cx="80803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b="1" u="sng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Szkoła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Art. 98 ust. 1 pkt 4 – Prawa oświatowego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4) cele i zadania szkoły </a:t>
            </a:r>
            <a:r>
              <a:rPr lang="pl-PL" sz="1600" u="sng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wynikające z przepisów prawa </a:t>
            </a:r>
            <a:r>
              <a:rPr lang="pl-PL" sz="16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oraz sposób ich wykonywania, w tym w zakresie </a:t>
            </a:r>
            <a:endParaRPr lang="pl-PL" sz="1600" b="1" dirty="0">
              <a:latin typeface="Calibri" panose="020F0502020204030204"/>
              <a:cs typeface="Times New Roman" panose="02020603050405020304" pitchFamily="18" charset="0"/>
            </a:endParaRPr>
          </a:p>
          <a:p>
            <a:pPr marL="72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latin typeface="Calibri" panose="020F0502020204030204"/>
                <a:cs typeface="Times New Roman" panose="02020603050405020304" pitchFamily="18" charset="0"/>
              </a:rPr>
              <a:t> udzielania pomocy psychologiczno-pedagogicznej,</a:t>
            </a:r>
          </a:p>
          <a:p>
            <a:pPr marL="72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latin typeface="Calibri" panose="020F0502020204030204"/>
                <a:cs typeface="Times New Roman" panose="02020603050405020304" pitchFamily="18" charset="0"/>
              </a:rPr>
              <a:t> organizowania opieki nad dziećmi niepełnosprawnymi</a:t>
            </a:r>
            <a:r>
              <a:rPr lang="pl-PL" sz="1600" dirty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600" b="1" u="sng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Przedszkole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Art. 102 ust.1 pkt 3 i 4 Prawa oświatowego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3) cele i zadania przedszkola wynikające z przepisów prawa, w tym w zakresie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latin typeface="Calibri" panose="020F0502020204030204"/>
                <a:cs typeface="+mn-cs"/>
              </a:rPr>
              <a:t>  </a:t>
            </a:r>
            <a:r>
              <a:rPr lang="pl-PL" sz="1600" b="1" dirty="0">
                <a:latin typeface="Calibri" panose="020F0502020204030204"/>
                <a:cs typeface="+mn-cs"/>
              </a:rPr>
              <a:t>udzielania pomocy psychologiczno-pedagogicznej,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1600" b="1" dirty="0">
                <a:latin typeface="Calibri" panose="020F0502020204030204"/>
                <a:cs typeface="+mn-cs"/>
              </a:rPr>
              <a:t>  organizowania opieki nad dziećmi niepełnosprawnymi,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sz="16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4) sposób realizacji zadań przedszkola, z uwzględnieniem wspomagania indywidualnego rozwoju dziecka oraz wspomagania rodziny w wychowaniu dziecka i przygotowaniu go do nauki w szkole, a w przypadku dzieci niepełnosprawnych – ze szczególnym uwzględnieniem rodzaju niepełnosprawności;</a:t>
            </a:r>
            <a:endParaRPr lang="pl-PL" sz="16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97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397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397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397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193925" y="62865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spc="-3" dirty="0">
                <a:latin typeface="Calibri" panose="020F0502020204030204" pitchFamily="34" charset="0"/>
                <a:ea typeface="+mj-ea"/>
              </a:rPr>
              <a:t>Zajęcia </a:t>
            </a:r>
            <a:r>
              <a:rPr lang="pl-PL" sz="2000" b="1" kern="0" dirty="0">
                <a:latin typeface="Calibri" panose="020F0502020204030204" pitchFamily="34" charset="0"/>
                <a:ea typeface="+mj-ea"/>
              </a:rPr>
              <a:t>w </a:t>
            </a:r>
            <a:r>
              <a:rPr lang="pl-PL" sz="2000" b="1" kern="0" spc="-10" dirty="0">
                <a:latin typeface="Calibri" panose="020F0502020204030204" pitchFamily="34" charset="0"/>
                <a:ea typeface="+mj-ea"/>
              </a:rPr>
              <a:t>formie</a:t>
            </a:r>
            <a:r>
              <a:rPr lang="pl-PL" sz="2000" b="1" kern="0" spc="-30" dirty="0">
                <a:latin typeface="Calibri" panose="020F0502020204030204" pitchFamily="34" charset="0"/>
                <a:ea typeface="+mj-ea"/>
              </a:rPr>
              <a:t> </a:t>
            </a:r>
            <a:r>
              <a:rPr lang="pl-PL" sz="2000" b="1" kern="0" spc="-3" dirty="0">
                <a:latin typeface="Calibri" panose="020F0502020204030204" pitchFamily="34" charset="0"/>
                <a:ea typeface="+mj-ea"/>
              </a:rPr>
              <a:t>indywidualnej</a:t>
            </a:r>
            <a:endParaRPr lang="pl-PL" sz="2000" b="1" kern="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2952" name="object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39713" y="1389063"/>
            <a:ext cx="3065462" cy="1200150"/>
          </a:xfrm>
          <a:custGeom>
            <a:avLst/>
            <a:gdLst>
              <a:gd name="T0" fmla="*/ 12071 w 4625340"/>
              <a:gd name="T1" fmla="*/ 0 h 2630170"/>
              <a:gd name="T2" fmla="*/ 1144 w 4625340"/>
              <a:gd name="T3" fmla="*/ 0 h 2630170"/>
              <a:gd name="T4" fmla="*/ 1019 w 4625340"/>
              <a:gd name="T5" fmla="*/ 2 h 2630170"/>
              <a:gd name="T6" fmla="*/ 898 w 4625340"/>
              <a:gd name="T7" fmla="*/ 7 h 2630170"/>
              <a:gd name="T8" fmla="*/ 783 w 4625340"/>
              <a:gd name="T9" fmla="*/ 16 h 2630170"/>
              <a:gd name="T10" fmla="*/ 671 w 4625340"/>
              <a:gd name="T11" fmla="*/ 28 h 2630170"/>
              <a:gd name="T12" fmla="*/ 566 w 4625340"/>
              <a:gd name="T13" fmla="*/ 43 h 2630170"/>
              <a:gd name="T14" fmla="*/ 468 w 4625340"/>
              <a:gd name="T15" fmla="*/ 61 h 2630170"/>
              <a:gd name="T16" fmla="*/ 378 w 4625340"/>
              <a:gd name="T17" fmla="*/ 81 h 2630170"/>
              <a:gd name="T18" fmla="*/ 295 w 4625340"/>
              <a:gd name="T19" fmla="*/ 104 h 2630170"/>
              <a:gd name="T20" fmla="*/ 221 w 4625340"/>
              <a:gd name="T21" fmla="*/ 129 h 2630170"/>
              <a:gd name="T22" fmla="*/ 156 w 4625340"/>
              <a:gd name="T23" fmla="*/ 156 h 2630170"/>
              <a:gd name="T24" fmla="*/ 102 w 4625340"/>
              <a:gd name="T25" fmla="*/ 184 h 2630170"/>
              <a:gd name="T26" fmla="*/ 58 w 4625340"/>
              <a:gd name="T27" fmla="*/ 215 h 2630170"/>
              <a:gd name="T28" fmla="*/ 27 w 4625340"/>
              <a:gd name="T29" fmla="*/ 247 h 2630170"/>
              <a:gd name="T30" fmla="*/ 7 w 4625340"/>
              <a:gd name="T31" fmla="*/ 280 h 2630170"/>
              <a:gd name="T32" fmla="*/ 0 w 4625340"/>
              <a:gd name="T33" fmla="*/ 314 h 2630170"/>
              <a:gd name="T34" fmla="*/ 0 w 4625340"/>
              <a:gd name="T35" fmla="*/ 1885 h 2630170"/>
              <a:gd name="T36" fmla="*/ 12071 w 4625340"/>
              <a:gd name="T37" fmla="*/ 1885 h 2630170"/>
              <a:gd name="T38" fmla="*/ 12071 w 4625340"/>
              <a:gd name="T39" fmla="*/ 0 h 2630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25340" h="2630170">
                <a:moveTo>
                  <a:pt x="4625340" y="0"/>
                </a:moveTo>
                <a:lnTo>
                  <a:pt x="438302" y="0"/>
                </a:lnTo>
                <a:lnTo>
                  <a:pt x="390545" y="2571"/>
                </a:lnTo>
                <a:lnTo>
                  <a:pt x="344277" y="10108"/>
                </a:lnTo>
                <a:lnTo>
                  <a:pt x="299767" y="22342"/>
                </a:lnTo>
                <a:lnTo>
                  <a:pt x="257280" y="39007"/>
                </a:lnTo>
                <a:lnTo>
                  <a:pt x="217085" y="59835"/>
                </a:lnTo>
                <a:lnTo>
                  <a:pt x="179449" y="84559"/>
                </a:lnTo>
                <a:lnTo>
                  <a:pt x="144639" y="112911"/>
                </a:lnTo>
                <a:lnTo>
                  <a:pt x="112923" y="144625"/>
                </a:lnTo>
                <a:lnTo>
                  <a:pt x="84568" y="179432"/>
                </a:lnTo>
                <a:lnTo>
                  <a:pt x="59842" y="217066"/>
                </a:lnTo>
                <a:lnTo>
                  <a:pt x="39012" y="257259"/>
                </a:lnTo>
                <a:lnTo>
                  <a:pt x="22345" y="299744"/>
                </a:lnTo>
                <a:lnTo>
                  <a:pt x="10109" y="344253"/>
                </a:lnTo>
                <a:lnTo>
                  <a:pt x="2571" y="390520"/>
                </a:lnTo>
                <a:lnTo>
                  <a:pt x="0" y="438276"/>
                </a:lnTo>
                <a:lnTo>
                  <a:pt x="0" y="2629788"/>
                </a:lnTo>
                <a:lnTo>
                  <a:pt x="4625340" y="2629788"/>
                </a:lnTo>
                <a:lnTo>
                  <a:pt x="46253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9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39713" y="1747838"/>
            <a:ext cx="3041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8938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92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cs typeface="Arial" charset="0"/>
              </a:rPr>
              <a:t>indywidualny  program edukacyjno-terapeutyczny</a:t>
            </a:r>
            <a:endParaRPr lang="pl-PL" altLang="pl-PL" sz="1600" kern="0" dirty="0">
              <a:cs typeface="Arial" charset="0"/>
            </a:endParaRPr>
          </a:p>
        </p:txBody>
      </p:sp>
      <p:sp>
        <p:nvSpPr>
          <p:cNvPr id="82954" name="object 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305175" y="1389063"/>
            <a:ext cx="2622550" cy="1200150"/>
          </a:xfrm>
          <a:custGeom>
            <a:avLst/>
            <a:gdLst>
              <a:gd name="T0" fmla="*/ 8060 w 4625340"/>
              <a:gd name="T1" fmla="*/ 0 h 2630170"/>
              <a:gd name="T2" fmla="*/ 0 w 4625340"/>
              <a:gd name="T3" fmla="*/ 0 h 2630170"/>
              <a:gd name="T4" fmla="*/ 0 w 4625340"/>
              <a:gd name="T5" fmla="*/ 1885 h 2630170"/>
              <a:gd name="T6" fmla="*/ 8904 w 4625340"/>
              <a:gd name="T7" fmla="*/ 1885 h 2630170"/>
              <a:gd name="T8" fmla="*/ 8904 w 4625340"/>
              <a:gd name="T9" fmla="*/ 314 h 2630170"/>
              <a:gd name="T10" fmla="*/ 8898 w 4625340"/>
              <a:gd name="T11" fmla="*/ 280 h 2630170"/>
              <a:gd name="T12" fmla="*/ 8884 w 4625340"/>
              <a:gd name="T13" fmla="*/ 247 h 2630170"/>
              <a:gd name="T14" fmla="*/ 8860 w 4625340"/>
              <a:gd name="T15" fmla="*/ 215 h 2630170"/>
              <a:gd name="T16" fmla="*/ 8829 w 4625340"/>
              <a:gd name="T17" fmla="*/ 184 h 2630170"/>
              <a:gd name="T18" fmla="*/ 8788 w 4625340"/>
              <a:gd name="T19" fmla="*/ 156 h 2630170"/>
              <a:gd name="T20" fmla="*/ 8741 w 4625340"/>
              <a:gd name="T21" fmla="*/ 129 h 2630170"/>
              <a:gd name="T22" fmla="*/ 8686 w 4625340"/>
              <a:gd name="T23" fmla="*/ 104 h 2630170"/>
              <a:gd name="T24" fmla="*/ 8625 w 4625340"/>
              <a:gd name="T25" fmla="*/ 81 h 2630170"/>
              <a:gd name="T26" fmla="*/ 8558 w 4625340"/>
              <a:gd name="T27" fmla="*/ 61 h 2630170"/>
              <a:gd name="T28" fmla="*/ 8486 w 4625340"/>
              <a:gd name="T29" fmla="*/ 43 h 2630170"/>
              <a:gd name="T30" fmla="*/ 8408 w 4625340"/>
              <a:gd name="T31" fmla="*/ 28 h 2630170"/>
              <a:gd name="T32" fmla="*/ 8326 w 4625340"/>
              <a:gd name="T33" fmla="*/ 16 h 2630170"/>
              <a:gd name="T34" fmla="*/ 8241 w 4625340"/>
              <a:gd name="T35" fmla="*/ 7 h 2630170"/>
              <a:gd name="T36" fmla="*/ 8152 w 4625340"/>
              <a:gd name="T37" fmla="*/ 2 h 2630170"/>
              <a:gd name="T38" fmla="*/ 8060 w 4625340"/>
              <a:gd name="T39" fmla="*/ 0 h 2630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25340" h="2630170">
                <a:moveTo>
                  <a:pt x="4187062" y="0"/>
                </a:moveTo>
                <a:lnTo>
                  <a:pt x="0" y="0"/>
                </a:lnTo>
                <a:lnTo>
                  <a:pt x="0" y="2629788"/>
                </a:lnTo>
                <a:lnTo>
                  <a:pt x="4625339" y="2629788"/>
                </a:lnTo>
                <a:lnTo>
                  <a:pt x="4625339" y="438276"/>
                </a:lnTo>
                <a:lnTo>
                  <a:pt x="4622768" y="390520"/>
                </a:lnTo>
                <a:lnTo>
                  <a:pt x="4615231" y="344253"/>
                </a:lnTo>
                <a:lnTo>
                  <a:pt x="4602997" y="299744"/>
                </a:lnTo>
                <a:lnTo>
                  <a:pt x="4586332" y="257259"/>
                </a:lnTo>
                <a:lnTo>
                  <a:pt x="4565504" y="217066"/>
                </a:lnTo>
                <a:lnTo>
                  <a:pt x="4540780" y="179432"/>
                </a:lnTo>
                <a:lnTo>
                  <a:pt x="4512428" y="144625"/>
                </a:lnTo>
                <a:lnTo>
                  <a:pt x="4480714" y="112911"/>
                </a:lnTo>
                <a:lnTo>
                  <a:pt x="4445907" y="84559"/>
                </a:lnTo>
                <a:lnTo>
                  <a:pt x="4408273" y="59835"/>
                </a:lnTo>
                <a:lnTo>
                  <a:pt x="4368080" y="39007"/>
                </a:lnTo>
                <a:lnTo>
                  <a:pt x="4325595" y="22342"/>
                </a:lnTo>
                <a:lnTo>
                  <a:pt x="4281086" y="10108"/>
                </a:lnTo>
                <a:lnTo>
                  <a:pt x="4234819" y="2571"/>
                </a:lnTo>
                <a:lnTo>
                  <a:pt x="418706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pl-PL">
              <a:latin typeface="Arial" charset="0"/>
              <a:cs typeface="Arial" charset="0"/>
            </a:endParaRPr>
          </a:p>
        </p:txBody>
      </p:sp>
      <p:sp>
        <p:nvSpPr>
          <p:cNvPr id="11" name="object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362325" y="1676400"/>
            <a:ext cx="2419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42" rIns="0" bIns="0">
            <a:spAutoFit/>
          </a:bodyPr>
          <a:lstStyle>
            <a:lvl1pPr marL="115888" indent="-106363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2563"/>
              </a:lnSpc>
              <a:spcBef>
                <a:spcPts val="35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600" b="1" kern="0" dirty="0">
                <a:cs typeface="Arial" charset="0"/>
              </a:rPr>
              <a:t>zindywidualizowana  ścieżka 	kształcenia</a:t>
            </a:r>
            <a:endParaRPr lang="pl-PL" altLang="pl-PL" sz="1600" kern="0" dirty="0">
              <a:cs typeface="Arial" charset="0"/>
            </a:endParaRPr>
          </a:p>
        </p:txBody>
      </p:sp>
      <p:sp>
        <p:nvSpPr>
          <p:cNvPr id="82956" name="object 1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39713" y="2906713"/>
            <a:ext cx="3065462" cy="1171575"/>
          </a:xfrm>
          <a:custGeom>
            <a:avLst/>
            <a:gdLst>
              <a:gd name="T0" fmla="*/ 12074 w 4625340"/>
              <a:gd name="T1" fmla="*/ 0 h 2630170"/>
              <a:gd name="T2" fmla="*/ 0 w 4625340"/>
              <a:gd name="T3" fmla="*/ 0 h 2630170"/>
              <a:gd name="T4" fmla="*/ 0 w 4625340"/>
              <a:gd name="T5" fmla="*/ 1480 h 2630170"/>
              <a:gd name="T6" fmla="*/ 7 w 4625340"/>
              <a:gd name="T7" fmla="*/ 1512 h 2630170"/>
              <a:gd name="T8" fmla="*/ 27 w 4625340"/>
              <a:gd name="T9" fmla="*/ 1543 h 2630170"/>
              <a:gd name="T10" fmla="*/ 58 w 4625340"/>
              <a:gd name="T11" fmla="*/ 1574 h 2630170"/>
              <a:gd name="T12" fmla="*/ 102 w 4625340"/>
              <a:gd name="T13" fmla="*/ 1602 h 2630170"/>
              <a:gd name="T14" fmla="*/ 156 w 4625340"/>
              <a:gd name="T15" fmla="*/ 1629 h 2630170"/>
              <a:gd name="T16" fmla="*/ 221 w 4625340"/>
              <a:gd name="T17" fmla="*/ 1655 h 2630170"/>
              <a:gd name="T18" fmla="*/ 295 w 4625340"/>
              <a:gd name="T19" fmla="*/ 1678 h 2630170"/>
              <a:gd name="T20" fmla="*/ 378 w 4625340"/>
              <a:gd name="T21" fmla="*/ 1700 h 2630170"/>
              <a:gd name="T22" fmla="*/ 469 w 4625340"/>
              <a:gd name="T23" fmla="*/ 1719 h 2630170"/>
              <a:gd name="T24" fmla="*/ 566 w 4625340"/>
              <a:gd name="T25" fmla="*/ 1736 h 2630170"/>
              <a:gd name="T26" fmla="*/ 672 w 4625340"/>
              <a:gd name="T27" fmla="*/ 1750 h 2630170"/>
              <a:gd name="T28" fmla="*/ 783 w 4625340"/>
              <a:gd name="T29" fmla="*/ 1761 h 2630170"/>
              <a:gd name="T30" fmla="*/ 899 w 4625340"/>
              <a:gd name="T31" fmla="*/ 1769 h 2630170"/>
              <a:gd name="T32" fmla="*/ 1020 w 4625340"/>
              <a:gd name="T33" fmla="*/ 1774 h 2630170"/>
              <a:gd name="T34" fmla="*/ 1144 w 4625340"/>
              <a:gd name="T35" fmla="*/ 1776 h 2630170"/>
              <a:gd name="T36" fmla="*/ 12074 w 4625340"/>
              <a:gd name="T37" fmla="*/ 1776 h 2630170"/>
              <a:gd name="T38" fmla="*/ 12074 w 4625340"/>
              <a:gd name="T39" fmla="*/ 0 h 2630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25340"/>
              <a:gd name="T61" fmla="*/ 0 h 2630170"/>
              <a:gd name="T62" fmla="*/ 4625340 w 4625340"/>
              <a:gd name="T63" fmla="*/ 2630170 h 2630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25340" h="2630170">
                <a:moveTo>
                  <a:pt x="4625340" y="0"/>
                </a:moveTo>
                <a:lnTo>
                  <a:pt x="0" y="0"/>
                </a:lnTo>
                <a:lnTo>
                  <a:pt x="0" y="2191512"/>
                </a:lnTo>
                <a:lnTo>
                  <a:pt x="2571" y="2239268"/>
                </a:lnTo>
                <a:lnTo>
                  <a:pt x="10109" y="2285535"/>
                </a:lnTo>
                <a:lnTo>
                  <a:pt x="22345" y="2330044"/>
                </a:lnTo>
                <a:lnTo>
                  <a:pt x="39012" y="2372529"/>
                </a:lnTo>
                <a:lnTo>
                  <a:pt x="59842" y="2412722"/>
                </a:lnTo>
                <a:lnTo>
                  <a:pt x="84568" y="2450356"/>
                </a:lnTo>
                <a:lnTo>
                  <a:pt x="112923" y="2485163"/>
                </a:lnTo>
                <a:lnTo>
                  <a:pt x="144639" y="2516877"/>
                </a:lnTo>
                <a:lnTo>
                  <a:pt x="179449" y="2545229"/>
                </a:lnTo>
                <a:lnTo>
                  <a:pt x="217085" y="2569953"/>
                </a:lnTo>
                <a:lnTo>
                  <a:pt x="257280" y="2590781"/>
                </a:lnTo>
                <a:lnTo>
                  <a:pt x="299767" y="2607446"/>
                </a:lnTo>
                <a:lnTo>
                  <a:pt x="344277" y="2619680"/>
                </a:lnTo>
                <a:lnTo>
                  <a:pt x="390545" y="2627217"/>
                </a:lnTo>
                <a:lnTo>
                  <a:pt x="438302" y="2629789"/>
                </a:lnTo>
                <a:lnTo>
                  <a:pt x="4625340" y="2629789"/>
                </a:lnTo>
                <a:lnTo>
                  <a:pt x="462534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563"/>
              </a:lnSpc>
              <a:spcBef>
                <a:spcPts val="350"/>
              </a:spcBef>
              <a:buFontTx/>
              <a:buNone/>
              <a:defRPr/>
            </a:pPr>
            <a:endParaRPr lang="pl-PL" altLang="pl-PL" sz="16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ts val="2563"/>
              </a:lnSpc>
              <a:spcBef>
                <a:spcPts val="350"/>
              </a:spcBef>
              <a:buFontTx/>
              <a:buNone/>
              <a:defRPr/>
            </a:pPr>
            <a:r>
              <a:rPr lang="pl-PL" altLang="pl-PL" sz="1600" b="1" dirty="0">
                <a:latin typeface="Calibri" pitchFamily="34" charset="0"/>
              </a:rPr>
              <a:t>indywidualne  nauczanie w domu</a:t>
            </a:r>
            <a:endParaRPr lang="pl-PL" altLang="pl-PL" sz="1600" dirty="0">
              <a:latin typeface="Calibri" pitchFamily="34" charset="0"/>
            </a:endParaRPr>
          </a:p>
          <a:p>
            <a:pPr algn="ctr" eaLnBrk="1" hangingPunct="1">
              <a:lnSpc>
                <a:spcPts val="2513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600" b="1" dirty="0">
                <a:latin typeface="Calibri" pitchFamily="34" charset="0"/>
              </a:rPr>
              <a:t>z włączaniem do klasy</a:t>
            </a:r>
            <a:endParaRPr lang="pl-PL" altLang="pl-PL" sz="1600" dirty="0">
              <a:latin typeface="Calibri" pitchFamily="34" charset="0"/>
            </a:endParaRPr>
          </a:p>
        </p:txBody>
      </p:sp>
      <p:sp>
        <p:nvSpPr>
          <p:cNvPr id="82957" name="object 1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305175" y="2900363"/>
            <a:ext cx="2635250" cy="1184275"/>
          </a:xfrm>
          <a:custGeom>
            <a:avLst/>
            <a:gdLst>
              <a:gd name="T0" fmla="*/ 8987 w 4625340"/>
              <a:gd name="T1" fmla="*/ 0 h 2630170"/>
              <a:gd name="T2" fmla="*/ 0 w 4625340"/>
              <a:gd name="T3" fmla="*/ 0 h 2630170"/>
              <a:gd name="T4" fmla="*/ 0 w 4625340"/>
              <a:gd name="T5" fmla="*/ 1815 h 2630170"/>
              <a:gd name="T6" fmla="*/ 8135 w 4625340"/>
              <a:gd name="T7" fmla="*/ 1815 h 2630170"/>
              <a:gd name="T8" fmla="*/ 8228 w 4625340"/>
              <a:gd name="T9" fmla="*/ 1813 h 2630170"/>
              <a:gd name="T10" fmla="*/ 8318 w 4625340"/>
              <a:gd name="T11" fmla="*/ 1808 h 2630170"/>
              <a:gd name="T12" fmla="*/ 8405 w 4625340"/>
              <a:gd name="T13" fmla="*/ 1800 h 2630170"/>
              <a:gd name="T14" fmla="*/ 8487 w 4625340"/>
              <a:gd name="T15" fmla="*/ 1788 h 2630170"/>
              <a:gd name="T16" fmla="*/ 8565 w 4625340"/>
              <a:gd name="T17" fmla="*/ 1774 h 2630170"/>
              <a:gd name="T18" fmla="*/ 8638 w 4625340"/>
              <a:gd name="T19" fmla="*/ 1757 h 2630170"/>
              <a:gd name="T20" fmla="*/ 8706 w 4625340"/>
              <a:gd name="T21" fmla="*/ 1737 h 2630170"/>
              <a:gd name="T22" fmla="*/ 8768 w 4625340"/>
              <a:gd name="T23" fmla="*/ 1715 h 2630170"/>
              <a:gd name="T24" fmla="*/ 8823 w 4625340"/>
              <a:gd name="T25" fmla="*/ 1691 h 2630170"/>
              <a:gd name="T26" fmla="*/ 8871 w 4625340"/>
              <a:gd name="T27" fmla="*/ 1666 h 2630170"/>
              <a:gd name="T28" fmla="*/ 8911 w 4625340"/>
              <a:gd name="T29" fmla="*/ 1638 h 2630170"/>
              <a:gd name="T30" fmla="*/ 8943 w 4625340"/>
              <a:gd name="T31" fmla="*/ 1608 h 2630170"/>
              <a:gd name="T32" fmla="*/ 8968 w 4625340"/>
              <a:gd name="T33" fmla="*/ 1577 h 2630170"/>
              <a:gd name="T34" fmla="*/ 8982 w 4625340"/>
              <a:gd name="T35" fmla="*/ 1546 h 2630170"/>
              <a:gd name="T36" fmla="*/ 8987 w 4625340"/>
              <a:gd name="T37" fmla="*/ 1512 h 2630170"/>
              <a:gd name="T38" fmla="*/ 8987 w 4625340"/>
              <a:gd name="T39" fmla="*/ 0 h 2630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25340"/>
              <a:gd name="T61" fmla="*/ 0 h 2630170"/>
              <a:gd name="T62" fmla="*/ 4625340 w 4625340"/>
              <a:gd name="T63" fmla="*/ 2630170 h 2630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25340" h="2630170">
                <a:moveTo>
                  <a:pt x="4625339" y="0"/>
                </a:moveTo>
                <a:lnTo>
                  <a:pt x="0" y="0"/>
                </a:lnTo>
                <a:lnTo>
                  <a:pt x="0" y="2629789"/>
                </a:lnTo>
                <a:lnTo>
                  <a:pt x="4187062" y="2629789"/>
                </a:lnTo>
                <a:lnTo>
                  <a:pt x="4234819" y="2627217"/>
                </a:lnTo>
                <a:lnTo>
                  <a:pt x="4281086" y="2619680"/>
                </a:lnTo>
                <a:lnTo>
                  <a:pt x="4325595" y="2607446"/>
                </a:lnTo>
                <a:lnTo>
                  <a:pt x="4368080" y="2590781"/>
                </a:lnTo>
                <a:lnTo>
                  <a:pt x="4408273" y="2569953"/>
                </a:lnTo>
                <a:lnTo>
                  <a:pt x="4445907" y="2545229"/>
                </a:lnTo>
                <a:lnTo>
                  <a:pt x="4480714" y="2516877"/>
                </a:lnTo>
                <a:lnTo>
                  <a:pt x="4512428" y="2485163"/>
                </a:lnTo>
                <a:lnTo>
                  <a:pt x="4540780" y="2450356"/>
                </a:lnTo>
                <a:lnTo>
                  <a:pt x="4565504" y="2412722"/>
                </a:lnTo>
                <a:lnTo>
                  <a:pt x="4586332" y="2372529"/>
                </a:lnTo>
                <a:lnTo>
                  <a:pt x="4602997" y="2330044"/>
                </a:lnTo>
                <a:lnTo>
                  <a:pt x="4615231" y="2285535"/>
                </a:lnTo>
                <a:lnTo>
                  <a:pt x="4622768" y="2239268"/>
                </a:lnTo>
                <a:lnTo>
                  <a:pt x="4625339" y="2191512"/>
                </a:lnTo>
                <a:lnTo>
                  <a:pt x="462533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2563"/>
              </a:lnSpc>
              <a:spcBef>
                <a:spcPts val="350"/>
              </a:spcBef>
              <a:buFontTx/>
              <a:buNone/>
              <a:defRPr/>
            </a:pPr>
            <a:endParaRPr lang="pl-PL" altLang="pl-PL" sz="16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lnSpc>
                <a:spcPts val="2563"/>
              </a:lnSpc>
              <a:spcBef>
                <a:spcPts val="350"/>
              </a:spcBef>
              <a:buFontTx/>
              <a:buNone/>
              <a:defRPr/>
            </a:pPr>
            <a:r>
              <a:rPr lang="pl-PL" altLang="pl-PL" sz="1600" b="1" dirty="0">
                <a:latin typeface="Calibri" pitchFamily="34" charset="0"/>
              </a:rPr>
              <a:t>   indywidualne  nauczanie w                      	domu</a:t>
            </a:r>
            <a:endParaRPr lang="pl-PL" altLang="pl-PL" sz="1600" dirty="0">
              <a:latin typeface="Calibri" pitchFamily="34" charset="0"/>
            </a:endParaRPr>
          </a:p>
        </p:txBody>
      </p:sp>
      <p:sp>
        <p:nvSpPr>
          <p:cNvPr id="83982" name="object 17"/>
          <p:cNvSpPr>
            <a:spLocks/>
          </p:cNvSpPr>
          <p:nvPr/>
        </p:nvSpPr>
        <p:spPr bwMode="auto">
          <a:xfrm>
            <a:off x="2066925" y="2338388"/>
            <a:ext cx="2441575" cy="876300"/>
          </a:xfrm>
          <a:custGeom>
            <a:avLst/>
            <a:gdLst>
              <a:gd name="T0" fmla="*/ 5488 w 2775584"/>
              <a:gd name="T1" fmla="*/ 0 h 1315085"/>
              <a:gd name="T2" fmla="*/ 471 w 2775584"/>
              <a:gd name="T3" fmla="*/ 0 h 1315085"/>
              <a:gd name="T4" fmla="*/ 363 w 2775584"/>
              <a:gd name="T5" fmla="*/ 1 h 1315085"/>
              <a:gd name="T6" fmla="*/ 264 w 2775584"/>
              <a:gd name="T7" fmla="*/ 3 h 1315085"/>
              <a:gd name="T8" fmla="*/ 177 w 2775584"/>
              <a:gd name="T9" fmla="*/ 7 h 1315085"/>
              <a:gd name="T10" fmla="*/ 103 w 2775584"/>
              <a:gd name="T11" fmla="*/ 11 h 1315085"/>
              <a:gd name="T12" fmla="*/ 48 w 2775584"/>
              <a:gd name="T13" fmla="*/ 17 h 1315085"/>
              <a:gd name="T14" fmla="*/ 12 w 2775584"/>
              <a:gd name="T15" fmla="*/ 22 h 1315085"/>
              <a:gd name="T16" fmla="*/ 0 w 2775584"/>
              <a:gd name="T17" fmla="*/ 29 h 1315085"/>
              <a:gd name="T18" fmla="*/ 0 w 2775584"/>
              <a:gd name="T19" fmla="*/ 145 h 1315085"/>
              <a:gd name="T20" fmla="*/ 12 w 2775584"/>
              <a:gd name="T21" fmla="*/ 151 h 1315085"/>
              <a:gd name="T22" fmla="*/ 48 w 2775584"/>
              <a:gd name="T23" fmla="*/ 158 h 1315085"/>
              <a:gd name="T24" fmla="*/ 103 w 2775584"/>
              <a:gd name="T25" fmla="*/ 163 h 1315085"/>
              <a:gd name="T26" fmla="*/ 177 w 2775584"/>
              <a:gd name="T27" fmla="*/ 167 h 1315085"/>
              <a:gd name="T28" fmla="*/ 264 w 2775584"/>
              <a:gd name="T29" fmla="*/ 171 h 1315085"/>
              <a:gd name="T30" fmla="*/ 363 w 2775584"/>
              <a:gd name="T31" fmla="*/ 173 h 1315085"/>
              <a:gd name="T32" fmla="*/ 471 w 2775584"/>
              <a:gd name="T33" fmla="*/ 174 h 1315085"/>
              <a:gd name="T34" fmla="*/ 5488 w 2775584"/>
              <a:gd name="T35" fmla="*/ 174 h 1315085"/>
              <a:gd name="T36" fmla="*/ 5596 w 2775584"/>
              <a:gd name="T37" fmla="*/ 173 h 1315085"/>
              <a:gd name="T38" fmla="*/ 5695 w 2775584"/>
              <a:gd name="T39" fmla="*/ 171 h 1315085"/>
              <a:gd name="T40" fmla="*/ 5784 w 2775584"/>
              <a:gd name="T41" fmla="*/ 167 h 1315085"/>
              <a:gd name="T42" fmla="*/ 5855 w 2775584"/>
              <a:gd name="T43" fmla="*/ 163 h 1315085"/>
              <a:gd name="T44" fmla="*/ 5911 w 2775584"/>
              <a:gd name="T45" fmla="*/ 158 h 1315085"/>
              <a:gd name="T46" fmla="*/ 5947 w 2775584"/>
              <a:gd name="T47" fmla="*/ 151 h 1315085"/>
              <a:gd name="T48" fmla="*/ 5959 w 2775584"/>
              <a:gd name="T49" fmla="*/ 145 h 1315085"/>
              <a:gd name="T50" fmla="*/ 5959 w 2775584"/>
              <a:gd name="T51" fmla="*/ 29 h 1315085"/>
              <a:gd name="T52" fmla="*/ 5947 w 2775584"/>
              <a:gd name="T53" fmla="*/ 22 h 1315085"/>
              <a:gd name="T54" fmla="*/ 5911 w 2775584"/>
              <a:gd name="T55" fmla="*/ 17 h 1315085"/>
              <a:gd name="T56" fmla="*/ 5855 w 2775584"/>
              <a:gd name="T57" fmla="*/ 11 h 1315085"/>
              <a:gd name="T58" fmla="*/ 5784 w 2775584"/>
              <a:gd name="T59" fmla="*/ 7 h 1315085"/>
              <a:gd name="T60" fmla="*/ 5695 w 2775584"/>
              <a:gd name="T61" fmla="*/ 3 h 1315085"/>
              <a:gd name="T62" fmla="*/ 5596 w 2775584"/>
              <a:gd name="T63" fmla="*/ 1 h 1315085"/>
              <a:gd name="T64" fmla="*/ 5488 w 2775584"/>
              <a:gd name="T65" fmla="*/ 0 h 13150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75584" h="1315085">
                <a:moveTo>
                  <a:pt x="2556002" y="0"/>
                </a:moveTo>
                <a:lnTo>
                  <a:pt x="219202" y="0"/>
                </a:lnTo>
                <a:lnTo>
                  <a:pt x="168950" y="5790"/>
                </a:lnTo>
                <a:lnTo>
                  <a:pt x="122816" y="22285"/>
                </a:lnTo>
                <a:lnTo>
                  <a:pt x="82115" y="48165"/>
                </a:lnTo>
                <a:lnTo>
                  <a:pt x="48165" y="82115"/>
                </a:lnTo>
                <a:lnTo>
                  <a:pt x="22285" y="122816"/>
                </a:lnTo>
                <a:lnTo>
                  <a:pt x="5790" y="168950"/>
                </a:lnTo>
                <a:lnTo>
                  <a:pt x="0" y="219201"/>
                </a:lnTo>
                <a:lnTo>
                  <a:pt x="0" y="1095755"/>
                </a:lnTo>
                <a:lnTo>
                  <a:pt x="5790" y="1146007"/>
                </a:lnTo>
                <a:lnTo>
                  <a:pt x="22285" y="1192141"/>
                </a:lnTo>
                <a:lnTo>
                  <a:pt x="48165" y="1232842"/>
                </a:lnTo>
                <a:lnTo>
                  <a:pt x="82115" y="1266792"/>
                </a:lnTo>
                <a:lnTo>
                  <a:pt x="122816" y="1292672"/>
                </a:lnTo>
                <a:lnTo>
                  <a:pt x="168950" y="1309167"/>
                </a:lnTo>
                <a:lnTo>
                  <a:pt x="219202" y="1314958"/>
                </a:lnTo>
                <a:lnTo>
                  <a:pt x="2556002" y="1314958"/>
                </a:lnTo>
                <a:lnTo>
                  <a:pt x="2606253" y="1309167"/>
                </a:lnTo>
                <a:lnTo>
                  <a:pt x="2652387" y="1292672"/>
                </a:lnTo>
                <a:lnTo>
                  <a:pt x="2693088" y="1266792"/>
                </a:lnTo>
                <a:lnTo>
                  <a:pt x="2727038" y="1232842"/>
                </a:lnTo>
                <a:lnTo>
                  <a:pt x="2752918" y="1192141"/>
                </a:lnTo>
                <a:lnTo>
                  <a:pt x="2769413" y="1146007"/>
                </a:lnTo>
                <a:lnTo>
                  <a:pt x="2775204" y="1095755"/>
                </a:lnTo>
                <a:lnTo>
                  <a:pt x="2775204" y="219201"/>
                </a:lnTo>
                <a:lnTo>
                  <a:pt x="2769413" y="168950"/>
                </a:lnTo>
                <a:lnTo>
                  <a:pt x="2752918" y="122816"/>
                </a:lnTo>
                <a:lnTo>
                  <a:pt x="2727038" y="82115"/>
                </a:lnTo>
                <a:lnTo>
                  <a:pt x="2693088" y="48165"/>
                </a:lnTo>
                <a:lnTo>
                  <a:pt x="2652387" y="22285"/>
                </a:lnTo>
                <a:lnTo>
                  <a:pt x="2606253" y="5790"/>
                </a:lnTo>
                <a:lnTo>
                  <a:pt x="2556002" y="0"/>
                </a:lnTo>
                <a:close/>
              </a:path>
            </a:pathLst>
          </a:custGeom>
          <a:solidFill>
            <a:srgbClr val="EC4E7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" name="object 1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76475" y="2533650"/>
            <a:ext cx="2057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888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300" b="1" kern="0" dirty="0">
                <a:solidFill>
                  <a:srgbClr val="000000"/>
                </a:solidFill>
                <a:cs typeface="Arial" charset="0"/>
              </a:rPr>
              <a:t>uczeń ze SPE</a:t>
            </a:r>
            <a:endParaRPr lang="pl-PL" altLang="pl-PL" sz="23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984" name="object 20"/>
          <p:cNvSpPr>
            <a:spLocks noChangeArrowheads="1"/>
          </p:cNvSpPr>
          <p:nvPr/>
        </p:nvSpPr>
        <p:spPr bwMode="auto">
          <a:xfrm>
            <a:off x="6291263" y="1457325"/>
            <a:ext cx="2462212" cy="965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83985" name="object 23"/>
          <p:cNvSpPr>
            <a:spLocks noChangeArrowheads="1"/>
          </p:cNvSpPr>
          <p:nvPr/>
        </p:nvSpPr>
        <p:spPr bwMode="auto">
          <a:xfrm>
            <a:off x="6296025" y="2906713"/>
            <a:ext cx="2530475" cy="98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9" name="object 2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258050" y="1458913"/>
            <a:ext cx="1346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3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cs typeface="Arial" charset="0"/>
              </a:rPr>
              <a:t>zajęcia                     w formie  indywidualnej  w szkole</a:t>
            </a:r>
            <a:endParaRPr lang="pl-PL" altLang="pl-PL" sz="1500" kern="0" dirty="0">
              <a:cs typeface="Arial" charset="0"/>
            </a:endParaRPr>
          </a:p>
        </p:txBody>
      </p:sp>
      <p:sp>
        <p:nvSpPr>
          <p:cNvPr id="20" name="object 2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234238" y="2932113"/>
            <a:ext cx="15779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3" rIns="0" bIns="0">
            <a:spAutoFit/>
          </a:bodyPr>
          <a:lstStyle>
            <a:lvl1pPr marL="7938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ts val="63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500" b="1" kern="0" dirty="0">
                <a:cs typeface="Arial" charset="0"/>
              </a:rPr>
              <a:t>zajęcia                      w formie  indywidualnej  w domu</a:t>
            </a:r>
            <a:endParaRPr lang="pl-PL" altLang="pl-PL" sz="1500" kern="0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52500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244" name="Prostokąt 5"/>
          <p:cNvSpPr>
            <a:spLocks noChangeArrowheads="1"/>
          </p:cNvSpPr>
          <p:nvPr/>
        </p:nvSpPr>
        <p:spPr bwMode="auto">
          <a:xfrm>
            <a:off x="420688" y="1389063"/>
            <a:ext cx="835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9 sierpnia 2017 r.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sprawie pomocy psychologiczno–pedagogicznej w przedszkolach, szkołach podstawowych, ponadpodstawowych oraz placówkach (Dz. U. z 2017 r., poz. 1591).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30 kwietnia 2013 r.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sprawie zasad udzielania i organizacji pomocy psychologiczno–pedagogicznej </a:t>
            </a:r>
            <a:b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w publicznych szkołach i  placówkach (Dz. U. z 2013 r., poz. 532 z późn. zm).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28 sierpnia 2017 r. zmieniające rozporządzenie w sprawie pomocy psychologiczno–pedagogicznej w publicznych przedszkolach, szkołach i placówkach (Dz. U. z 2017 r., poz. 1643).</a:t>
            </a:r>
          </a:p>
          <a:p>
            <a:pPr algn="just" eaLnBrk="1" hangingPunct="1"/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25 sierpnia 2017 r. w sprawie sposobu prowadzenia przez publiczne przedszkola, szkoły i placówki dokumentacji przebiegu nauczania, działalności wychowawczej i opiekuńczej oraz rodzajów tej dokumentacji (Dz. U. z 2017r., poz. 1646)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24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99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499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499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499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84999" name="object 4"/>
          <p:cNvSpPr txBox="1">
            <a:spLocks/>
          </p:cNvSpPr>
          <p:nvPr/>
        </p:nvSpPr>
        <p:spPr bwMode="auto">
          <a:xfrm>
            <a:off x="1246188" y="644525"/>
            <a:ext cx="7577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466" rIns="0" bIns="0" anchor="ctr">
            <a:spAutoFit/>
          </a:bodyPr>
          <a:lstStyle>
            <a:lvl1pPr marL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3"/>
              </a:spcBef>
              <a:buFontTx/>
              <a:buNone/>
            </a:pPr>
            <a:r>
              <a:rPr lang="pl-PL" altLang="pl-PL" sz="1800">
                <a:solidFill>
                  <a:srgbClr val="00AFEF"/>
                </a:solidFill>
                <a:latin typeface="Calibri" panose="020F0502020204030204" pitchFamily="34" charset="0"/>
              </a:rPr>
              <a:t>	           </a:t>
            </a:r>
            <a:r>
              <a:rPr lang="pl-PL" altLang="pl-PL" sz="2400" b="1">
                <a:latin typeface="Calibri" panose="020F0502020204030204" pitchFamily="34" charset="0"/>
              </a:rPr>
              <a:t>Uczeń chory – zajęcia w szkole</a:t>
            </a:r>
          </a:p>
        </p:txBody>
      </p:sp>
      <p:pic>
        <p:nvPicPr>
          <p:cNvPr id="85000" name="Obraz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984250"/>
            <a:ext cx="795337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1" name="Prostokąt 2"/>
          <p:cNvSpPr>
            <a:spLocks noChangeArrowheads="1"/>
          </p:cNvSpPr>
          <p:nvPr/>
        </p:nvSpPr>
        <p:spPr bwMode="auto">
          <a:xfrm>
            <a:off x="1560513" y="5480050"/>
            <a:ext cx="5241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0"/>
              </a:spcBef>
              <a:buFontTx/>
              <a:buNone/>
            </a:pPr>
            <a:r>
              <a:rPr lang="pl-PL" altLang="pl-PL" sz="1200" b="1">
                <a:solidFill>
                  <a:srgbClr val="000000"/>
                </a:solidFill>
              </a:rPr>
              <a:t>Źródło: prezentacja E. Neroj „Zmiany w prawie oświatowym dotyczące uczniów  ze specjalnymi potrzebami edukacyjnymi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01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602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602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602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86023" name="Tytuł 1"/>
          <p:cNvSpPr txBox="1">
            <a:spLocks/>
          </p:cNvSpPr>
          <p:nvPr/>
        </p:nvSpPr>
        <p:spPr bwMode="auto">
          <a:xfrm>
            <a:off x="3313113" y="960438"/>
            <a:ext cx="2517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000000"/>
                </a:solidFill>
                <a:latin typeface="Calibri" panose="020F0502020204030204" pitchFamily="34" charset="0"/>
              </a:rPr>
              <a:t>MEN</a:t>
            </a:r>
          </a:p>
        </p:txBody>
      </p:sp>
      <p:sp>
        <p:nvSpPr>
          <p:cNvPr id="86024" name="Symbol zastępczy zawartości 2"/>
          <p:cNvSpPr txBox="1">
            <a:spLocks/>
          </p:cNvSpPr>
          <p:nvPr/>
        </p:nvSpPr>
        <p:spPr bwMode="auto">
          <a:xfrm>
            <a:off x="331788" y="2049463"/>
            <a:ext cx="84804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Należy pamiętać, że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szkoła powinna uruchomić wszelkie możliwe działania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, w tym różne formy pomocy psychologiczno-pedagogicznej, które mogłyby pomóc w poprawie funkcjonowania ucznia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bez konieczności wyłączania go z zajęcia z klasą 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– </a:t>
            </a:r>
            <a:r>
              <a:rPr lang="pl-PL" altLang="pl-PL" sz="2400" b="1">
                <a:solidFill>
                  <a:srgbClr val="EC4E7F"/>
                </a:solidFill>
                <a:latin typeface="Calibri" panose="020F0502020204030204" pitchFamily="34" charset="0"/>
              </a:rPr>
              <a:t>to powinna być ostateczność.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Przyjrzeniu się efektom tej pomocy służy analiza funkcjonowania ucznia przez szkołę i poradnię poprzedzająca wydanie opinii.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04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704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704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704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graphicFrame>
        <p:nvGraphicFramePr>
          <p:cNvPr id="7" name="Symbol zastępczy zawartości 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373104" y="526132"/>
          <a:ext cx="83977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06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8068" name="Prostokąt 5"/>
          <p:cNvSpPr>
            <a:spLocks noChangeArrowheads="1"/>
          </p:cNvSpPr>
          <p:nvPr/>
        </p:nvSpPr>
        <p:spPr bwMode="auto">
          <a:xfrm>
            <a:off x="106363" y="4762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80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80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389188" y="423863"/>
            <a:ext cx="4181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0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Ważne w rozporządzeniu...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836613" y="1389063"/>
            <a:ext cx="747077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Uwzględnienie diagnozy funkcjonalnej - </a:t>
            </a: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§2</a:t>
            </a:r>
            <a:endParaRPr lang="pl-PL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Dwie nowe kategorii potrzeb objęcia ucznia PPP - </a:t>
            </a: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§ 2 ust. 2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zaburzeń zachowania i emocji;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deficytów kompetencji i zaburzeń sprawności językowej;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Nowe formy zajęć z zakresu pomocy psychologiczno-pedagogicznej - </a:t>
            </a: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§6 ust. 1</a:t>
            </a:r>
            <a:endParaRPr lang="pl-PL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zajęcia rozwijające umiejętności uczenia się;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zajęcia rozwijające kompetencje emocjonalno-społeczne;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zindywidualizowana ścieżka kształcenia;</a:t>
            </a:r>
          </a:p>
          <a:p>
            <a:pPr marL="0"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</a:rPr>
              <a:t>Ujednolicony czas trwania zajęć z zakresu PPP – 45 minut -</a:t>
            </a: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§16  - </a:t>
            </a:r>
            <a:r>
              <a:rPr lang="pl-PL" sz="1600" b="1" dirty="0">
                <a:latin typeface="Calibri" panose="020F0502020204030204"/>
                <a:cs typeface="Times New Roman" panose="02020603050405020304" pitchFamily="18" charset="0"/>
              </a:rPr>
              <a:t>wyjaśnienia</a:t>
            </a:r>
            <a:r>
              <a:rPr lang="pl-PL" sz="1600" b="1" dirty="0">
                <a:latin typeface="Calibri" panose="020F0502020204030204"/>
                <a:cs typeface="Times New Roman" panose="02020603050405020304" pitchFamily="18" charset="0"/>
                <a:hlinkClick r:id="rId3" action="ppaction://hlinkfile"/>
              </a:rPr>
              <a:t> </a:t>
            </a:r>
            <a:endParaRPr lang="pl-PL" sz="1600" b="1" dirty="0">
              <a:latin typeface="Calibri" panose="020F0502020204030204"/>
              <a:cs typeface="Times New Roman" panose="02020603050405020304" pitchFamily="18" charset="0"/>
            </a:endParaRPr>
          </a:p>
          <a:p>
            <a:pPr marL="0"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Obowiązek realizacji zajęć z zakresu PPP z uwzględnieniem  metod aktywizujących - §17 </a:t>
            </a:r>
          </a:p>
          <a:p>
            <a:pPr marL="0"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b="1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Obowiązek zintegrowanych działań nauczycieli i współpracy z poradnią - §20 ust. 4-10</a:t>
            </a:r>
            <a:endParaRPr lang="pl-PL" sz="1600" b="1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20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09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909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8909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8909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89095" name="Symbol zastępczy zawartości 2"/>
          <p:cNvSpPr txBox="1">
            <a:spLocks/>
          </p:cNvSpPr>
          <p:nvPr/>
        </p:nvSpPr>
        <p:spPr bwMode="auto">
          <a:xfrm>
            <a:off x="311150" y="1281113"/>
            <a:ext cx="85248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solidFill>
                  <a:srgbClr val="EC4E7F"/>
                </a:solidFill>
                <a:latin typeface="Calibri" panose="020F0502020204030204" pitchFamily="34" charset="0"/>
              </a:rPr>
              <a:t>Pomoc psychologiczno - pedagogiczna: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nauczyciele rozpoznali potrzeby ucznia,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uczeń posiada opinię poradni,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uczeń posiada orzeczenie o potrzebie kształcenia specjalnego,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uczeń posiada orzeczenie o potrzebie indywidualnego nauczania.</a:t>
            </a:r>
            <a:endParaRPr lang="pl-PL" altLang="pl-PL" sz="2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solidFill>
                  <a:srgbClr val="EC4E7F"/>
                </a:solidFill>
                <a:latin typeface="Calibri" panose="020F0502020204030204" pitchFamily="34" charset="0"/>
              </a:rPr>
              <a:t>Kształcenie specjalne: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uczeń posiada orzeczenie o potrzebie kształcenia specjalnego.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11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011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011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011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0119" name="Tytuł 1"/>
          <p:cNvSpPr txBox="1">
            <a:spLocks/>
          </p:cNvSpPr>
          <p:nvPr/>
        </p:nvSpPr>
        <p:spPr bwMode="auto">
          <a:xfrm>
            <a:off x="1770063" y="954088"/>
            <a:ext cx="53784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Podsumowane PPP – praca w grupach</a:t>
            </a:r>
          </a:p>
        </p:txBody>
      </p:sp>
      <p:sp>
        <p:nvSpPr>
          <p:cNvPr id="90120" name="Symbol zastępczy zawartości 2"/>
          <p:cNvSpPr txBox="1">
            <a:spLocks/>
          </p:cNvSpPr>
          <p:nvPr/>
        </p:nvSpPr>
        <p:spPr bwMode="auto">
          <a:xfrm>
            <a:off x="203200" y="1620838"/>
            <a:ext cx="6959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Opracuj schemat skutecznej organizacji PPP w szkołach i przedszkolach – perspektywa samorządowca.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  <a:latin typeface="Calibri" panose="020F0502020204030204" pitchFamily="34" charset="0"/>
              </a:rPr>
              <a:t>Co jest najważniejsze  w organizacji PPP w  szkołach i przedszkolach – jak JST może wspierać szkoły i przedszkola?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0121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344863"/>
            <a:ext cx="27320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13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114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114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114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684213" y="2636838"/>
            <a:ext cx="7920037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6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Kształcenie specjalne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6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216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216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216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Prostokąt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5950" y="1412875"/>
            <a:ext cx="822325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Rozporządzenie Ministra Edukacji Narodowej z dnia 9 sierpnia 2017 r. </a:t>
            </a:r>
            <a:b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</a:b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w sprawie warunków organizowania kształcenia, wychowania i opieki dla dzieci i młodzieży niepełnosprawnych, niedostosowanych społecznie </a:t>
            </a:r>
            <a:b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</a:b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i zagrożonych niedostosowaniem społecznym (Dz. U. z 2017 r., poz. 1578)</a:t>
            </a: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2000" b="1" kern="0" dirty="0">
              <a:solidFill>
                <a:prstClr val="black"/>
              </a:solidFill>
              <a:cs typeface="Arial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Rozporządzenie Ministra Edukacji Narodowej z dnia 25 lipca 2015 r. </a:t>
            </a:r>
            <a:b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</a:b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w sprawie warunków organizowania kształcenia, wychowania i opieki dla dzieci i młodzieży niepełnosprawnych, niedostosowanych społecznie </a:t>
            </a:r>
            <a:b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</a:b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i zagrożonych niedostosowaniem społecznym (Dz. U. z 2015 r., poz. 1113 </a:t>
            </a:r>
            <a:b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</a:b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z </a:t>
            </a:r>
            <a:r>
              <a:rPr lang="pl-PL" altLang="pl-PL" sz="2000" b="1" kern="0" dirty="0" err="1">
                <a:solidFill>
                  <a:prstClr val="black"/>
                </a:solidFill>
                <a:cs typeface="Arial" charset="0"/>
              </a:rPr>
              <a:t>późn</a:t>
            </a:r>
            <a:r>
              <a:rPr lang="pl-PL" altLang="pl-PL" sz="2000" b="1" kern="0" dirty="0">
                <a:solidFill>
                  <a:prstClr val="black"/>
                </a:solidFill>
                <a:cs typeface="Arial" charset="0"/>
              </a:rPr>
              <a:t>. zm.).</a:t>
            </a:r>
          </a:p>
          <a:p>
            <a:pPr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b="1" kern="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18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318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318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319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3191" name="Symbol zastępczy zawartości 2"/>
          <p:cNvSpPr txBox="1">
            <a:spLocks/>
          </p:cNvSpPr>
          <p:nvPr/>
        </p:nvSpPr>
        <p:spPr bwMode="auto">
          <a:xfrm>
            <a:off x="250825" y="692150"/>
            <a:ext cx="84439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700" b="1">
                <a:solidFill>
                  <a:srgbClr val="000000"/>
                </a:solidFill>
                <a:latin typeface="Calibri" panose="020F0502020204030204" pitchFamily="34" charset="0"/>
              </a:rPr>
              <a:t>	UCZNIOWIE Z NIEPEŁNOSPRAWNOŚCIĄ OBEJMOWANI  KSZTAŁCENIEM SPECJALNYM:</a:t>
            </a:r>
            <a:endParaRPr lang="pl-PL" altLang="pl-PL" sz="19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Kształceniem specjalnym obejmuje się uczniów:</a:t>
            </a:r>
            <a:endParaRPr lang="pl-PL" altLang="pl-PL" sz="2000">
              <a:solidFill>
                <a:srgbClr val="EC4E7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niesłyszących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słabosłyszących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niewidomych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słabowidzących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niepełnosprawnością ruchową, w tym z afazją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niepełnosprawnością intelektualną w stopniu lekkim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niepełnosprawnością intelektualną w stopniu umiarkowanym lub znacznym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autyzmem, w tym z  zespołem Aspergera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z niepełnosprawnościami sprzężonymi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Art. 127 - </a:t>
            </a: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Prawo oświatowe – katalog niepełnosprawności</a:t>
            </a:r>
          </a:p>
          <a:p>
            <a:pPr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u="sng">
                <a:solidFill>
                  <a:srgbClr val="000000"/>
                </a:solidFill>
                <a:latin typeface="Calibri" panose="020F0502020204030204" pitchFamily="34" charset="0"/>
              </a:rPr>
              <a:t>Definicja niepełnosprawności sprzężonych</a:t>
            </a:r>
            <a:endParaRPr lang="pl-PL" altLang="pl-PL" sz="1900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500" b="1">
                <a:solidFill>
                  <a:srgbClr val="EC4E7F"/>
                </a:solidFill>
                <a:latin typeface="Calibri" panose="020F0502020204030204" pitchFamily="34" charset="0"/>
              </a:rPr>
              <a:t>	Art. 4 pkt 32) Prawa oświatowego – ilekroć mowa o </a:t>
            </a:r>
            <a:r>
              <a:rPr lang="pl-PL" altLang="pl-PL" sz="1500" b="1" u="sng">
                <a:solidFill>
                  <a:srgbClr val="EC4E7F"/>
                </a:solidFill>
                <a:latin typeface="Calibri" panose="020F0502020204030204" pitchFamily="34" charset="0"/>
              </a:rPr>
              <a:t> niepełnosprawnościach sprzężonych </a:t>
            </a:r>
            <a:r>
              <a:rPr lang="pl-PL" altLang="pl-PL" sz="1500" b="1">
                <a:solidFill>
                  <a:srgbClr val="EC4E7F"/>
                </a:solidFill>
                <a:latin typeface="Calibri" panose="020F0502020204030204" pitchFamily="34" charset="0"/>
              </a:rPr>
              <a:t>– należy przez to rozumieć występowanie u dziecka  niesłyszącego lub słabosłyszącego, niewidomego lub słabowidzącego,  z niepełnosprawnością ruchową, w tym z afazją, z niepełnosprawnością intelektualną  albo z autyzmem, w tym z zespołem Aspergera, co najmniej jeszcze jednej </a:t>
            </a:r>
            <a:br>
              <a:rPr lang="pl-PL" altLang="pl-PL" sz="1500" b="1">
                <a:solidFill>
                  <a:srgbClr val="EC4E7F"/>
                </a:solidFill>
                <a:latin typeface="Calibri" panose="020F0502020204030204" pitchFamily="34" charset="0"/>
              </a:rPr>
            </a:br>
            <a:r>
              <a:rPr lang="pl-PL" altLang="pl-PL" sz="1500" b="1">
                <a:solidFill>
                  <a:srgbClr val="EC4E7F"/>
                </a:solidFill>
                <a:latin typeface="Calibri" panose="020F0502020204030204" pitchFamily="34" charset="0"/>
              </a:rPr>
              <a:t>z wymienionych niepełnosprawności;</a:t>
            </a:r>
            <a:endParaRPr lang="pl-PL" altLang="pl-PL" sz="1500" b="1">
              <a:solidFill>
                <a:srgbClr val="EC4E7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19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/>
        </p:nvGraphicFramePr>
        <p:xfrm>
          <a:off x="6570811" y="1676400"/>
          <a:ext cx="2447628" cy="288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21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421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421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421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4215" name="Symbol zastępczy zawartości 2"/>
          <p:cNvSpPr txBox="1">
            <a:spLocks/>
          </p:cNvSpPr>
          <p:nvPr/>
        </p:nvSpPr>
        <p:spPr bwMode="auto">
          <a:xfrm>
            <a:off x="427038" y="1389063"/>
            <a:ext cx="8051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4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Kształceniem specjalnym obejmuje się także dzieci i młodzież: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niedostosowanych społecznie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zagrożonych niedostosowaniem społecznym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 b="1" u="sng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4000" b="1" u="sng">
                <a:solidFill>
                  <a:srgbClr val="EC4E7F"/>
                </a:solidFill>
                <a:latin typeface="Calibri" panose="020F0502020204030204" pitchFamily="34" charset="0"/>
              </a:rPr>
              <a:t>Nie są to uczniowie niepełnosprawni.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1800" i="1" u="sng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 i="1">
                <a:solidFill>
                  <a:srgbClr val="3B1DEF"/>
                </a:solidFill>
                <a:latin typeface="Calibri" panose="020F0502020204030204" pitchFamily="34" charset="0"/>
              </a:rPr>
              <a:t>	</a:t>
            </a:r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952500"/>
            <a:ext cx="617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Podstawy prawne zmian (wybrane)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Prostokąt 3"/>
          <p:cNvSpPr>
            <a:spLocks noChangeArrowheads="1"/>
          </p:cNvSpPr>
          <p:nvPr/>
        </p:nvSpPr>
        <p:spPr bwMode="auto">
          <a:xfrm>
            <a:off x="420688" y="871538"/>
            <a:ext cx="820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1268" name="Prostokąt 5"/>
          <p:cNvSpPr>
            <a:spLocks noChangeArrowheads="1"/>
          </p:cNvSpPr>
          <p:nvPr/>
        </p:nvSpPr>
        <p:spPr bwMode="auto">
          <a:xfrm>
            <a:off x="420688" y="1389063"/>
            <a:ext cx="83534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 czerwca 2017  r. zmieniające rozporządzenie w sprawie sposobu nauczania szkolnego oraz zakresu treści dotyczących wiedzy o życiu seksualnym człowieka, o zasadach świadomego i odpowiedzialnego rodzicielstwa, o wartości rodziny, życia w fazie prenatalnej oraz metodach i środkach świadomej prokreacji zawartych w podstawie programowej kształcenia ogólnego </a:t>
            </a:r>
            <a:b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(Dz. U. z 2017 r., poz. 1117).</a:t>
            </a:r>
          </a:p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1 sierpnia 2017 r. w sprawie szczegółowych kwalifikacji wymaganych od nauczycieli (Dz. U. z 2017 r., poz. 1575).</a:t>
            </a:r>
          </a:p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25 sierpnia 2017 r. zmieniające rozporządzenie w sprawie szczegółowych zasad działania publicznych poradni psychologiczno--pedagogicznych, w tym publicznych poradni specjalistycznych </a:t>
            </a:r>
            <a:b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(Dz. U. z 2017r., poz. 1647)</a:t>
            </a:r>
          </a:p>
          <a:p>
            <a:pPr algn="just" eaLnBrk="1" hangingPunct="1"/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Rozporządzenie Ministra Edukacji Narodowej z dnia 24 sierpnia 2017 r. </a:t>
            </a:r>
            <a:b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700">
                <a:solidFill>
                  <a:srgbClr val="000000"/>
                </a:solidFill>
                <a:latin typeface="Calibri" panose="020F0502020204030204" pitchFamily="34" charset="0"/>
              </a:rPr>
              <a:t>w sprawie organizowania wczesnego wspomagania rozwoju  dzieci (Dz. U. z 2017 r., poz. 1635).</a:t>
            </a: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pl-PL" altLang="pl-PL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127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23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523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523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523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5239" name="Tytuł 1"/>
          <p:cNvSpPr txBox="1">
            <a:spLocks/>
          </p:cNvSpPr>
          <p:nvPr/>
        </p:nvSpPr>
        <p:spPr bwMode="auto">
          <a:xfrm>
            <a:off x="539750" y="684213"/>
            <a:ext cx="82089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3 formy kształcenia specjalnego – wybór formy KS należy do rodziców - </a:t>
            </a:r>
            <a:r>
              <a:rPr lang="pl-PL" altLang="pl-PL" sz="2400" b="1">
                <a:solidFill>
                  <a:srgbClr val="EC4E7F"/>
                </a:solidFill>
                <a:latin typeface="Calibri" panose="020F0502020204030204" pitchFamily="34" charset="0"/>
              </a:rPr>
              <a:t>bez zmian </a:t>
            </a:r>
          </a:p>
        </p:txBody>
      </p:sp>
      <p:sp>
        <p:nvSpPr>
          <p:cNvPr id="95240" name="Symbol zastępczy zawartości 2"/>
          <p:cNvSpPr txBox="1">
            <a:spLocks/>
          </p:cNvSpPr>
          <p:nvPr/>
        </p:nvSpPr>
        <p:spPr bwMode="auto">
          <a:xfrm>
            <a:off x="485775" y="1763713"/>
            <a:ext cx="8407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Kształcenie specjalne  może być prowadzone w formie nauki odpowiednio w: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  przedszkolach i szkołach ogólnodostępnych,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  przedszkolach, oddziałach przedszkolnych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szkołach podstawowych i szkołach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lub oddziałach integracyjnych,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  przedszkolach i szkołach lub oddziałach specjalnych,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innych formach wychowania przedszkolnego i ośrodkach,  o których mowa </a:t>
            </a:r>
            <a:b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Calibri" panose="020F0502020204030204" pitchFamily="34" charset="0"/>
              </a:rPr>
              <a:t>w art. 2 pkt 7.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25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626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626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626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6263" name="Symbol zastępczy zawartości 2"/>
          <p:cNvSpPr txBox="1">
            <a:spLocks/>
          </p:cNvSpPr>
          <p:nvPr/>
        </p:nvSpPr>
        <p:spPr bwMode="auto">
          <a:xfrm>
            <a:off x="603250" y="620713"/>
            <a:ext cx="80200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4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latin typeface="Calibri" panose="020F0502020204030204" pitchFamily="34" charset="0"/>
              </a:rPr>
              <a:t>PODSTAWA DO OBJĘCIA KSZTAŁCENIEM SPECJALNYM:</a:t>
            </a:r>
            <a:endParaRPr lang="pl-PL" altLang="pl-PL" sz="2400" b="1" u="sng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u="sng">
                <a:solidFill>
                  <a:srgbClr val="000000"/>
                </a:solidFill>
                <a:latin typeface="Calibri" panose="020F0502020204030204" pitchFamily="34" charset="0"/>
              </a:rPr>
              <a:t>Orzeczenie</a:t>
            </a:r>
            <a:r>
              <a:rPr lang="pl-PL" altLang="pl-PL" sz="2400">
                <a:solidFill>
                  <a:srgbClr val="000000"/>
                </a:solidFill>
                <a:latin typeface="Calibri" panose="020F0502020204030204" pitchFamily="34" charset="0"/>
              </a:rPr>
              <a:t> o potrzebie kształcenia specjalnego wydane przez zespół orzekający działający w </a:t>
            </a:r>
            <a:r>
              <a:rPr lang="pl-PL" altLang="pl-PL" sz="2400" b="1" u="sng">
                <a:solidFill>
                  <a:srgbClr val="000000"/>
                </a:solidFill>
                <a:latin typeface="Calibri" panose="020F0502020204030204" pitchFamily="34" charset="0"/>
              </a:rPr>
              <a:t>publicznej poradni psychologiczno – pedagogicznej, w tym w poradni specjalistycznej.</a:t>
            </a:r>
            <a:endParaRPr lang="pl-PL" altLang="pl-PL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 u="sng">
                <a:solidFill>
                  <a:srgbClr val="EC4E7F"/>
                </a:solidFill>
                <a:latin typeface="Calibri" panose="020F0502020204030204" pitchFamily="34" charset="0"/>
              </a:rPr>
              <a:t>Ważne orzeczenie!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Podstawa prawna: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solidFill>
                  <a:srgbClr val="EC4E7F"/>
                </a:solidFill>
                <a:latin typeface="Calibri" panose="020F0502020204030204" pitchFamily="34" charset="0"/>
              </a:rPr>
              <a:t>Ustawa z dnia 14 grudnia 2016 r. Prawo oświatowe (Dz. U. z 2017r., poz. 59) - art. 127 ust. 10).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28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728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728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728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828675" y="365125"/>
            <a:ext cx="76311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Times New Roman" pitchFamily="18" charset="0"/>
              </a:rPr>
              <a:t>Uprawnienia dziecka  objętego kształceniem specjalnym – </a:t>
            </a:r>
            <a:r>
              <a:rPr lang="pl-PL" sz="2000" b="1" dirty="0">
                <a:solidFill>
                  <a:srgbClr val="EC4E7F"/>
                </a:solidFill>
                <a:latin typeface="+mn-lt"/>
                <a:cs typeface="Times New Roman" pitchFamily="18" charset="0"/>
              </a:rPr>
              <a:t>bez zmian</a:t>
            </a:r>
          </a:p>
        </p:txBody>
      </p:sp>
      <p:grpSp>
        <p:nvGrpSpPr>
          <p:cNvPr id="97288" name="Grupa 7"/>
          <p:cNvGrpSpPr>
            <a:grpSpLocks/>
          </p:cNvGrpSpPr>
          <p:nvPr/>
        </p:nvGrpSpPr>
        <p:grpSpPr bwMode="auto">
          <a:xfrm>
            <a:off x="50800" y="868363"/>
            <a:ext cx="9042400" cy="2624137"/>
            <a:chOff x="0" y="0"/>
            <a:chExt cx="9236719" cy="3037446"/>
          </a:xfrm>
        </p:grpSpPr>
        <p:sp>
          <p:nvSpPr>
            <p:cNvPr id="97293" name="Prostokąt zaokrąglony 8"/>
            <p:cNvSpPr>
              <a:spLocks noChangeArrowheads="1"/>
            </p:cNvSpPr>
            <p:nvPr/>
          </p:nvSpPr>
          <p:spPr bwMode="auto">
            <a:xfrm>
              <a:off x="0" y="0"/>
              <a:ext cx="9236719" cy="30374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46526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sp>
          <p:nvSpPr>
            <p:cNvPr id="10" name="Prostokąt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7567" y="148840"/>
              <a:ext cx="8941585" cy="27397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76200" tIns="76200" rIns="76200" bIns="76200" spcCol="1270" anchor="ctr"/>
            <a:lstStyle/>
            <a:p>
              <a:pPr defTabSz="889000" eaLnBrk="1" fontAlgn="auto" hangingPunct="1">
                <a:spcAft>
                  <a:spcPts val="0"/>
                </a:spcAft>
                <a:defRPr/>
              </a:pPr>
              <a:endParaRPr lang="pl-PL" sz="2000" b="1" dirty="0">
                <a:solidFill>
                  <a:sysClr val="windowText" lastClr="000000"/>
                </a:solidFill>
                <a:latin typeface="Calibri" panose="020F0502020204030204"/>
                <a:cs typeface="Times New Roman" pitchFamily="18" charset="0"/>
              </a:endParaRPr>
            </a:p>
            <a:p>
              <a:pPr defTabSz="889000" eaLnBrk="1" fontAlgn="auto" hangingPunct="1">
                <a:spcAft>
                  <a:spcPts val="0"/>
                </a:spcAft>
                <a:defRPr/>
              </a:pPr>
              <a:r>
                <a:rPr lang="pl-PL" sz="1600" b="1" dirty="0">
                  <a:solidFill>
                    <a:sysClr val="windowText" lastClr="000000"/>
                  </a:solidFill>
                  <a:latin typeface="Calibri" panose="020F0502020204030204"/>
                  <a:cs typeface="Times New Roman" pitchFamily="18" charset="0"/>
                </a:rPr>
                <a:t>Organizacji nauki, wychowania i opieki z zastosowaniem specjalnych metod i form prac</a:t>
              </a:r>
            </a:p>
            <a:p>
              <a:pPr defTabSz="889000" eaLnBrk="1" fontAlgn="auto" hangingPunct="1">
                <a:spcAft>
                  <a:spcPts val="0"/>
                </a:spcAft>
                <a:defRPr/>
              </a:pPr>
              <a:r>
                <a:rPr lang="pl-PL" sz="1600" u="sng" dirty="0">
                  <a:solidFill>
                    <a:sysClr val="windowText" lastClr="000000"/>
                  </a:solidFill>
                  <a:latin typeface="Calibri" panose="020F0502020204030204"/>
                  <a:cs typeface="+mn-cs"/>
                </a:rPr>
                <a:t>Rozporządzenie MEN z dnia 9 sierpnia 2017 r. w sprawie warunków organizowania kształcenia, wychowania i opieki dla dzieci i młodzieży niepełnosprawnych, niedostosowanych społecznie i zagrożonych niedostosowaniem społecznym</a:t>
              </a:r>
            </a:p>
            <a:p>
              <a:pPr defTabSz="889000" eaLnBrk="1" fontAlgn="auto" hangingPunct="1">
                <a:spcAft>
                  <a:spcPts val="0"/>
                </a:spcAft>
                <a:defRPr/>
              </a:pPr>
              <a:r>
                <a:rPr lang="pl-PL" sz="1600" u="sng" dirty="0">
                  <a:solidFill>
                    <a:sysClr val="windowText" lastClr="000000"/>
                  </a:solidFill>
                  <a:latin typeface="Calibri" panose="020F0502020204030204"/>
                  <a:cs typeface="+mn-cs"/>
                </a:rPr>
                <a:t>( Dz.U z 2017 r. Poz. 1578).</a:t>
              </a:r>
            </a:p>
            <a:p>
              <a:pPr algn="just" defTabSz="889000" eaLnBrk="1" fontAlgn="auto" hangingPunct="1">
                <a:spcAft>
                  <a:spcPts val="0"/>
                </a:spcAft>
                <a:defRPr/>
              </a:pPr>
              <a:r>
                <a:rPr lang="pl-PL" sz="1600" u="sng" dirty="0">
                  <a:solidFill>
                    <a:sysClr val="windowText" lastClr="000000"/>
                  </a:solidFill>
                  <a:latin typeface="Calibri" panose="020F0502020204030204"/>
                  <a:cs typeface="+mn-cs"/>
                </a:rPr>
                <a:t>Rozporządzenie Ministra Edukacji Narodowej z dnia 25 lipca 2015 r. w sprawie warunków organizowania kształcenia, wychowania i opieki dla dzieci i młodzieży niepełnosprawnych, niedostosowanych społecznie  i zagrożonych niedostosowaniem społecznym (Dz. U. z 2015 r., poz. 1113 z </a:t>
              </a:r>
              <a:r>
                <a:rPr lang="pl-PL" sz="1600" u="sng" dirty="0" err="1">
                  <a:solidFill>
                    <a:sysClr val="windowText" lastClr="000000"/>
                  </a:solidFill>
                  <a:latin typeface="Calibri" panose="020F0502020204030204"/>
                  <a:cs typeface="+mn-cs"/>
                </a:rPr>
                <a:t>późn</a:t>
              </a:r>
              <a:r>
                <a:rPr lang="pl-PL" sz="1600" u="sng" dirty="0">
                  <a:solidFill>
                    <a:sysClr val="windowText" lastClr="000000"/>
                  </a:solidFill>
                  <a:latin typeface="Calibri" panose="020F0502020204030204"/>
                  <a:cs typeface="+mn-cs"/>
                </a:rPr>
                <a:t>. zm.).</a:t>
              </a:r>
            </a:p>
            <a:p>
              <a:pPr algn="just" defTabSz="889000" eaLnBrk="1" fontAlgn="auto" hangingPunct="1">
                <a:spcAft>
                  <a:spcPts val="0"/>
                </a:spcAft>
                <a:defRPr/>
              </a:pPr>
              <a:endParaRPr lang="pl-PL" i="1" dirty="0">
                <a:solidFill>
                  <a:sysClr val="windowText" lastClr="000000"/>
                </a:solidFill>
                <a:latin typeface="Calibri" panose="020F0502020204030204"/>
                <a:cs typeface="+mn-cs"/>
              </a:endParaRPr>
            </a:p>
            <a:p>
              <a:pPr defTabSz="889000" eaLnBrk="1" fontAlgn="auto" hangingPunct="1">
                <a:spcAft>
                  <a:spcPts val="0"/>
                </a:spcAft>
                <a:defRPr/>
              </a:pPr>
              <a:endParaRPr lang="pl-PL" dirty="0">
                <a:solidFill>
                  <a:sysClr val="windowText" lastClr="000000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97289" name="Grupa 10"/>
          <p:cNvGrpSpPr>
            <a:grpSpLocks/>
          </p:cNvGrpSpPr>
          <p:nvPr/>
        </p:nvGrpSpPr>
        <p:grpSpPr bwMode="auto">
          <a:xfrm>
            <a:off x="50800" y="3665538"/>
            <a:ext cx="9093200" cy="1481137"/>
            <a:chOff x="0" y="2428326"/>
            <a:chExt cx="9236719" cy="1777326"/>
          </a:xfrm>
        </p:grpSpPr>
        <p:sp>
          <p:nvSpPr>
            <p:cNvPr id="97291" name="Prostokąt zaokrąglony 11"/>
            <p:cNvSpPr>
              <a:spLocks noChangeArrowheads="1"/>
            </p:cNvSpPr>
            <p:nvPr/>
          </p:nvSpPr>
          <p:spPr bwMode="auto">
            <a:xfrm>
              <a:off x="0" y="2428326"/>
              <a:ext cx="9236719" cy="17773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algn="ctr">
              <a:solidFill>
                <a:srgbClr val="46526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/>
            </a:p>
          </p:txBody>
        </p:sp>
        <p:sp>
          <p:nvSpPr>
            <p:cNvPr id="97292" name="Prostokąt 12"/>
            <p:cNvSpPr>
              <a:spLocks noChangeArrowheads="1"/>
            </p:cNvSpPr>
            <p:nvPr/>
          </p:nvSpPr>
          <p:spPr bwMode="auto">
            <a:xfrm>
              <a:off x="86762" y="2515088"/>
              <a:ext cx="9063195" cy="160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ctr"/>
            <a:lstStyle>
              <a:lvl1pPr defTabSz="889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9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9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9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9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9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9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9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9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l-PL" altLang="pl-PL" sz="1600" b="1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Dodatkowego transferu finansowego przekazywanego do organu prowadzącego – na pokrycie kosztów kształcenia specjalnego – od </a:t>
              </a:r>
              <a:r>
                <a:rPr lang="pl-PL" altLang="pl-PL" sz="1600" b="1">
                  <a:solidFill>
                    <a:srgbClr val="EC4E7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1,4 do 9,5 </a:t>
              </a:r>
              <a:r>
                <a:rPr lang="pl-PL" altLang="pl-PL" sz="1600" b="1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krotności stawki bazowej na ucznia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l-PL" altLang="pl-PL" sz="1600" u="sng">
                  <a:solidFill>
                    <a:srgbClr val="00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Rozporządzenie MEN  .......................w sprawie sposobu podziału części oświatowej subwencji ogólnej dla jednostek samorządu terytorialnego w roku .....................</a:t>
              </a:r>
            </a:p>
          </p:txBody>
        </p:sp>
      </p:grpSp>
      <p:sp>
        <p:nvSpPr>
          <p:cNvPr id="97290" name="Prostokąt 2"/>
          <p:cNvSpPr>
            <a:spLocks noChangeArrowheads="1"/>
          </p:cNvSpPr>
          <p:nvPr/>
        </p:nvSpPr>
        <p:spPr bwMode="auto">
          <a:xfrm>
            <a:off x="1150938" y="5165725"/>
            <a:ext cx="6842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EC4E7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Transfer finansowy na podstawie danych z SIO 30 września …!!!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30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830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830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831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8311" name="Tytuł 1"/>
          <p:cNvSpPr txBox="1">
            <a:spLocks/>
          </p:cNvSpPr>
          <p:nvPr/>
        </p:nvSpPr>
        <p:spPr bwMode="auto">
          <a:xfrm>
            <a:off x="828675" y="365125"/>
            <a:ext cx="8081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Co szkoły/przedszkola muszą zapewnić uczniom posiadającym orzeczenie  </a:t>
            </a:r>
            <a:br>
              <a:rPr lang="pl-PL" altLang="pl-PL" sz="2000" b="1">
                <a:latin typeface="Calibri" panose="020F0502020204030204" pitchFamily="34" charset="0"/>
              </a:rPr>
            </a:br>
            <a:r>
              <a:rPr lang="pl-PL" altLang="pl-PL" sz="2000" b="1">
                <a:latin typeface="Calibri" panose="020F0502020204030204" pitchFamily="34" charset="0"/>
              </a:rPr>
              <a:t>o potrzebie kształcenia specjalnego? </a:t>
            </a:r>
          </a:p>
        </p:txBody>
      </p:sp>
      <p:graphicFrame>
        <p:nvGraphicFramePr>
          <p:cNvPr id="8" name="Symbol zastępczy zawartości 4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638430" y="2033364"/>
          <a:ext cx="78671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aśnienie prostokątne zaokrąglone 8">
            <a:extLst>
              <a:ext uri="{FF2B5EF4-FFF2-40B4-BE49-F238E27FC236}"/>
            </a:extLst>
          </p:cNvPr>
          <p:cNvSpPr/>
          <p:nvPr/>
        </p:nvSpPr>
        <p:spPr>
          <a:xfrm>
            <a:off x="5616575" y="1352550"/>
            <a:ext cx="2951163" cy="647700"/>
          </a:xfrm>
          <a:prstGeom prst="wedgeRoundRectCallout">
            <a:avLst>
              <a:gd name="adj1" fmla="val -93928"/>
              <a:gd name="adj2" fmla="val 37520"/>
              <a:gd name="adj3" fmla="val 16667"/>
            </a:avLst>
          </a:prstGeom>
          <a:solidFill>
            <a:srgbClr val="EC4E7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Wydatki kwalifikowalne jako 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33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933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9933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9933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99335" name="Symbol zastępczy zawartości 2"/>
          <p:cNvSpPr txBox="1">
            <a:spLocks/>
          </p:cNvSpPr>
          <p:nvPr/>
        </p:nvSpPr>
        <p:spPr bwMode="auto">
          <a:xfrm>
            <a:off x="603250" y="476250"/>
            <a:ext cx="78041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Ważne: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solidFill>
                  <a:srgbClr val="FF3300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Dla uczniów z niepełnosprawnością, posiadających orzeczenie o potrzebie kształcenia specjalnego  zapewnia się zajęcia rewalidacyjne w każdym roku szkolnym.</a:t>
            </a:r>
            <a:endParaRPr lang="pl-PL" altLang="pl-PL" sz="2400" b="1" u="sng">
              <a:solidFill>
                <a:srgbClr val="F04A89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Zajęcia rewalidacyjne </a:t>
            </a: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dla uczniów niepełnosprawnych wpisane do ramowych planów,</a:t>
            </a:r>
            <a:r>
              <a:rPr lang="pl-PL" altLang="pl-PL" sz="2400" b="1">
                <a:solidFill>
                  <a:srgbClr val="3E10B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400" b="1">
                <a:solidFill>
                  <a:srgbClr val="F04A89"/>
                </a:solidFill>
                <a:latin typeface="Calibri" panose="020F0502020204030204" pitchFamily="34" charset="0"/>
              </a:rPr>
              <a:t>trwają 60 minut </a:t>
            </a:r>
            <a:r>
              <a:rPr lang="pl-PL" altLang="pl-PL" sz="2400" b="1">
                <a:solidFill>
                  <a:srgbClr val="3E10B0"/>
                </a:solidFill>
                <a:latin typeface="Calibri" panose="020F0502020204030204" pitchFamily="34" charset="0"/>
              </a:rPr>
              <a:t/>
            </a:r>
            <a:br>
              <a:rPr lang="pl-PL" altLang="pl-PL" sz="2400" b="1">
                <a:solidFill>
                  <a:srgbClr val="3E10B0"/>
                </a:solidFill>
                <a:latin typeface="Calibri" panose="020F0502020204030204" pitchFamily="34" charset="0"/>
              </a:rPr>
            </a:br>
            <a:r>
              <a:rPr lang="pl-PL" altLang="pl-PL" sz="2400" b="1">
                <a:solidFill>
                  <a:srgbClr val="000000"/>
                </a:solidFill>
                <a:latin typeface="Calibri" panose="020F0502020204030204" pitchFamily="34" charset="0"/>
              </a:rPr>
              <a:t>(§  10 ust. 3) 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 b="1" u="sng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 u="sng">
                <a:solidFill>
                  <a:srgbClr val="F04A89"/>
                </a:solidFill>
                <a:latin typeface="Calibri" panose="020F0502020204030204" pitchFamily="34" charset="0"/>
              </a:rPr>
              <a:t>Rozporządzenie Ministra Edukacji narodowej  z dnia 17 marca 2017 r. w sprawie ramowych planów nauczania  dla publicznych szkół (Dz.U. z 2017 r., poz. 703).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1800" b="1" u="sng">
                <a:solidFill>
                  <a:srgbClr val="F04A89"/>
                </a:solidFill>
                <a:latin typeface="Calibri" panose="020F0502020204030204" pitchFamily="34" charset="0"/>
              </a:rPr>
              <a:t>Rozporządzenie Ministra Edukacji narodowej z dnia 7 lutego 2012r. w sprawie ramowych planów nauczania w szkołach publicznych (Dz.U. z 2012 r., poz. 204 z późn. zm.).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35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035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035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035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2840038" y="404813"/>
            <a:ext cx="34639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0" dirty="0">
                <a:solidFill>
                  <a:prstClr val="black"/>
                </a:solidFill>
                <a:latin typeface="Calibri" panose="020F0502020204030204"/>
                <a:ea typeface="+mj-ea"/>
              </a:rPr>
              <a:t>Zajęcia rewalidacyjne </a:t>
            </a:r>
            <a:endParaRPr lang="pl-PL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/>
            </a:extLst>
          </p:cNvPr>
          <p:cNvGraphicFramePr/>
          <p:nvPr/>
        </p:nvGraphicFramePr>
        <p:xfrm>
          <a:off x="579187" y="1185143"/>
          <a:ext cx="785616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37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138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138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138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23402" y="701944"/>
            <a:ext cx="8641655" cy="6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 b="1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Formy organizacji kształcenia dla dzieci i młodzieży 		</a:t>
            </a:r>
            <a:r>
              <a:rPr lang="pl-PL" sz="2000" b="1" dirty="0">
                <a:solidFill>
                  <a:srgbClr val="F04A89"/>
                </a:solidFill>
                <a:latin typeface="Calibri" panose="020F0502020204030204"/>
                <a:cs typeface="Times New Roman" panose="02020603050405020304" pitchFamily="18" charset="0"/>
              </a:rPr>
              <a:t>niepełnosprawnych intelektualnie</a:t>
            </a:r>
            <a:r>
              <a:rPr lang="pl-PL" sz="2000" b="1" dirty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  </a:t>
            </a:r>
            <a:r>
              <a:rPr lang="pl-PL" sz="2000" b="1" i="1" strike="sngStrike" dirty="0">
                <a:solidFill>
                  <a:sysClr val="windowText" lastClr="000000"/>
                </a:solidFill>
                <a:latin typeface="Calibri" panose="020F0502020204030204"/>
                <a:cs typeface="Times New Roman" panose="02020603050405020304" pitchFamily="18" charset="0"/>
              </a:rPr>
              <a:t>(upośledzonych umysłowo</a:t>
            </a:r>
            <a:r>
              <a:rPr lang="pl-PL" sz="2000" b="1" i="1" strike="sngStrike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2000" b="1" i="1" strike="sngStrike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101384" name="Symbol zastępczy zawartości 2"/>
          <p:cNvSpPr txBox="1">
            <a:spLocks/>
          </p:cNvSpPr>
          <p:nvPr/>
        </p:nvSpPr>
        <p:spPr bwMode="auto">
          <a:xfrm>
            <a:off x="1008063" y="908050"/>
            <a:ext cx="759618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40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pl-PL" altLang="pl-PL" sz="2000">
              <a:solidFill>
                <a:srgbClr val="F04A8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2000">
                <a:solidFill>
                  <a:srgbClr val="F04A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stopniu lekkim 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pl-PL" alt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Realizują postawę programową dla kształcenia ogólnego – dostosowaną do możliwości na podstawie orzeczenia o potrzebie kształcenia specjalnego w IPET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pl-PL" altLang="pl-PL" sz="2000">
                <a:solidFill>
                  <a:srgbClr val="F04A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stopniu umiarkowanych i znacznym 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pl-PL" alt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Realizują odrębną postawę programową.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pl-PL" alt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Nie podlegają obowiązkowi zdawania sprawdzianów i egzaminów.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pl-PL" alt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Otrzymują świadectwa promocyjne i kończące szkołę według odrębnego wzoru. 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pl-PL" altLang="pl-PL" sz="1800">
                <a:latin typeface="Calibri" panose="020F0502020204030204" pitchFamily="34" charset="0"/>
                <a:cs typeface="Times New Roman" panose="02020603050405020304" pitchFamily="18" charset="0"/>
              </a:rPr>
              <a:t>Mają odrębny typ szkoły ponadgimnazjalnej/ponadpodstawowej - szkoła przyspasabiająca do pracy.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0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240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240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240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2407" name="Symbol zastępczy zawartości 2"/>
          <p:cNvSpPr txBox="1">
            <a:spLocks/>
          </p:cNvSpPr>
          <p:nvPr/>
        </p:nvSpPr>
        <p:spPr bwMode="auto">
          <a:xfrm>
            <a:off x="250825" y="692150"/>
            <a:ext cx="835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Ważne: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800" b="1">
                <a:latin typeface="Calibri" panose="020F0502020204030204" pitchFamily="34" charset="0"/>
              </a:rPr>
              <a:t>	Dla uczniów z niepełnosprawnością, posiadających orzeczenie o potrzebie kształcenia specjalnego  można przedłużyć okres nauki w szkole danego typu.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pl-PL" altLang="pl-PL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427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3428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3429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3430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3431" name="Symbol zastępczy zawartości 2"/>
          <p:cNvSpPr txBox="1">
            <a:spLocks/>
          </p:cNvSpPr>
          <p:nvPr/>
        </p:nvSpPr>
        <p:spPr bwMode="auto">
          <a:xfrm>
            <a:off x="395288" y="860425"/>
            <a:ext cx="82089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 u="sng">
                <a:latin typeface="Calibri" panose="020F0502020204030204" pitchFamily="34" charset="0"/>
              </a:rPr>
              <a:t>Przedłużanie okresu nauki dla uczniów </a:t>
            </a:r>
            <a:br>
              <a:rPr lang="pl-PL" altLang="pl-PL" sz="2400" b="1" u="sng">
                <a:latin typeface="Calibri" panose="020F0502020204030204" pitchFamily="34" charset="0"/>
              </a:rPr>
            </a:br>
            <a:r>
              <a:rPr lang="pl-PL" altLang="pl-PL" sz="2400" b="1" u="sng">
                <a:latin typeface="Calibri" panose="020F0502020204030204" pitchFamily="34" charset="0"/>
              </a:rPr>
              <a:t>z niepełnosprawnością: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 szkoła podstawowa – nie później niż </a:t>
            </a:r>
            <a:r>
              <a:rPr lang="pl-PL" altLang="pl-PL" sz="2000" b="1">
                <a:solidFill>
                  <a:srgbClr val="F04A89"/>
                </a:solidFill>
                <a:latin typeface="Calibri" panose="020F0502020204030204" pitchFamily="34" charset="0"/>
              </a:rPr>
              <a:t>do końca lutego roku szkolnego odpowiednio w kl. III i VI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pl-PL" altLang="pl-PL" sz="2000" b="1">
                <a:solidFill>
                  <a:srgbClr val="000000"/>
                </a:solidFill>
                <a:latin typeface="Calibri" panose="020F0502020204030204" pitchFamily="34" charset="0"/>
              </a:rPr>
              <a:t> szkoła ponadgimnazjalna - nie później niż </a:t>
            </a:r>
            <a:r>
              <a:rPr lang="pl-PL" altLang="pl-PL" sz="2000" b="1">
                <a:solidFill>
                  <a:srgbClr val="F04A89"/>
                </a:solidFill>
                <a:latin typeface="Calibri" panose="020F0502020204030204" pitchFamily="34" charset="0"/>
              </a:rPr>
              <a:t>do końca lutego </a:t>
            </a:r>
            <a:br>
              <a:rPr lang="pl-PL" altLang="pl-PL" sz="2000" b="1">
                <a:solidFill>
                  <a:srgbClr val="F04A89"/>
                </a:solidFill>
                <a:latin typeface="Calibri" panose="020F0502020204030204" pitchFamily="34" charset="0"/>
              </a:rPr>
            </a:br>
            <a:r>
              <a:rPr lang="pl-PL" altLang="pl-PL" sz="2000" b="1">
                <a:solidFill>
                  <a:srgbClr val="F04A89"/>
                </a:solidFill>
                <a:latin typeface="Calibri" panose="020F0502020204030204" pitchFamily="34" charset="0"/>
              </a:rPr>
              <a:t>w ostatnim roku nauki w szkole danego typu.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Ważne: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>
                <a:latin typeface="Calibri" panose="020F0502020204030204" pitchFamily="34" charset="0"/>
              </a:rPr>
              <a:t>Okres nauki można przedłużyć </a:t>
            </a:r>
            <a:r>
              <a:rPr lang="pl-PL" altLang="pl-PL" sz="2000" b="1" u="sng">
                <a:solidFill>
                  <a:srgbClr val="F04A89"/>
                </a:solidFill>
                <a:latin typeface="Calibri" panose="020F0502020204030204" pitchFamily="34" charset="0"/>
              </a:rPr>
              <a:t>o 1 rok na każdym etapie edukacyjnym,</a:t>
            </a:r>
            <a:r>
              <a:rPr lang="pl-PL" altLang="pl-PL" sz="2000" b="1">
                <a:solidFill>
                  <a:srgbClr val="3E10B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b="1">
                <a:latin typeface="Calibri" panose="020F0502020204030204" pitchFamily="34" charset="0"/>
              </a:rPr>
              <a:t>zwiększając proporcjonalnie wymiar godzin obowiązkowych zajęć edukacyjnych.</a:t>
            </a:r>
            <a:endParaRPr lang="pl-PL" altLang="pl-PL" sz="2000" b="1" u="sng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l-PL" altLang="pl-PL" sz="2000" b="1" u="sng">
                <a:latin typeface="Calibri" panose="020F0502020204030204" pitchFamily="34" charset="0"/>
              </a:rPr>
              <a:t>Decyzję podejmuje </a:t>
            </a:r>
            <a:r>
              <a:rPr lang="pl-PL" altLang="pl-PL" sz="2000" b="1" u="sng">
                <a:solidFill>
                  <a:srgbClr val="F04A89"/>
                </a:solidFill>
                <a:latin typeface="Calibri" panose="020F0502020204030204" pitchFamily="34" charset="0"/>
              </a:rPr>
              <a:t>rada pedagogiczna </a:t>
            </a:r>
            <a:r>
              <a:rPr lang="pl-PL" altLang="pl-PL" sz="2000" b="1" u="sng">
                <a:latin typeface="Calibri" panose="020F0502020204030204" pitchFamily="34" charset="0"/>
              </a:rPr>
              <a:t>po uzyskaniu zgody rodziców ucznia.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pl-PL" altLang="pl-PL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/>
            </a:extLst>
          </p:cNvPr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451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4452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104453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104454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104455" name="Symbol zastępczy zawartości 2"/>
          <p:cNvSpPr txBox="1">
            <a:spLocks/>
          </p:cNvSpPr>
          <p:nvPr/>
        </p:nvSpPr>
        <p:spPr bwMode="auto">
          <a:xfrm>
            <a:off x="401638" y="692150"/>
            <a:ext cx="83407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2400" b="1" u="sng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2400" b="1" u="sng">
                <a:latin typeface="Calibri" panose="020F0502020204030204" pitchFamily="34" charset="0"/>
              </a:rPr>
              <a:t>Przedłużanie okresu nauki dla uczniów  z niepełnosprawnością: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endParaRPr lang="pl-PL" altLang="pl-PL" sz="16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Szkoła podstawowa: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o 1 rok na pierwszym etapie edukacyjnym – nie później niż do końca roku szkolnego w klasie III,</a:t>
            </a:r>
            <a:endParaRPr lang="pl-PL" altLang="pl-PL" sz="16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pl-PL" altLang="pl-PL" sz="1600" b="1">
                <a:solidFill>
                  <a:srgbClr val="F04A89"/>
                </a:solidFill>
                <a:latin typeface="Calibri" panose="020F0502020204030204" pitchFamily="34" charset="0"/>
              </a:rPr>
              <a:t>2 lata </a:t>
            </a: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na drugim etapie edukacyjnym - nie później niż do końca roku szkolnego w klasie VIII,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Szkoła ponadpodstawowa: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o 1rok - nie później niż do końca roku szkolnego w ostatnim roku nauki,</a:t>
            </a:r>
            <a:endParaRPr lang="pl-PL" altLang="pl-PL" sz="1600" b="1">
              <a:solidFill>
                <a:srgbClr val="3E10B0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 b="1" u="sng">
                <a:solidFill>
                  <a:srgbClr val="F04A89"/>
                </a:solidFill>
                <a:latin typeface="Calibri" panose="020F0502020204030204" pitchFamily="34" charset="0"/>
              </a:rPr>
              <a:t>Decyzję podejmuje </a:t>
            </a:r>
            <a:r>
              <a:rPr lang="pl-PL" altLang="pl-PL" sz="1600" b="1" u="sng">
                <a:latin typeface="Calibri" panose="020F0502020204030204" pitchFamily="34" charset="0"/>
              </a:rPr>
              <a:t>rada pedagogiczna </a:t>
            </a:r>
            <a:r>
              <a:rPr lang="pl-PL" altLang="pl-PL" sz="1600" b="1" u="sng">
                <a:solidFill>
                  <a:srgbClr val="F04A89"/>
                </a:solidFill>
                <a:latin typeface="Calibri" panose="020F0502020204030204" pitchFamily="34" charset="0"/>
              </a:rPr>
              <a:t>po uzyskaniu: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opinii zespołu nauczycieli i specjalistów prowadzących zajęcia z uczniem, </a:t>
            </a:r>
            <a:b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z której wynika potrzeba przedłużenia uczniowi okresu nauki,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r>
              <a:rPr lang="pl-PL" altLang="pl-PL" sz="1600" b="1">
                <a:solidFill>
                  <a:srgbClr val="000000"/>
                </a:solidFill>
                <a:latin typeface="Calibri" panose="020F0502020204030204" pitchFamily="34" charset="0"/>
              </a:rPr>
              <a:t> zgody rodziców ucznia.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Calibri" panose="020F0502020204030204" pitchFamily="34" charset="0"/>
              </a:rPr>
              <a:t>(dotyczy w roku szkolnym 2017/2018 klas I, IV i VII sp, sbr, sprzdopr, semestrach I szkoły policealnej)</a:t>
            </a:r>
          </a:p>
          <a:p>
            <a:pPr algn="just" eaLnBrk="1" hangingPunct="1">
              <a:lnSpc>
                <a:spcPct val="70000"/>
              </a:lnSpc>
              <a:spcBef>
                <a:spcPts val="1000"/>
              </a:spcBef>
            </a:pPr>
            <a:endParaRPr lang="pl-PL" altLang="pl-PL" sz="20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8832</Words>
  <Application>Microsoft Office PowerPoint</Application>
  <PresentationFormat>Pokaz na ekranie (4:3)</PresentationFormat>
  <Paragraphs>1223</Paragraphs>
  <Slides>151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151</vt:i4>
      </vt:variant>
    </vt:vector>
  </HeadingPairs>
  <TitlesOfParts>
    <vt:vector size="159" baseType="lpstr">
      <vt:lpstr>Arial</vt:lpstr>
      <vt:lpstr>Calibri</vt:lpstr>
      <vt:lpstr>Wingdings</vt:lpstr>
      <vt:lpstr>Times New Roman</vt:lpstr>
      <vt:lpstr>Lucida Sans Unicode</vt:lpstr>
      <vt:lpstr>Calibri Light</vt:lpstr>
      <vt:lpstr>Wingdings 3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CODN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Barbara Jechalska</dc:creator>
  <cp:lastModifiedBy>Administrator</cp:lastModifiedBy>
  <cp:revision>172</cp:revision>
  <dcterms:created xsi:type="dcterms:W3CDTF">2010-02-05T13:50:32Z</dcterms:created>
  <dcterms:modified xsi:type="dcterms:W3CDTF">2021-09-14T12:28:22Z</dcterms:modified>
</cp:coreProperties>
</file>